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5"/>
  </p:notesMasterIdLst>
  <p:sldIdLst>
    <p:sldId id="256" r:id="rId5"/>
    <p:sldId id="276" r:id="rId6"/>
    <p:sldId id="262" r:id="rId7"/>
    <p:sldId id="281" r:id="rId8"/>
    <p:sldId id="286" r:id="rId9"/>
    <p:sldId id="280" r:id="rId10"/>
    <p:sldId id="287" r:id="rId11"/>
    <p:sldId id="285" r:id="rId12"/>
    <p:sldId id="273"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749056-F3E3-BD74-32BF-D3F5E771F77E}" name="Viv Griffiths" initials="VG" userId="S::Viv.Griffiths@homelesslink.org.uk::1a3899c8-5ebd-44b8-915b-38c6acb564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005A"/>
    <a:srgbClr val="CC0099"/>
    <a:srgbClr val="FBB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3814" autoAdjust="0"/>
  </p:normalViewPr>
  <p:slideViewPr>
    <p:cSldViewPr snapToGrid="0" snapToObjects="1">
      <p:cViewPr varScale="1">
        <p:scale>
          <a:sx n="62" d="100"/>
          <a:sy n="62" d="100"/>
        </p:scale>
        <p:origin x="1616"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Langdale" userId="4c6cb093-6ba3-4080-9842-9426639a04b8" providerId="ADAL" clId="{D5ED117F-BC65-4AA7-A4D6-588D9C3BD312}"/>
    <pc:docChg chg="custSel modSld">
      <pc:chgData name="Isabel Langdale" userId="4c6cb093-6ba3-4080-9842-9426639a04b8" providerId="ADAL" clId="{D5ED117F-BC65-4AA7-A4D6-588D9C3BD312}" dt="2024-03-19T15:37:28.831" v="113" actId="20577"/>
      <pc:docMkLst>
        <pc:docMk/>
      </pc:docMkLst>
      <pc:sldChg chg="modSp mod delCm modCm">
        <pc:chgData name="Isabel Langdale" userId="4c6cb093-6ba3-4080-9842-9426639a04b8" providerId="ADAL" clId="{D5ED117F-BC65-4AA7-A4D6-588D9C3BD312}" dt="2024-01-04T18:02:51.201" v="94" actId="20577"/>
        <pc:sldMkLst>
          <pc:docMk/>
          <pc:sldMk cId="3006791978" sldId="262"/>
        </pc:sldMkLst>
        <pc:spChg chg="mod">
          <ac:chgData name="Isabel Langdale" userId="4c6cb093-6ba3-4080-9842-9426639a04b8" providerId="ADAL" clId="{D5ED117F-BC65-4AA7-A4D6-588D9C3BD312}" dt="2024-01-04T18:02:51.201" v="94" actId="20577"/>
          <ac:spMkLst>
            <pc:docMk/>
            <pc:sldMk cId="3006791978" sldId="262"/>
            <ac:spMk id="3" creationId="{874F06A6-B907-5647-ACCA-5EE8076ED3D9}"/>
          </ac:spMkLst>
        </pc:spChg>
        <pc:spChg chg="mod">
          <ac:chgData name="Isabel Langdale" userId="4c6cb093-6ba3-4080-9842-9426639a04b8" providerId="ADAL" clId="{D5ED117F-BC65-4AA7-A4D6-588D9C3BD312}" dt="2024-01-04T18:02:26.883" v="53" actId="5793"/>
          <ac:spMkLst>
            <pc:docMk/>
            <pc:sldMk cId="3006791978" sldId="262"/>
            <ac:spMk id="6" creationId="{2F2E895D-0017-46E8-7ED8-E69DF698BED9}"/>
          </ac:spMkLst>
        </pc:spChg>
        <pc:extLst>
          <p:ext xmlns:p="http://schemas.openxmlformats.org/presentationml/2006/main" uri="{D6D511B9-2390-475A-947B-AFAB55BFBCF1}">
            <pc226:cmChg xmlns:pc226="http://schemas.microsoft.com/office/powerpoint/2022/06/main/command" chg="del mod">
              <pc226:chgData name="Isabel Langdale" userId="4c6cb093-6ba3-4080-9842-9426639a04b8" providerId="ADAL" clId="{D5ED117F-BC65-4AA7-A4D6-588D9C3BD312}" dt="2024-01-04T18:02:32.054" v="54"/>
              <pc2:cmMkLst xmlns:pc2="http://schemas.microsoft.com/office/powerpoint/2019/9/main/command">
                <pc:docMk/>
                <pc:sldMk cId="3006791978" sldId="262"/>
                <pc2:cmMk id="{FD37247F-1B7B-4BB3-98AF-198BAC4CD44E}"/>
              </pc2:cmMkLst>
            </pc226:cmChg>
          </p:ext>
        </pc:extLst>
      </pc:sldChg>
      <pc:sldChg chg="modSp mod delCm modCm modNotesTx">
        <pc:chgData name="Isabel Langdale" userId="4c6cb093-6ba3-4080-9842-9426639a04b8" providerId="ADAL" clId="{D5ED117F-BC65-4AA7-A4D6-588D9C3BD312}" dt="2024-03-19T14:41:50.684" v="95" actId="14100"/>
        <pc:sldMkLst>
          <pc:docMk/>
          <pc:sldMk cId="1238297112" sldId="276"/>
        </pc:sldMkLst>
        <pc:spChg chg="mod">
          <ac:chgData name="Isabel Langdale" userId="4c6cb093-6ba3-4080-9842-9426639a04b8" providerId="ADAL" clId="{D5ED117F-BC65-4AA7-A4D6-588D9C3BD312}" dt="2024-01-04T18:01:49.438" v="24" actId="2711"/>
          <ac:spMkLst>
            <pc:docMk/>
            <pc:sldMk cId="1238297112" sldId="276"/>
            <ac:spMk id="8" creationId="{5C84AAEC-4DEA-AFE8-7711-3E582C66FA01}"/>
          </ac:spMkLst>
        </pc:spChg>
        <pc:picChg chg="mod">
          <ac:chgData name="Isabel Langdale" userId="4c6cb093-6ba3-4080-9842-9426639a04b8" providerId="ADAL" clId="{D5ED117F-BC65-4AA7-A4D6-588D9C3BD312}" dt="2024-03-19T14:41:50.684" v="95" actId="14100"/>
          <ac:picMkLst>
            <pc:docMk/>
            <pc:sldMk cId="1238297112" sldId="276"/>
            <ac:picMk id="7" creationId="{1A39FAAB-E1DF-B681-F8E6-E0A0D25E121E}"/>
          </ac:picMkLst>
        </pc:picChg>
        <pc:extLst>
          <p:ext xmlns:p="http://schemas.openxmlformats.org/presentationml/2006/main" uri="{D6D511B9-2390-475A-947B-AFAB55BFBCF1}">
            <pc226:cmChg xmlns:pc226="http://schemas.microsoft.com/office/powerpoint/2022/06/main/command" chg="del">
              <pc226:chgData name="Isabel Langdale" userId="4c6cb093-6ba3-4080-9842-9426639a04b8" providerId="ADAL" clId="{D5ED117F-BC65-4AA7-A4D6-588D9C3BD312}" dt="2024-01-04T17:59:55.581" v="0"/>
              <pc2:cmMkLst xmlns:pc2="http://schemas.microsoft.com/office/powerpoint/2019/9/main/command">
                <pc:docMk/>
                <pc:sldMk cId="1238297112" sldId="276"/>
                <pc2:cmMk id="{D1355643-742C-47D4-8E27-E8BA02B49700}"/>
              </pc2:cmMkLst>
            </pc226:cmChg>
            <pc226:cmChg xmlns:pc226="http://schemas.microsoft.com/office/powerpoint/2022/06/main/command" chg="del mod">
              <pc226:chgData name="Isabel Langdale" userId="4c6cb093-6ba3-4080-9842-9426639a04b8" providerId="ADAL" clId="{D5ED117F-BC65-4AA7-A4D6-588D9C3BD312}" dt="2024-01-04T18:01:27.306" v="21"/>
              <pc2:cmMkLst xmlns:pc2="http://schemas.microsoft.com/office/powerpoint/2019/9/main/command">
                <pc:docMk/>
                <pc:sldMk cId="1238297112" sldId="276"/>
                <pc2:cmMk id="{63B4C983-77FE-4DB4-BDBC-32AADA9D67C0}"/>
              </pc2:cmMkLst>
            </pc226:cmChg>
          </p:ext>
        </pc:extLst>
      </pc:sldChg>
      <pc:sldChg chg="modSp mod">
        <pc:chgData name="Isabel Langdale" userId="4c6cb093-6ba3-4080-9842-9426639a04b8" providerId="ADAL" clId="{D5ED117F-BC65-4AA7-A4D6-588D9C3BD312}" dt="2024-03-19T15:37:28.831" v="113" actId="20577"/>
        <pc:sldMkLst>
          <pc:docMk/>
          <pc:sldMk cId="2936301322" sldId="286"/>
        </pc:sldMkLst>
        <pc:spChg chg="mod">
          <ac:chgData name="Isabel Langdale" userId="4c6cb093-6ba3-4080-9842-9426639a04b8" providerId="ADAL" clId="{D5ED117F-BC65-4AA7-A4D6-588D9C3BD312}" dt="2024-03-19T15:37:28.831" v="113" actId="20577"/>
          <ac:spMkLst>
            <pc:docMk/>
            <pc:sldMk cId="2936301322" sldId="286"/>
            <ac:spMk id="13" creationId="{4E5BD220-3F63-BAF6-C499-C859EF6ED8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599A9-3AF6-4C17-886B-D932D5247224}" type="datetimeFigureOut">
              <a:rPr lang="en-GB" smtClean="0"/>
              <a:t>19/03/2024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16893-158F-4707-947F-4F804C990A9B}" type="slidenum">
              <a:rPr lang="en-GB" smtClean="0"/>
              <a:t>‹#›</a:t>
            </a:fld>
            <a:endParaRPr lang="en-GB" dirty="0"/>
          </a:p>
        </p:txBody>
      </p:sp>
    </p:spTree>
    <p:extLst>
      <p:ext uri="{BB962C8B-B14F-4D97-AF65-F5344CB8AC3E}">
        <p14:creationId xmlns:p14="http://schemas.microsoft.com/office/powerpoint/2010/main" val="714049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1</a:t>
            </a:fld>
            <a:endParaRPr lang="en-GB" dirty="0"/>
          </a:p>
        </p:txBody>
      </p:sp>
    </p:spTree>
    <p:extLst>
      <p:ext uri="{BB962C8B-B14F-4D97-AF65-F5344CB8AC3E}">
        <p14:creationId xmlns:p14="http://schemas.microsoft.com/office/powerpoint/2010/main" val="306652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1" i="0"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2</a:t>
            </a:fld>
            <a:endParaRPr lang="en-GB" dirty="0"/>
          </a:p>
        </p:txBody>
      </p:sp>
    </p:spTree>
    <p:extLst>
      <p:ext uri="{BB962C8B-B14F-4D97-AF65-F5344CB8AC3E}">
        <p14:creationId xmlns:p14="http://schemas.microsoft.com/office/powerpoint/2010/main" val="1390865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800" b="1" i="0" dirty="0">
              <a:solidFill>
                <a:srgbClr val="000000"/>
              </a:solidFill>
              <a:effectLst/>
              <a:latin typeface="Noto Sans" panose="020B0502040504020204" pitchFamily="34" charset="0"/>
            </a:endParaRP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Experiences of violence and abuse:</a:t>
            </a: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Violence as a Trigger for homelessness:</a:t>
            </a:r>
          </a:p>
          <a:p>
            <a:pPr>
              <a:lnSpc>
                <a:spcPct val="107000"/>
              </a:lnSpc>
              <a:spcAft>
                <a:spcPts val="800"/>
              </a:spcAft>
            </a:pPr>
            <a:r>
              <a:rPr lang="en-GB" sz="1800" dirty="0">
                <a:effectLst/>
                <a:latin typeface="Roboto-Medium"/>
                <a:ea typeface="Calibri" panose="020F0502020204030204" pitchFamily="34" charset="0"/>
                <a:cs typeface="Roboto-Medium"/>
              </a:rPr>
              <a:t>National data show that 1 in 5 women who have experienced violence become homeless,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Roboto-Medium"/>
                <a:ea typeface="Calibri" panose="020F0502020204030204" pitchFamily="34" charset="0"/>
                <a:cs typeface="Roboto-Medium"/>
              </a:rPr>
              <a:t>compared with just 1 per cent of women who have not experienced violence.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u="none" strike="noStrike" baseline="0" dirty="0">
                <a:latin typeface="Roboto-Regular"/>
              </a:rPr>
              <a:t>Women fleeing violence falling through the gaps, not protected by the system. Homeless Link’s 2019 </a:t>
            </a:r>
            <a:r>
              <a:rPr lang="en-US" sz="1800" b="0" i="0" u="none" strike="noStrike" baseline="0" dirty="0">
                <a:latin typeface="Roboto-Regular"/>
              </a:rPr>
              <a:t>Annual Review found that only 10 per cent of homeless services can offer single-sex accommodation to women</a:t>
            </a:r>
            <a:r>
              <a:rPr lang="en-US" sz="1800" b="1" i="0" u="none" strike="noStrike" baseline="0" dirty="0">
                <a:latin typeface="Roboto-Bold"/>
              </a:rPr>
              <a:t> </a:t>
            </a:r>
            <a:r>
              <a:rPr lang="en-US" sz="1800" b="0" i="0" u="none" strike="noStrike" baseline="0" dirty="0">
                <a:latin typeface="Roboto-Regular"/>
              </a:rPr>
              <a:t>and so refuges are the main form of single-sex accommodation for women escaping violence. Reduction on refuge places means women are often turned away. Women’s Aid audit of domestic abuse services found that there was a 30 per cent shortfall in refuge spaces in England</a:t>
            </a:r>
            <a:endParaRPr lang="en-GB" sz="1200" b="0"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 </a:t>
            </a:r>
          </a:p>
          <a:p>
            <a:pPr algn="l" rtl="0" fontAlgn="base"/>
            <a:r>
              <a:rPr lang="en-GB" sz="1800" b="1" i="0" dirty="0">
                <a:solidFill>
                  <a:srgbClr val="000000"/>
                </a:solidFill>
                <a:effectLst/>
                <a:latin typeface="Noto Sans" panose="020B0502040504020204" pitchFamily="34" charset="0"/>
              </a:rPr>
              <a:t>Experience of violence and abuse among women who are homeless: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It has been reported that up to 70% of women sleeping rough have experienced violence from an intimate partner (Moss, K., &amp; Singh, P. (2015) cited by Ava, 2020) and a study of homelessness found that 61% of  all women had experienced violence or abuse from a partner (Mackie and Thomas, 2014). 26% of female Crisis Skylight members had experienced domestic abuse compared to 7% of men</a:t>
            </a:r>
            <a:r>
              <a:rPr lang="en-GB" sz="1800" b="0" i="0" u="sng" dirty="0">
                <a:solidFill>
                  <a:srgbClr val="881798"/>
                </a:solidFill>
                <a:effectLst/>
                <a:latin typeface="Noto Sans" panose="020B0502040504020204" pitchFamily="34" charset="0"/>
              </a:rPr>
              <a:t> (Bretherton and Pleace, 2016)</a:t>
            </a:r>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These experiences continue once the women become homeless. A recent study by Groundswell found that 35% of women said physical or sexual abuse was currently affecting their daily life (Groundswell, 2020).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When homeless face risk of violence in mixed sex homeless setting and from members of the public ( this relates to their perceived deviance from gender norms as well as their vulnerability to traditional forms of patriarchal violence. )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000000"/>
              </a:solidFill>
              <a:effectLst/>
              <a:latin typeface="Noto Sans" panose="020B0502040504020204" pitchFamily="34" charset="0"/>
            </a:endParaRPr>
          </a:p>
          <a:p>
            <a:pPr algn="l"/>
            <a:endParaRPr lang="en-GB" dirty="0"/>
          </a:p>
          <a:p>
            <a:r>
              <a:rPr lang="en-GB" b="1" dirty="0"/>
              <a:t>Impact of Trauma: </a:t>
            </a:r>
          </a:p>
          <a:p>
            <a:r>
              <a:rPr lang="en-GB" b="1" dirty="0"/>
              <a:t>Women adopt different patterns of homelessness compared to men for a variety of reason, one key reason is  to ensure safety. </a:t>
            </a:r>
            <a:r>
              <a:rPr lang="en-US" sz="1200" b="0" i="0" u="none" strike="noStrike" baseline="0" dirty="0">
                <a:latin typeface="Roboto-Regular"/>
              </a:rPr>
              <a:t>Trauma has lasting impact. On person and their ability to engage. Need to acknowledge and support women who live with the trauma of historic violence, sometimes manifesting in trauma-responses such as poor mental health or alcohol and drug use, whose unmet support needs, stemming from their experience of violence, also undermine housing stability. Not doing so risks repeat homelessness and ongoing </a:t>
            </a:r>
            <a:r>
              <a:rPr lang="en-GB" sz="1200" b="0" i="0" u="none" strike="noStrike" baseline="0" dirty="0">
                <a:latin typeface="Roboto-Regular"/>
              </a:rPr>
              <a:t>trauma.- centre for homelessness impact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baseline="0" dirty="0">
              <a:latin typeface="Roboto-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More women and men are dying while homeless, according to new ONS statistics. 94 women died while homeless in 2017, 16% of the total number of deaths. The average age of death for women was 42 years, and the men’s average age of death was 44 years.</a:t>
            </a:r>
          </a:p>
          <a:p>
            <a:endParaRPr lang="en-GB" dirty="0"/>
          </a:p>
          <a:p>
            <a:r>
              <a:rPr lang="en-GB" sz="1800" b="0" i="0" dirty="0">
                <a:solidFill>
                  <a:srgbClr val="000000"/>
                </a:solidFill>
                <a:effectLst/>
                <a:latin typeface="Noto Sans" panose="020B0502040504020204" pitchFamily="34" charset="0"/>
              </a:rPr>
              <a:t>In the Groundswell research, the most commonly diagnosed issues include depression (45%), anxiety/phobia (29%) and posttraumatic stress disorder (PTSD) (18%). Some mental health issues existed before homelessness, however, many women developed new mental health issues because of their housing situation (Groundswell, 2020). In addition, women who are homeless with mental health problems are more likely to experience long-term or repeated homelessness (Agenda, 2020). </a:t>
            </a:r>
          </a:p>
          <a:p>
            <a:r>
              <a:rPr lang="en-GB" sz="1800" b="0" i="0" dirty="0">
                <a:solidFill>
                  <a:srgbClr val="000000"/>
                </a:solidFill>
                <a:effectLst/>
                <a:latin typeface="Noto Sans" panose="020B0502040504020204" pitchFamily="34" charset="0"/>
              </a:rPr>
              <a:t>Homeless ink annual revie 2021 - </a:t>
            </a:r>
            <a:r>
              <a:rPr lang="en-GB" sz="1800" dirty="0">
                <a:effectLst/>
                <a:latin typeface="Calibri" panose="020F0502020204030204" pitchFamily="34" charset="0"/>
                <a:ea typeface="Calibri" panose="020F0502020204030204" pitchFamily="34" charset="0"/>
                <a:cs typeface="Times New Roman" panose="02020603050405020304" pitchFamily="18" charset="0"/>
              </a:rPr>
              <a:t>11.1% of all providers </a:t>
            </a:r>
            <a:r>
              <a:rPr lang="en-GB" sz="1800" b="0" i="0" dirty="0">
                <a:solidFill>
                  <a:srgbClr val="000000"/>
                </a:solidFill>
                <a:effectLst/>
                <a:latin typeface="Noto Sans" panose="020B0502040504020204" pitchFamily="34" charset="0"/>
                <a:ea typeface="Calibri" panose="020F0502020204030204" pitchFamily="34" charset="0"/>
                <a:cs typeface="Times New Roman" panose="02020603050405020304" pitchFamily="18" charset="0"/>
              </a:rPr>
              <a:t>offer women only accommodation </a:t>
            </a:r>
            <a:endParaRPr lang="en-GB" sz="1800" b="0" i="0" dirty="0">
              <a:solidFill>
                <a:srgbClr val="000000"/>
              </a:solidFill>
              <a:effectLst/>
              <a:latin typeface="Noto Sans" panose="020B0502040504020204" pitchFamily="34" charset="0"/>
            </a:endParaRPr>
          </a:p>
          <a:p>
            <a:endParaRPr lang="en-GB" sz="1800" b="0" i="0" dirty="0">
              <a:solidFill>
                <a:srgbClr val="000000"/>
              </a:solidFill>
              <a:effectLst/>
              <a:latin typeface="Noto Sans"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Women are portrayed as victims or sinners.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Framing of Violence, Trauma and Abuse In order to avoid the perhaps natural tendency within homelessness services to equate ‘trauma or abuse’ with ‘domestic violence from which a woman needs to escape’, it is more ethical, and equitable, to encourage a strategy within the sector which reframes these issues as a standardised consideration of women’s safety. </a:t>
            </a:r>
            <a:r>
              <a:rPr lang="en-GB" sz="1800" b="0" i="0" dirty="0">
                <a:solidFill>
                  <a:srgbClr val="000000"/>
                </a:solidFill>
                <a:effectLst/>
                <a:latin typeface="Noto Sans" panose="020B0502040504020204" pitchFamily="34" charset="0"/>
              </a:rPr>
              <a:t>. </a:t>
            </a:r>
          </a:p>
          <a:p>
            <a:endParaRPr lang="en-GB" sz="1800" b="0" i="0" dirty="0">
              <a:solidFill>
                <a:srgbClr val="000000"/>
              </a:solidFill>
              <a:effectLst/>
              <a:latin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3</a:t>
            </a:fld>
            <a:endParaRPr lang="en-GB" dirty="0"/>
          </a:p>
        </p:txBody>
      </p:sp>
    </p:spTree>
    <p:extLst>
      <p:ext uri="{BB962C8B-B14F-4D97-AF65-F5344CB8AC3E}">
        <p14:creationId xmlns:p14="http://schemas.microsoft.com/office/powerpoint/2010/main" val="292813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sz="1200" b="1" i="0" dirty="0">
                <a:solidFill>
                  <a:srgbClr val="000000"/>
                </a:solidFill>
                <a:effectLst/>
                <a:latin typeface="Noto Sans" panose="020B0502040504020204" pitchFamily="34" charset="0"/>
              </a:rPr>
              <a:t>Motherhood</a:t>
            </a:r>
            <a:r>
              <a:rPr lang="en-GB" sz="1200" b="0" i="0" dirty="0">
                <a:solidFill>
                  <a:srgbClr val="000000"/>
                </a:solidFill>
                <a:effectLst/>
                <a:latin typeface="Noto Sans" panose="020B0502040504020204" pitchFamily="34" charset="0"/>
              </a:rPr>
              <a:t>:</a:t>
            </a:r>
          </a:p>
          <a:p>
            <a:pPr algn="l" rtl="0" fontAlgn="base"/>
            <a:r>
              <a:rPr lang="en-GB" sz="1200" b="0" i="0" dirty="0">
                <a:solidFill>
                  <a:srgbClr val="000000"/>
                </a:solidFill>
                <a:effectLst/>
                <a:latin typeface="Noto Sans" panose="020B0502040504020204" pitchFamily="34" charset="0"/>
              </a:rPr>
              <a:t>- A significant proportion of women who are rough sleeping or accessing services for single homeless people are mothers. A survey of people accessing St Mungo’s services found that over 50% of women are mothers </a:t>
            </a:r>
            <a:r>
              <a:rPr lang="en-GB" sz="1200" b="0" i="0" u="sng" dirty="0">
                <a:solidFill>
                  <a:srgbClr val="0078D4"/>
                </a:solidFill>
                <a:effectLst/>
                <a:latin typeface="Noto Sans" panose="020B0502040504020204" pitchFamily="34" charset="0"/>
              </a:rPr>
              <a:t>and of those</a:t>
            </a:r>
            <a:r>
              <a:rPr lang="en-GB" sz="1200" b="0" i="0" dirty="0">
                <a:solidFill>
                  <a:srgbClr val="000000"/>
                </a:solidFill>
                <a:effectLst/>
                <a:latin typeface="Noto Sans" panose="020B0502040504020204" pitchFamily="34" charset="0"/>
              </a:rPr>
              <a:t> 79% hav</a:t>
            </a:r>
            <a:r>
              <a:rPr lang="en-GB" sz="1200" b="0" i="0" u="sng" dirty="0">
                <a:solidFill>
                  <a:srgbClr val="0078D4"/>
                </a:solidFill>
                <a:effectLst/>
                <a:latin typeface="Noto Sans" panose="020B0502040504020204" pitchFamily="34" charset="0"/>
              </a:rPr>
              <a:t>e</a:t>
            </a:r>
            <a:r>
              <a:rPr lang="en-GB" sz="1200" b="0" i="0" dirty="0">
                <a:solidFill>
                  <a:srgbClr val="000000"/>
                </a:solidFill>
                <a:effectLst/>
                <a:latin typeface="Noto Sans" panose="020B0502040504020204" pitchFamily="34" charset="0"/>
              </a:rPr>
              <a:t> had children taken into care (St Mungo's, 2014. The traumatic impact of losing a child is a significant feature of the lives of homeless women. Binary between single homelessness and family has damaging impact on mothers who have had their children taken into care and they’re identity as mother is not acknowledged. </a:t>
            </a:r>
            <a:r>
              <a:rPr lang="en-GB" sz="1800" b="0" i="0" dirty="0">
                <a:solidFill>
                  <a:srgbClr val="000000"/>
                </a:solidFill>
                <a:effectLst/>
                <a:latin typeface="Calibri" panose="020F0502020204030204" pitchFamily="34" charset="0"/>
                <a:cs typeface="Times New Roman" panose="02020603050405020304" pitchFamily="18" charset="0"/>
              </a:rPr>
              <a:t>T</a:t>
            </a:r>
            <a:r>
              <a:rPr lang="en-GB" sz="1800" dirty="0">
                <a:effectLst/>
                <a:latin typeface="Calibri" panose="020F0502020204030204" pitchFamily="34" charset="0"/>
                <a:ea typeface="Calibri" panose="020F0502020204030204" pitchFamily="34" charset="0"/>
                <a:cs typeface="Times New Roman" panose="02020603050405020304" pitchFamily="18" charset="0"/>
              </a:rPr>
              <a:t>he circumstances under which women separated from their children were complex and the permanence or otherwise of the arrangement often ambiguous.</a:t>
            </a:r>
          </a:p>
          <a:p>
            <a:pPr marL="285750" marR="0" lvl="0" indent="-285750" algn="l" defTabSz="914400" rtl="0" eaLnBrk="1" fontAlgn="base" latinLnBrk="0" hangingPunct="1">
              <a:lnSpc>
                <a:spcPct val="100000"/>
              </a:lnSpc>
              <a:spcBef>
                <a:spcPts val="0"/>
              </a:spcBef>
              <a:spcAft>
                <a:spcPts val="0"/>
              </a:spcAft>
              <a:buClrTx/>
              <a:buSzTx/>
              <a:buFontTx/>
              <a:buChar char="-"/>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base" latinLnBrk="0" hangingPunct="1">
              <a:lnSpc>
                <a:spcPct val="100000"/>
              </a:lnSpc>
              <a:spcBef>
                <a:spcPts val="0"/>
              </a:spcBef>
              <a:spcAft>
                <a:spcPts val="0"/>
              </a:spcAft>
              <a:buClrTx/>
              <a:buSzTx/>
              <a:buFontTx/>
              <a:buChar char="-"/>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 Post-2010 benefit caps and other welfare reforms have increased the economic insecurity faced by mothers in particular, who are overall less likely to be able to take up work or increase employment due to maternal responsibilities or pregnancy (Hudson-Sharp et al. 2018). TA often unsuitable, mother separate from support networks and their agency is curtailed in the accommodation. Curfews and limitation on how they oo food etc. </a:t>
            </a:r>
          </a:p>
          <a:p>
            <a:pPr algn="l" rtl="0" fontAlgn="base"/>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4</a:t>
            </a:fld>
            <a:endParaRPr lang="en-GB" dirty="0"/>
          </a:p>
        </p:txBody>
      </p:sp>
    </p:spTree>
    <p:extLst>
      <p:ext uri="{BB962C8B-B14F-4D97-AF65-F5344CB8AC3E}">
        <p14:creationId xmlns:p14="http://schemas.microsoft.com/office/powerpoint/2010/main" val="59220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sz="1200" b="1" i="0" dirty="0">
                <a:solidFill>
                  <a:srgbClr val="000000"/>
                </a:solidFill>
                <a:effectLst/>
                <a:latin typeface="Noto Sans" panose="020B0502040504020204" pitchFamily="34" charset="0"/>
              </a:rPr>
              <a:t>Motherhood</a:t>
            </a:r>
            <a:r>
              <a:rPr lang="en-GB" sz="1200" b="0" i="0" dirty="0">
                <a:solidFill>
                  <a:srgbClr val="000000"/>
                </a:solidFill>
                <a:effectLst/>
                <a:latin typeface="Noto Sans" panose="020B0502040504020204" pitchFamily="34" charset="0"/>
              </a:rPr>
              <a:t>:</a:t>
            </a:r>
          </a:p>
          <a:p>
            <a:pPr algn="l" rtl="0" fontAlgn="base"/>
            <a:r>
              <a:rPr lang="en-GB" sz="1200" b="0" i="0" dirty="0">
                <a:solidFill>
                  <a:srgbClr val="000000"/>
                </a:solidFill>
                <a:effectLst/>
                <a:latin typeface="Noto Sans" panose="020B0502040504020204" pitchFamily="34" charset="0"/>
              </a:rPr>
              <a:t>- A significant proportion of women who are rough sleeping or accessing services for single homeless people are mothers. A survey of people accessing St Mungo’s services found that over 50% of women are mothers </a:t>
            </a:r>
            <a:r>
              <a:rPr lang="en-GB" sz="1200" b="0" i="0" u="sng" dirty="0">
                <a:solidFill>
                  <a:srgbClr val="0078D4"/>
                </a:solidFill>
                <a:effectLst/>
                <a:latin typeface="Noto Sans" panose="020B0502040504020204" pitchFamily="34" charset="0"/>
              </a:rPr>
              <a:t>and of those</a:t>
            </a:r>
            <a:r>
              <a:rPr lang="en-GB" sz="1200" b="0" i="0" dirty="0">
                <a:solidFill>
                  <a:srgbClr val="000000"/>
                </a:solidFill>
                <a:effectLst/>
                <a:latin typeface="Noto Sans" panose="020B0502040504020204" pitchFamily="34" charset="0"/>
              </a:rPr>
              <a:t> 79% hav</a:t>
            </a:r>
            <a:r>
              <a:rPr lang="en-GB" sz="1200" b="0" i="0" u="sng" dirty="0">
                <a:solidFill>
                  <a:srgbClr val="0078D4"/>
                </a:solidFill>
                <a:effectLst/>
                <a:latin typeface="Noto Sans" panose="020B0502040504020204" pitchFamily="34" charset="0"/>
              </a:rPr>
              <a:t>e</a:t>
            </a:r>
            <a:r>
              <a:rPr lang="en-GB" sz="1200" b="0" i="0" dirty="0">
                <a:solidFill>
                  <a:srgbClr val="000000"/>
                </a:solidFill>
                <a:effectLst/>
                <a:latin typeface="Noto Sans" panose="020B0502040504020204" pitchFamily="34" charset="0"/>
              </a:rPr>
              <a:t> had children taken into care (St Mungo's, 2014. The traumatic impact of losing a child is a significant feature of the lives of homeless women. Binary between single homelessness and family has damaging impact on mothers who have had their children taken into care and they’re identity as mother is not acknowledged. </a:t>
            </a:r>
            <a:r>
              <a:rPr lang="en-GB" sz="1800" b="0" i="0" dirty="0">
                <a:solidFill>
                  <a:srgbClr val="000000"/>
                </a:solidFill>
                <a:effectLst/>
                <a:latin typeface="Calibri" panose="020F0502020204030204" pitchFamily="34" charset="0"/>
                <a:cs typeface="Times New Roman" panose="02020603050405020304" pitchFamily="18" charset="0"/>
              </a:rPr>
              <a:t>T</a:t>
            </a:r>
            <a:r>
              <a:rPr lang="en-GB" sz="1800" dirty="0">
                <a:effectLst/>
                <a:latin typeface="Calibri" panose="020F0502020204030204" pitchFamily="34" charset="0"/>
                <a:ea typeface="Calibri" panose="020F0502020204030204" pitchFamily="34" charset="0"/>
                <a:cs typeface="Times New Roman" panose="02020603050405020304" pitchFamily="18" charset="0"/>
              </a:rPr>
              <a:t>he circumstances under which women separated from their children were complex and the permanence or otherwise of the arrangement often ambiguous.</a:t>
            </a:r>
          </a:p>
          <a:p>
            <a:pPr marL="285750" marR="0" lvl="0" indent="-285750" algn="l" defTabSz="914400" rtl="0" eaLnBrk="1" fontAlgn="base" latinLnBrk="0" hangingPunct="1">
              <a:lnSpc>
                <a:spcPct val="100000"/>
              </a:lnSpc>
              <a:spcBef>
                <a:spcPts val="0"/>
              </a:spcBef>
              <a:spcAft>
                <a:spcPts val="0"/>
              </a:spcAft>
              <a:buClrTx/>
              <a:buSzTx/>
              <a:buFontTx/>
              <a:buChar char="-"/>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base" latinLnBrk="0" hangingPunct="1">
              <a:lnSpc>
                <a:spcPct val="100000"/>
              </a:lnSpc>
              <a:spcBef>
                <a:spcPts val="0"/>
              </a:spcBef>
              <a:spcAft>
                <a:spcPts val="0"/>
              </a:spcAft>
              <a:buClrTx/>
              <a:buSzTx/>
              <a:buFontTx/>
              <a:buChar char="-"/>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 Post-2010 benefit caps and other welfare reforms have increased the economic insecurity faced by mothers in particular, who are overall less likely to be able to take up work or increase employment due to maternal responsibilities or pregnancy (Hudson-Sharp et al. 2018). TA often unsuitable, mother separate from support networks and their agency is curtailed in the accommodation. Curfews and limitation on how they oo food etc. </a:t>
            </a:r>
          </a:p>
          <a:p>
            <a:pPr algn="l" rtl="0" fontAlgn="base"/>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5</a:t>
            </a:fld>
            <a:endParaRPr lang="en-GB" dirty="0"/>
          </a:p>
        </p:txBody>
      </p:sp>
    </p:spTree>
    <p:extLst>
      <p:ext uri="{BB962C8B-B14F-4D97-AF65-F5344CB8AC3E}">
        <p14:creationId xmlns:p14="http://schemas.microsoft.com/office/powerpoint/2010/main" val="2208662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dirty="0">
                <a:solidFill>
                  <a:srgbClr val="000000"/>
                </a:solidFill>
                <a:effectLst/>
                <a:latin typeface="Arial" panose="020B0604020202020204" pitchFamily="34" charset="0"/>
              </a:rPr>
              <a:t>Sexuality: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dirty="0">
                <a:solidFill>
                  <a:srgbClr val="000000"/>
                </a:solidFill>
                <a:effectLst/>
                <a:latin typeface="Noto Sans" panose="020B0502040504020204" pitchFamily="34" charset="0"/>
              </a:rPr>
              <a:t>Whilst there is little detailed information on different groups of women, we do know that some groups are over-represented amongst homeless women. Black women have been found to represent 20% of women sleeping rough in London compared to 12.5% of the general population</a:t>
            </a:r>
            <a:r>
              <a:rPr lang="en-GB" sz="1800" b="0" i="0" strike="sngStrike" dirty="0">
                <a:solidFill>
                  <a:srgbClr val="881798"/>
                </a:solidFill>
                <a:effectLst/>
                <a:latin typeface="Noto Sans" panose="020B0502040504020204" pitchFamily="34" charset="0"/>
              </a:rPr>
              <a:t>. </a:t>
            </a:r>
            <a:r>
              <a:rPr lang="en-GB" sz="1800" b="0" i="0" dirty="0">
                <a:solidFill>
                  <a:srgbClr val="000000"/>
                </a:solidFill>
                <a:effectLst/>
                <a:latin typeface="Noto Sans" panose="020B0502040504020204" pitchFamily="34" charset="0"/>
              </a:rPr>
              <a:t>Similarly LGBTQ</a:t>
            </a:r>
            <a:r>
              <a:rPr lang="en-GB" sz="1800" b="0" i="0" u="sng" dirty="0">
                <a:solidFill>
                  <a:srgbClr val="881798"/>
                </a:solidFill>
                <a:effectLst/>
                <a:latin typeface="Noto Sans" panose="020B0502040504020204" pitchFamily="34" charset="0"/>
              </a:rPr>
              <a:t>+</a:t>
            </a:r>
            <a:r>
              <a:rPr lang="en-GB" sz="1800" b="0" i="0" strike="sngStrike" dirty="0">
                <a:solidFill>
                  <a:srgbClr val="881798"/>
                </a:solidFill>
                <a:effectLst/>
                <a:latin typeface="Noto Sans" panose="020B0502040504020204" pitchFamily="34" charset="0"/>
              </a:rPr>
              <a:t>I </a:t>
            </a:r>
            <a:r>
              <a:rPr lang="en-GB" sz="1800" b="0" i="0" dirty="0">
                <a:solidFill>
                  <a:srgbClr val="000000"/>
                </a:solidFill>
                <a:effectLst/>
                <a:latin typeface="Noto Sans" panose="020B0502040504020204" pitchFamily="34" charset="0"/>
              </a:rPr>
              <a:t>people have experienced homelessness at a disproportionately high level compared to other groups. </a:t>
            </a:r>
          </a:p>
          <a:p>
            <a:pPr algn="l" rtl="0" fontAlgn="base"/>
            <a:endParaRPr lang="en-US" sz="1800" b="1" i="0" dirty="0">
              <a:solidFill>
                <a:srgbClr val="000000"/>
              </a:solidFill>
              <a:effectLst/>
              <a:latin typeface="Arial" panose="020B0604020202020204" pitchFamily="34" charset="0"/>
            </a:endParaRPr>
          </a:p>
          <a:p>
            <a:pPr algn="l" rtl="0" fontAlgn="base"/>
            <a:r>
              <a:rPr lang="en-US" sz="1800" b="1" i="0" dirty="0">
                <a:solidFill>
                  <a:srgbClr val="000000"/>
                </a:solidFill>
                <a:effectLst/>
                <a:latin typeface="Arial" panose="020B0604020202020204" pitchFamily="34" charset="0"/>
              </a:rPr>
              <a:t>Sexuality:</a:t>
            </a:r>
          </a:p>
          <a:p>
            <a:pPr algn="l" rtl="0" fontAlgn="base"/>
            <a:endParaRPr lang="en-US" sz="1800" b="1"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800" b="1" i="0" dirty="0">
                <a:solidFill>
                  <a:srgbClr val="000000"/>
                </a:solidFill>
                <a:effectLst/>
                <a:latin typeface="Arial" panose="020B0604020202020204" pitchFamily="34" charset="0"/>
              </a:rPr>
              <a:t>Almost one in five </a:t>
            </a:r>
            <a:r>
              <a:rPr lang="en-US" sz="1800" b="0" i="0" dirty="0">
                <a:solidFill>
                  <a:srgbClr val="000000"/>
                </a:solidFill>
                <a:effectLst/>
                <a:latin typeface="Arial" panose="020B0604020202020204" pitchFamily="34" charset="0"/>
              </a:rPr>
              <a:t>LGBT people (18 per cent) have experienced homelessness at some point in their lives. This number increases to </a:t>
            </a:r>
            <a:r>
              <a:rPr lang="en-US" sz="1800" b="1" i="0" dirty="0">
                <a:solidFill>
                  <a:srgbClr val="000000"/>
                </a:solidFill>
                <a:effectLst/>
                <a:latin typeface="Arial" panose="020B0604020202020204" pitchFamily="34" charset="0"/>
              </a:rPr>
              <a:t>almost three in ten </a:t>
            </a:r>
            <a:r>
              <a:rPr lang="en-US" sz="1800" b="0" i="0" dirty="0">
                <a:solidFill>
                  <a:srgbClr val="000000"/>
                </a:solidFill>
                <a:effectLst/>
                <a:latin typeface="Arial" panose="020B0604020202020204" pitchFamily="34" charset="0"/>
              </a:rPr>
              <a:t>LGBT disabled people (28 per cent) compared to </a:t>
            </a:r>
            <a:r>
              <a:rPr lang="en-US" sz="1800" b="1" i="0" dirty="0">
                <a:solidFill>
                  <a:srgbClr val="000000"/>
                </a:solidFill>
                <a:effectLst/>
                <a:latin typeface="Arial" panose="020B0604020202020204" pitchFamily="34" charset="0"/>
              </a:rPr>
              <a:t>more than one in ten </a:t>
            </a:r>
            <a:r>
              <a:rPr lang="en-US" sz="1800" b="0" i="0" dirty="0">
                <a:solidFill>
                  <a:srgbClr val="000000"/>
                </a:solidFill>
                <a:effectLst/>
                <a:latin typeface="Arial" panose="020B0604020202020204" pitchFamily="34" charset="0"/>
              </a:rPr>
              <a:t>LGBT people who aren't disabled (11 per cent). </a:t>
            </a:r>
            <a:r>
              <a:rPr lang="en-US" sz="1800" b="1" i="0" dirty="0">
                <a:solidFill>
                  <a:srgbClr val="000000"/>
                </a:solidFill>
                <a:effectLst/>
                <a:latin typeface="Arial" panose="020B0604020202020204" pitchFamily="34" charset="0"/>
              </a:rPr>
              <a:t>One in four </a:t>
            </a:r>
            <a:r>
              <a:rPr lang="en-US" sz="1800" b="0" i="0" dirty="0">
                <a:solidFill>
                  <a:srgbClr val="000000"/>
                </a:solidFill>
                <a:effectLst/>
                <a:latin typeface="Arial" panose="020B0604020202020204" pitchFamily="34" charset="0"/>
              </a:rPr>
              <a:t>trans people (25 per cent) have experienced homelessness at some point in their lives, compared to </a:t>
            </a:r>
            <a:r>
              <a:rPr lang="en-US" sz="1800" b="1" i="0" dirty="0">
                <a:solidFill>
                  <a:srgbClr val="000000"/>
                </a:solidFill>
                <a:effectLst/>
                <a:latin typeface="Arial" panose="020B0604020202020204" pitchFamily="34" charset="0"/>
              </a:rPr>
              <a:t>one in six </a:t>
            </a:r>
            <a:r>
              <a:rPr lang="en-US" sz="1800" b="0" i="0" dirty="0">
                <a:solidFill>
                  <a:srgbClr val="000000"/>
                </a:solidFill>
                <a:effectLst/>
                <a:latin typeface="Arial" panose="020B0604020202020204" pitchFamily="34" charset="0"/>
              </a:rPr>
              <a:t>LGB people who aren't trans (16 per cent).  </a:t>
            </a:r>
            <a:r>
              <a:rPr lang="en-GB" sz="1200" b="0" i="0" dirty="0">
                <a:solidFill>
                  <a:srgbClr val="000000"/>
                </a:solidFill>
                <a:effectLst/>
                <a:latin typeface="Noto Sans" panose="020B0502040504020204" pitchFamily="34" charset="0"/>
              </a:rPr>
              <a:t>Trans women face a pervasive risk of violence and transphobic attack from the public and discrimination on the part of professional staff/ </a:t>
            </a:r>
          </a:p>
          <a:p>
            <a:pPr algn="l" rtl="0" fontAlgn="base"/>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Arial" panose="020B0604020202020204" pitchFamily="34" charset="0"/>
              </a:rPr>
              <a:t>LGBT people in category C2DE (lower income households) are more likely than LGBT people in category ABC1 (higher income households) to have experienced homelessness, </a:t>
            </a:r>
            <a:r>
              <a:rPr lang="en-US" sz="1800" b="1" i="0" dirty="0">
                <a:solidFill>
                  <a:srgbClr val="000000"/>
                </a:solidFill>
                <a:effectLst/>
                <a:latin typeface="Arial" panose="020B0604020202020204" pitchFamily="34" charset="0"/>
              </a:rPr>
              <a:t>25 per cent </a:t>
            </a:r>
            <a:r>
              <a:rPr lang="en-US" sz="1800" b="0" i="0" dirty="0">
                <a:solidFill>
                  <a:srgbClr val="000000"/>
                </a:solidFill>
                <a:effectLst/>
                <a:latin typeface="Arial" panose="020B0604020202020204" pitchFamily="34" charset="0"/>
              </a:rPr>
              <a:t>compared to </a:t>
            </a:r>
            <a:r>
              <a:rPr lang="en-US" sz="1800" b="1" i="0" dirty="0">
                <a:solidFill>
                  <a:srgbClr val="000000"/>
                </a:solidFill>
                <a:effectLst/>
                <a:latin typeface="Arial" panose="020B0604020202020204" pitchFamily="34" charset="0"/>
              </a:rPr>
              <a:t>15 per cent</a:t>
            </a:r>
            <a:r>
              <a:rPr lang="en-US" sz="1800" b="0" i="0" dirty="0">
                <a:solidFill>
                  <a:srgbClr val="000000"/>
                </a:solidFill>
                <a:effectLst/>
                <a:latin typeface="Arial" panose="020B0604020202020204" pitchFamily="34" charset="0"/>
              </a:rPr>
              <a:t>.  </a:t>
            </a:r>
            <a:endParaRPr lang="en-US" b="0" i="0" dirty="0">
              <a:solidFill>
                <a:srgbClr val="000000"/>
              </a:solidFill>
              <a:effectLst/>
              <a:latin typeface="Segoe UI" panose="020B0502040204020203" pitchFamily="34" charset="0"/>
            </a:endParaRPr>
          </a:p>
          <a:p>
            <a:pPr algn="l" rtl="0" fontAlgn="base"/>
            <a:r>
              <a:rPr lang="en-US" sz="1800" b="1" i="0" dirty="0">
                <a:solidFill>
                  <a:srgbClr val="000000"/>
                </a:solidFill>
                <a:effectLst/>
                <a:latin typeface="Arial" panose="020B0604020202020204" pitchFamily="34" charset="0"/>
              </a:rPr>
              <a:t>One in four </a:t>
            </a:r>
            <a:r>
              <a:rPr lang="en-US" sz="1800" b="0" i="0" dirty="0">
                <a:solidFill>
                  <a:srgbClr val="000000"/>
                </a:solidFill>
                <a:effectLst/>
                <a:latin typeface="Arial" panose="020B0604020202020204" pitchFamily="34" charset="0"/>
              </a:rPr>
              <a:t>non-binary people (24 per cent), </a:t>
            </a:r>
            <a:r>
              <a:rPr lang="en-US" sz="1800" b="1" i="0" dirty="0">
                <a:solidFill>
                  <a:srgbClr val="000000"/>
                </a:solidFill>
                <a:effectLst/>
                <a:latin typeface="Arial" panose="020B0604020202020204" pitchFamily="34" charset="0"/>
              </a:rPr>
              <a:t>20 per cent </a:t>
            </a:r>
            <a:r>
              <a:rPr lang="en-US" sz="1800" b="0" i="0" dirty="0">
                <a:solidFill>
                  <a:srgbClr val="000000"/>
                </a:solidFill>
                <a:effectLst/>
                <a:latin typeface="Arial" panose="020B0604020202020204" pitchFamily="34" charset="0"/>
              </a:rPr>
              <a:t>of LGBT women and </a:t>
            </a:r>
            <a:r>
              <a:rPr lang="en-US" sz="1800" b="1" i="0" dirty="0">
                <a:solidFill>
                  <a:srgbClr val="000000"/>
                </a:solidFill>
                <a:effectLst/>
                <a:latin typeface="Arial" panose="020B0604020202020204" pitchFamily="34" charset="0"/>
              </a:rPr>
              <a:t>15 per cent </a:t>
            </a:r>
            <a:r>
              <a:rPr lang="en-US" sz="1800" b="0" i="0" dirty="0">
                <a:solidFill>
                  <a:srgbClr val="000000"/>
                </a:solidFill>
                <a:effectLst/>
                <a:latin typeface="Arial" panose="020B0604020202020204" pitchFamily="34" charset="0"/>
              </a:rPr>
              <a:t>of LGBT men have experienced homelessness. </a:t>
            </a:r>
            <a:endParaRPr lang="en-US" b="0" i="0" dirty="0">
              <a:solidFill>
                <a:srgbClr val="000000"/>
              </a:solidFill>
              <a:effectLst/>
              <a:latin typeface="Segoe UI" panose="020B0502040204020203" pitchFamily="34" charset="0"/>
            </a:endParaRPr>
          </a:p>
          <a:p>
            <a:r>
              <a:rPr lang="en-GB" sz="1200" b="0" i="0" dirty="0">
                <a:solidFill>
                  <a:srgbClr val="000000"/>
                </a:solidFill>
                <a:effectLst/>
                <a:latin typeface="Noto Sans" panose="020B0502040504020204" pitchFamily="34" charset="0"/>
              </a:rPr>
              <a:t>Race: </a:t>
            </a:r>
          </a:p>
          <a:p>
            <a:r>
              <a:rPr lang="en-GB" sz="1200" b="0" i="0" dirty="0">
                <a:solidFill>
                  <a:srgbClr val="000000"/>
                </a:solidFill>
                <a:effectLst/>
                <a:latin typeface="Noto Sans" panose="020B0502040504020204" pitchFamily="34" charset="0"/>
              </a:rPr>
              <a:t>Key factors of experience of bme women : </a:t>
            </a:r>
            <a:r>
              <a:rPr lang="en-GB" sz="1800" dirty="0">
                <a:effectLst/>
                <a:latin typeface="Calibri" panose="020F0502020204030204" pitchFamily="34" charset="0"/>
                <a:ea typeface="Calibri" panose="020F0502020204030204" pitchFamily="34" charset="0"/>
                <a:cs typeface="Times New Roman" panose="02020603050405020304" pitchFamily="18" charset="0"/>
              </a:rPr>
              <a:t>immigration status, language ability, and race-based discrimination </a:t>
            </a:r>
            <a:endParaRPr lang="en-GB" sz="1200" b="0" i="0" dirty="0">
              <a:solidFill>
                <a:srgbClr val="000000"/>
              </a:solidFill>
              <a:effectLst/>
              <a:latin typeface="Noto Sans" panose="020B0502040504020204" pitchFamily="34" charset="0"/>
            </a:endParaRPr>
          </a:p>
          <a:p>
            <a:r>
              <a:rPr lang="en-GB" sz="1200" b="0" i="0" dirty="0">
                <a:solidFill>
                  <a:srgbClr val="000000"/>
                </a:solidFill>
                <a:effectLst/>
                <a:latin typeface="Noto Sans" panose="020B0502040504020204" pitchFamily="34" charset="0"/>
              </a:rPr>
              <a:t>Impact of austerity and immigration restrictions on bme women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Austerity hitting Black and minoritised women’s refuges the hardest. Indeed, in the past 10 years, 50% of Black and minoritised specialist refuges have been forced to close or been taken over by a larger provider due to lack of funding</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Bme women often placed in unsuitable ta, isolated from community. Community links aka religious not recognised in suitability assessments. </a:t>
            </a:r>
          </a:p>
          <a:p>
            <a:endParaRPr lang="en-GB" sz="1800" b="0" i="0" dirty="0">
              <a:solidFill>
                <a:srgbClr val="000000"/>
              </a:solidFill>
              <a:effectLst/>
              <a:latin typeface="Calibri" panose="020F0502020204030204" pitchFamily="34" charset="0"/>
              <a:cs typeface="Times New Roman" panose="02020603050405020304" pitchFamily="18" charset="0"/>
            </a:endParaRPr>
          </a:p>
          <a:p>
            <a:r>
              <a:rPr lang="en-US" dirty="0"/>
              <a:t>Immigration status : </a:t>
            </a:r>
          </a:p>
          <a:p>
            <a:r>
              <a:rPr lang="en-US" dirty="0"/>
              <a:t>women with Non-Recourse to Public Funds (NRPF)16, who have an average rejection rate from refuges of 93%, according to findings from a Women’s Aid project.17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Complexity of eligibility requirements, mean that women are often assessed as not having nrpf when they do. This applies to lack of id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Lack of options for people who do have nrpf, pushed into highly precarious living circumstances </a:t>
            </a:r>
          </a:p>
          <a:p>
            <a:endParaRPr lang="en-GB" sz="1200" b="0" i="0" dirty="0">
              <a:solidFill>
                <a:srgbClr val="000000"/>
              </a:solidFill>
              <a:effectLst/>
              <a:latin typeface="Noto Sans" panose="020B0502040504020204" pitchFamily="34" charset="0"/>
            </a:endParaRPr>
          </a:p>
          <a:p>
            <a:pPr algn="l" rtl="0" fontAlgn="base"/>
            <a:endParaRPr lang="en-GB" sz="1200" b="0" i="0" dirty="0">
              <a:solidFill>
                <a:srgbClr val="000000"/>
              </a:solidFill>
              <a:effectLst/>
              <a:latin typeface="Noto Sans" panose="020B050204050402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6</a:t>
            </a:fld>
            <a:endParaRPr lang="en-GB" dirty="0"/>
          </a:p>
        </p:txBody>
      </p:sp>
    </p:spTree>
    <p:extLst>
      <p:ext uri="{BB962C8B-B14F-4D97-AF65-F5344CB8AC3E}">
        <p14:creationId xmlns:p14="http://schemas.microsoft.com/office/powerpoint/2010/main" val="3879778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dirty="0">
                <a:solidFill>
                  <a:srgbClr val="000000"/>
                </a:solidFill>
                <a:effectLst/>
                <a:latin typeface="Arial" panose="020B0604020202020204" pitchFamily="34" charset="0"/>
              </a:rPr>
              <a:t>Sexuality: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dirty="0">
                <a:solidFill>
                  <a:srgbClr val="000000"/>
                </a:solidFill>
                <a:effectLst/>
                <a:latin typeface="Noto Sans" panose="020B0502040504020204" pitchFamily="34" charset="0"/>
              </a:rPr>
              <a:t>Whilst there is little detailed information on different groups of women, we do know that some groups are over-represented amongst homeless women. Black women have been found to represent 20% of women sleeping rough in London compared to 12.5% of the general population</a:t>
            </a:r>
            <a:r>
              <a:rPr lang="en-GB" sz="1800" b="0" i="0" strike="sngStrike" dirty="0">
                <a:solidFill>
                  <a:srgbClr val="881798"/>
                </a:solidFill>
                <a:effectLst/>
                <a:latin typeface="Noto Sans" panose="020B0502040504020204" pitchFamily="34" charset="0"/>
              </a:rPr>
              <a:t>. </a:t>
            </a:r>
            <a:r>
              <a:rPr lang="en-GB" sz="1800" b="0" i="0" dirty="0">
                <a:solidFill>
                  <a:srgbClr val="000000"/>
                </a:solidFill>
                <a:effectLst/>
                <a:latin typeface="Noto Sans" panose="020B0502040504020204" pitchFamily="34" charset="0"/>
              </a:rPr>
              <a:t>Similarly LGBTQ</a:t>
            </a:r>
            <a:r>
              <a:rPr lang="en-GB" sz="1800" b="0" i="0" u="sng" dirty="0">
                <a:solidFill>
                  <a:srgbClr val="881798"/>
                </a:solidFill>
                <a:effectLst/>
                <a:latin typeface="Noto Sans" panose="020B0502040504020204" pitchFamily="34" charset="0"/>
              </a:rPr>
              <a:t>+</a:t>
            </a:r>
            <a:r>
              <a:rPr lang="en-GB" sz="1800" b="0" i="0" strike="sngStrike" dirty="0">
                <a:solidFill>
                  <a:srgbClr val="881798"/>
                </a:solidFill>
                <a:effectLst/>
                <a:latin typeface="Noto Sans" panose="020B0502040504020204" pitchFamily="34" charset="0"/>
              </a:rPr>
              <a:t>I </a:t>
            </a:r>
            <a:r>
              <a:rPr lang="en-GB" sz="1800" b="0" i="0" dirty="0">
                <a:solidFill>
                  <a:srgbClr val="000000"/>
                </a:solidFill>
                <a:effectLst/>
                <a:latin typeface="Noto Sans" panose="020B0502040504020204" pitchFamily="34" charset="0"/>
              </a:rPr>
              <a:t>people have experienced homelessness at a disproportionately high level compared to other groups. </a:t>
            </a:r>
          </a:p>
          <a:p>
            <a:pPr algn="l" rtl="0" fontAlgn="base"/>
            <a:endParaRPr lang="en-US" sz="1800" b="1" i="0" dirty="0">
              <a:solidFill>
                <a:srgbClr val="000000"/>
              </a:solidFill>
              <a:effectLst/>
              <a:latin typeface="Arial" panose="020B0604020202020204" pitchFamily="34" charset="0"/>
            </a:endParaRPr>
          </a:p>
          <a:p>
            <a:pPr algn="l" rtl="0" fontAlgn="base"/>
            <a:r>
              <a:rPr lang="en-US" sz="1800" b="1" i="0" dirty="0">
                <a:solidFill>
                  <a:srgbClr val="000000"/>
                </a:solidFill>
                <a:effectLst/>
                <a:latin typeface="Arial" panose="020B0604020202020204" pitchFamily="34" charset="0"/>
              </a:rPr>
              <a:t>Sexuality:</a:t>
            </a:r>
          </a:p>
          <a:p>
            <a:pPr algn="l" rtl="0" fontAlgn="base"/>
            <a:endParaRPr lang="en-US" sz="1800" b="1"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800" b="1" i="0" dirty="0">
                <a:solidFill>
                  <a:srgbClr val="000000"/>
                </a:solidFill>
                <a:effectLst/>
                <a:latin typeface="Arial" panose="020B0604020202020204" pitchFamily="34" charset="0"/>
              </a:rPr>
              <a:t>Almost one in five </a:t>
            </a:r>
            <a:r>
              <a:rPr lang="en-US" sz="1800" b="0" i="0" dirty="0">
                <a:solidFill>
                  <a:srgbClr val="000000"/>
                </a:solidFill>
                <a:effectLst/>
                <a:latin typeface="Arial" panose="020B0604020202020204" pitchFamily="34" charset="0"/>
              </a:rPr>
              <a:t>LGBT people (18 per cent) have experienced homelessness at some point in their lives. This number increases to </a:t>
            </a:r>
            <a:r>
              <a:rPr lang="en-US" sz="1800" b="1" i="0" dirty="0">
                <a:solidFill>
                  <a:srgbClr val="000000"/>
                </a:solidFill>
                <a:effectLst/>
                <a:latin typeface="Arial" panose="020B0604020202020204" pitchFamily="34" charset="0"/>
              </a:rPr>
              <a:t>almost three in ten </a:t>
            </a:r>
            <a:r>
              <a:rPr lang="en-US" sz="1800" b="0" i="0" dirty="0">
                <a:solidFill>
                  <a:srgbClr val="000000"/>
                </a:solidFill>
                <a:effectLst/>
                <a:latin typeface="Arial" panose="020B0604020202020204" pitchFamily="34" charset="0"/>
              </a:rPr>
              <a:t>LGBT disabled people (28 per cent) compared to </a:t>
            </a:r>
            <a:r>
              <a:rPr lang="en-US" sz="1800" b="1" i="0" dirty="0">
                <a:solidFill>
                  <a:srgbClr val="000000"/>
                </a:solidFill>
                <a:effectLst/>
                <a:latin typeface="Arial" panose="020B0604020202020204" pitchFamily="34" charset="0"/>
              </a:rPr>
              <a:t>more than one in ten </a:t>
            </a:r>
            <a:r>
              <a:rPr lang="en-US" sz="1800" b="0" i="0" dirty="0">
                <a:solidFill>
                  <a:srgbClr val="000000"/>
                </a:solidFill>
                <a:effectLst/>
                <a:latin typeface="Arial" panose="020B0604020202020204" pitchFamily="34" charset="0"/>
              </a:rPr>
              <a:t>LGBT people who aren't disabled (11 per cent). </a:t>
            </a:r>
            <a:r>
              <a:rPr lang="en-US" sz="1800" b="1" i="0" dirty="0">
                <a:solidFill>
                  <a:srgbClr val="000000"/>
                </a:solidFill>
                <a:effectLst/>
                <a:latin typeface="Arial" panose="020B0604020202020204" pitchFamily="34" charset="0"/>
              </a:rPr>
              <a:t>One in four </a:t>
            </a:r>
            <a:r>
              <a:rPr lang="en-US" sz="1800" b="0" i="0" dirty="0">
                <a:solidFill>
                  <a:srgbClr val="000000"/>
                </a:solidFill>
                <a:effectLst/>
                <a:latin typeface="Arial" panose="020B0604020202020204" pitchFamily="34" charset="0"/>
              </a:rPr>
              <a:t>trans people (25 per cent) have experienced homelessness at some point in their lives, compared to </a:t>
            </a:r>
            <a:r>
              <a:rPr lang="en-US" sz="1800" b="1" i="0" dirty="0">
                <a:solidFill>
                  <a:srgbClr val="000000"/>
                </a:solidFill>
                <a:effectLst/>
                <a:latin typeface="Arial" panose="020B0604020202020204" pitchFamily="34" charset="0"/>
              </a:rPr>
              <a:t>one in six </a:t>
            </a:r>
            <a:r>
              <a:rPr lang="en-US" sz="1800" b="0" i="0" dirty="0">
                <a:solidFill>
                  <a:srgbClr val="000000"/>
                </a:solidFill>
                <a:effectLst/>
                <a:latin typeface="Arial" panose="020B0604020202020204" pitchFamily="34" charset="0"/>
              </a:rPr>
              <a:t>LGB people who aren't trans (16 per cent).  </a:t>
            </a:r>
            <a:r>
              <a:rPr lang="en-GB" sz="1200" b="0" i="0" dirty="0">
                <a:solidFill>
                  <a:srgbClr val="000000"/>
                </a:solidFill>
                <a:effectLst/>
                <a:latin typeface="Noto Sans" panose="020B0502040504020204" pitchFamily="34" charset="0"/>
              </a:rPr>
              <a:t>Trans women face a pervasive risk of violence and transphobic attack from the public and discrimination on the part of professional staff/ </a:t>
            </a:r>
          </a:p>
          <a:p>
            <a:pPr algn="l" rtl="0" fontAlgn="base"/>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Arial" panose="020B0604020202020204" pitchFamily="34" charset="0"/>
              </a:rPr>
              <a:t>LGBT people in category C2DE (lower income households) are more likely than LGBT people in category ABC1 (higher income households) to have experienced homelessness, </a:t>
            </a:r>
            <a:r>
              <a:rPr lang="en-US" sz="1800" b="1" i="0" dirty="0">
                <a:solidFill>
                  <a:srgbClr val="000000"/>
                </a:solidFill>
                <a:effectLst/>
                <a:latin typeface="Arial" panose="020B0604020202020204" pitchFamily="34" charset="0"/>
              </a:rPr>
              <a:t>25 per cent </a:t>
            </a:r>
            <a:r>
              <a:rPr lang="en-US" sz="1800" b="0" i="0" dirty="0">
                <a:solidFill>
                  <a:srgbClr val="000000"/>
                </a:solidFill>
                <a:effectLst/>
                <a:latin typeface="Arial" panose="020B0604020202020204" pitchFamily="34" charset="0"/>
              </a:rPr>
              <a:t>compared to </a:t>
            </a:r>
            <a:r>
              <a:rPr lang="en-US" sz="1800" b="1" i="0" dirty="0">
                <a:solidFill>
                  <a:srgbClr val="000000"/>
                </a:solidFill>
                <a:effectLst/>
                <a:latin typeface="Arial" panose="020B0604020202020204" pitchFamily="34" charset="0"/>
              </a:rPr>
              <a:t>15 per cent</a:t>
            </a:r>
            <a:r>
              <a:rPr lang="en-US" sz="1800" b="0" i="0" dirty="0">
                <a:solidFill>
                  <a:srgbClr val="000000"/>
                </a:solidFill>
                <a:effectLst/>
                <a:latin typeface="Arial" panose="020B0604020202020204" pitchFamily="34" charset="0"/>
              </a:rPr>
              <a:t>.  </a:t>
            </a:r>
            <a:endParaRPr lang="en-US" b="0" i="0" dirty="0">
              <a:solidFill>
                <a:srgbClr val="000000"/>
              </a:solidFill>
              <a:effectLst/>
              <a:latin typeface="Segoe UI" panose="020B0502040204020203" pitchFamily="34" charset="0"/>
            </a:endParaRPr>
          </a:p>
          <a:p>
            <a:pPr algn="l" rtl="0" fontAlgn="base"/>
            <a:r>
              <a:rPr lang="en-US" sz="1800" b="1" i="0" dirty="0">
                <a:solidFill>
                  <a:srgbClr val="000000"/>
                </a:solidFill>
                <a:effectLst/>
                <a:latin typeface="Arial" panose="020B0604020202020204" pitchFamily="34" charset="0"/>
              </a:rPr>
              <a:t>One in four </a:t>
            </a:r>
            <a:r>
              <a:rPr lang="en-US" sz="1800" b="0" i="0" dirty="0">
                <a:solidFill>
                  <a:srgbClr val="000000"/>
                </a:solidFill>
                <a:effectLst/>
                <a:latin typeface="Arial" panose="020B0604020202020204" pitchFamily="34" charset="0"/>
              </a:rPr>
              <a:t>non-binary people (24 per cent), </a:t>
            </a:r>
            <a:r>
              <a:rPr lang="en-US" sz="1800" b="1" i="0" dirty="0">
                <a:solidFill>
                  <a:srgbClr val="000000"/>
                </a:solidFill>
                <a:effectLst/>
                <a:latin typeface="Arial" panose="020B0604020202020204" pitchFamily="34" charset="0"/>
              </a:rPr>
              <a:t>20 per cent </a:t>
            </a:r>
            <a:r>
              <a:rPr lang="en-US" sz="1800" b="0" i="0" dirty="0">
                <a:solidFill>
                  <a:srgbClr val="000000"/>
                </a:solidFill>
                <a:effectLst/>
                <a:latin typeface="Arial" panose="020B0604020202020204" pitchFamily="34" charset="0"/>
              </a:rPr>
              <a:t>of LGBT women and </a:t>
            </a:r>
            <a:r>
              <a:rPr lang="en-US" sz="1800" b="1" i="0" dirty="0">
                <a:solidFill>
                  <a:srgbClr val="000000"/>
                </a:solidFill>
                <a:effectLst/>
                <a:latin typeface="Arial" panose="020B0604020202020204" pitchFamily="34" charset="0"/>
              </a:rPr>
              <a:t>15 per cent </a:t>
            </a:r>
            <a:r>
              <a:rPr lang="en-US" sz="1800" b="0" i="0" dirty="0">
                <a:solidFill>
                  <a:srgbClr val="000000"/>
                </a:solidFill>
                <a:effectLst/>
                <a:latin typeface="Arial" panose="020B0604020202020204" pitchFamily="34" charset="0"/>
              </a:rPr>
              <a:t>of LGBT men have experienced homelessness. </a:t>
            </a:r>
            <a:endParaRPr lang="en-US" b="0" i="0" dirty="0">
              <a:solidFill>
                <a:srgbClr val="000000"/>
              </a:solidFill>
              <a:effectLst/>
              <a:latin typeface="Segoe UI" panose="020B0502040204020203" pitchFamily="34" charset="0"/>
            </a:endParaRPr>
          </a:p>
          <a:p>
            <a:r>
              <a:rPr lang="en-GB" sz="1200" b="0" i="0" dirty="0">
                <a:solidFill>
                  <a:srgbClr val="000000"/>
                </a:solidFill>
                <a:effectLst/>
                <a:latin typeface="Noto Sans" panose="020B0502040504020204" pitchFamily="34" charset="0"/>
              </a:rPr>
              <a:t>Race: </a:t>
            </a:r>
          </a:p>
          <a:p>
            <a:r>
              <a:rPr lang="en-GB" sz="1200" b="0" i="0" dirty="0">
                <a:solidFill>
                  <a:srgbClr val="000000"/>
                </a:solidFill>
                <a:effectLst/>
                <a:latin typeface="Noto Sans" panose="020B0502040504020204" pitchFamily="34" charset="0"/>
              </a:rPr>
              <a:t>Key factors of experience of bme women : </a:t>
            </a:r>
            <a:r>
              <a:rPr lang="en-GB" sz="1800" dirty="0">
                <a:effectLst/>
                <a:latin typeface="Calibri" panose="020F0502020204030204" pitchFamily="34" charset="0"/>
                <a:ea typeface="Calibri" panose="020F0502020204030204" pitchFamily="34" charset="0"/>
                <a:cs typeface="Times New Roman" panose="02020603050405020304" pitchFamily="18" charset="0"/>
              </a:rPr>
              <a:t>immigration status, language ability, and race-based discrimination </a:t>
            </a:r>
            <a:endParaRPr lang="en-GB" sz="1200" b="0" i="0" dirty="0">
              <a:solidFill>
                <a:srgbClr val="000000"/>
              </a:solidFill>
              <a:effectLst/>
              <a:latin typeface="Noto Sans" panose="020B0502040504020204" pitchFamily="34" charset="0"/>
            </a:endParaRPr>
          </a:p>
          <a:p>
            <a:r>
              <a:rPr lang="en-GB" sz="1200" b="0" i="0" dirty="0">
                <a:solidFill>
                  <a:srgbClr val="000000"/>
                </a:solidFill>
                <a:effectLst/>
                <a:latin typeface="Noto Sans" panose="020B0502040504020204" pitchFamily="34" charset="0"/>
              </a:rPr>
              <a:t>Impact of austerity and immigration restrictions on bme women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Austerity hitting Black and minoritised women’s refuges the hardest. Indeed, in the past 10 years, 50% of Black and minoritised specialist refuges have been forced to close or been taken over by a larger provider due to lack of funding</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Bme women often placed in unsuitable ta, isolated from community. Community links aka religious not recognised in suitability assessments. </a:t>
            </a:r>
          </a:p>
          <a:p>
            <a:endParaRPr lang="en-GB" sz="1800" b="0" i="0" dirty="0">
              <a:solidFill>
                <a:srgbClr val="000000"/>
              </a:solidFill>
              <a:effectLst/>
              <a:latin typeface="Calibri" panose="020F0502020204030204" pitchFamily="34" charset="0"/>
              <a:cs typeface="Times New Roman" panose="02020603050405020304" pitchFamily="18" charset="0"/>
            </a:endParaRPr>
          </a:p>
          <a:p>
            <a:r>
              <a:rPr lang="en-US" dirty="0"/>
              <a:t>Immigration status : </a:t>
            </a:r>
          </a:p>
          <a:p>
            <a:r>
              <a:rPr lang="en-US" dirty="0"/>
              <a:t>women with Non-Recourse to Public Funds (NRPF)16, who have an average rejection rate from refuges of 93%, according to findings from a Women’s Aid project.17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Complexity of eligibility requirements, mean that women are often assessed as not having nrpf when they do. This applies to lack of id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Lack of options for people who do have nrpf, pushed into highly precarious living circumstances </a:t>
            </a:r>
          </a:p>
          <a:p>
            <a:endParaRPr lang="en-GB" sz="1200" b="0" i="0" dirty="0">
              <a:solidFill>
                <a:srgbClr val="000000"/>
              </a:solidFill>
              <a:effectLst/>
              <a:latin typeface="Noto Sans" panose="020B0502040504020204" pitchFamily="34" charset="0"/>
            </a:endParaRPr>
          </a:p>
          <a:p>
            <a:pPr algn="l" rtl="0" fontAlgn="base"/>
            <a:endParaRPr lang="en-GB" sz="1200" b="0" i="0" dirty="0">
              <a:solidFill>
                <a:srgbClr val="000000"/>
              </a:solidFill>
              <a:effectLst/>
              <a:latin typeface="Noto Sans" panose="020B050204050402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7</a:t>
            </a:fld>
            <a:endParaRPr lang="en-GB" dirty="0"/>
          </a:p>
        </p:txBody>
      </p:sp>
    </p:spTree>
    <p:extLst>
      <p:ext uri="{BB962C8B-B14F-4D97-AF65-F5344CB8AC3E}">
        <p14:creationId xmlns:p14="http://schemas.microsoft.com/office/powerpoint/2010/main" val="506866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9</a:t>
            </a:fld>
            <a:endParaRPr lang="en-GB" dirty="0"/>
          </a:p>
        </p:txBody>
      </p:sp>
    </p:spTree>
    <p:extLst>
      <p:ext uri="{BB962C8B-B14F-4D97-AF65-F5344CB8AC3E}">
        <p14:creationId xmlns:p14="http://schemas.microsoft.com/office/powerpoint/2010/main" val="2408753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299570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D33E67B2-8FD3-040F-23B7-1BCBAFA2F5B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25559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410467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A picture containing text, clipart, vector graphics&#10;&#10;Description automatically generated">
            <a:extLst>
              <a:ext uri="{FF2B5EF4-FFF2-40B4-BE49-F238E27FC236}">
                <a16:creationId xmlns:a16="http://schemas.microsoft.com/office/drawing/2014/main" id="{A243437B-DEB1-B8ED-450B-AA5788FA32E8}"/>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79530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A picture containing text, clipart, vector graphics&#10;&#10;Description automatically generated">
            <a:extLst>
              <a:ext uri="{FF2B5EF4-FFF2-40B4-BE49-F238E27FC236}">
                <a16:creationId xmlns:a16="http://schemas.microsoft.com/office/drawing/2014/main" id="{23B8E7B9-C515-22DD-2AE1-E432F2F27B21}"/>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19162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C9548F42-5141-E5B6-EDB9-E63BD626F6FF}"/>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412342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BCBFA4-8C0C-034B-AE94-C3702488B337}" type="slidenum">
              <a:rPr lang="en-US" smtClean="0"/>
              <a:t>‹#›</a:t>
            </a:fld>
            <a:endParaRPr lang="en-US" dirty="0"/>
          </a:p>
        </p:txBody>
      </p:sp>
      <p:pic>
        <p:nvPicPr>
          <p:cNvPr id="10" name="Picture 9" descr="Homeless Link Logo">
            <a:extLst>
              <a:ext uri="{FF2B5EF4-FFF2-40B4-BE49-F238E27FC236}">
                <a16:creationId xmlns:a16="http://schemas.microsoft.com/office/drawing/2014/main" id="{688260F2-153B-C7D8-20D6-52E8D6B60686}"/>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06952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BCBFA4-8C0C-034B-AE94-C3702488B337}" type="slidenum">
              <a:rPr lang="en-US" smtClean="0"/>
              <a:t>‹#›</a:t>
            </a:fld>
            <a:endParaRPr lang="en-US" dirty="0"/>
          </a:p>
        </p:txBody>
      </p:sp>
      <p:pic>
        <p:nvPicPr>
          <p:cNvPr id="6" name="Picture 5" descr="Homeless Link Logo">
            <a:extLst>
              <a:ext uri="{FF2B5EF4-FFF2-40B4-BE49-F238E27FC236}">
                <a16:creationId xmlns:a16="http://schemas.microsoft.com/office/drawing/2014/main" id="{92161264-5595-BC41-DE88-E3F5C3A7EEC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7347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BCBFA4-8C0C-034B-AE94-C3702488B337}" type="slidenum">
              <a:rPr lang="en-US" smtClean="0"/>
              <a:t>‹#›</a:t>
            </a:fld>
            <a:endParaRPr lang="en-US" dirty="0"/>
          </a:p>
        </p:txBody>
      </p:sp>
      <p:pic>
        <p:nvPicPr>
          <p:cNvPr id="5" name="Picture 4" descr="Homeless Link Logo">
            <a:extLst>
              <a:ext uri="{FF2B5EF4-FFF2-40B4-BE49-F238E27FC236}">
                <a16:creationId xmlns:a16="http://schemas.microsoft.com/office/drawing/2014/main" id="{BFF412AC-8977-813F-C166-3DA0967064BD}"/>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97885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4B18854B-B2EF-0163-ED62-873B9998ACF3}"/>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8015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35E235AA-E9B3-C854-1DDF-2EC8B3D42DEB}"/>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19763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8C361-3252-2D4C-995E-B4D1D8311966}" type="datetimeFigureOut">
              <a:rPr lang="en-US" smtClean="0"/>
              <a:t>3/19/2024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7A701AA2-D78F-C266-5457-8D4F8BA4AD41}"/>
              </a:ext>
            </a:extLst>
          </p:cNvPr>
          <p:cNvPicPr>
            <a:picLocks noChangeAspect="1"/>
          </p:cNvPicPr>
          <p:nvPr/>
        </p:nvPicPr>
        <p:blipFill>
          <a:blip r:embed="rId13"/>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11932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protect-eu.mimecast.com/s/-KaxCJErGh8E4nsVzuPe?domain=praxis.org.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nrpfnetwork.org.uk/" TargetMode="External"/><Relationship Id="rId5" Type="http://schemas.openxmlformats.org/officeDocument/2006/relationships/hyperlink" Target="https://protect-eu.mimecast.com/s/uEMvCLAwMTPno3UPkhMh?domain=notredamerc.org.uk" TargetMode="External"/><Relationship Id="rId4" Type="http://schemas.openxmlformats.org/officeDocument/2006/relationships/hyperlink" Target="https://protect-eu.mimecast.com/s/MkCXCKAvKTq5A1tvIpbR?domain=jcwi.org.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rpfnetwork.org.uk/information-and-resources/rights-and-entitle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nrpfnetwork.org.uk/information-and-resources/web-too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ibiscusinitiatives.org.uk/resource/cultural-medi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haloproject.org.uk/training-W21page-100" TargetMode="External"/><Relationship Id="rId4" Type="http://schemas.openxmlformats.org/officeDocument/2006/relationships/hyperlink" Target="https://hibiscusinitiatives.org.uk/cultural-mediation-cours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rmcentre.org.uk/get-help/" TargetMode="External"/><Relationship Id="rId3" Type="http://schemas.openxmlformats.org/officeDocument/2006/relationships/hyperlink" Target="https://www.gov.uk/civil-legal-advice" TargetMode="External"/><Relationship Id="rId7" Type="http://schemas.openxmlformats.org/officeDocument/2006/relationships/hyperlink" Target="https://www.rightsofwomen.org.uk/" TargetMode="External"/><Relationship Id="rId2" Type="http://schemas.openxmlformats.org/officeDocument/2006/relationships/hyperlink" Target="https://www.nhas.org.uk/professionals/nhas-free-training" TargetMode="External"/><Relationship Id="rId1" Type="http://schemas.openxmlformats.org/officeDocument/2006/relationships/slideLayout" Target="../slideLayouts/slideLayout3.xml"/><Relationship Id="rId6" Type="http://schemas.openxmlformats.org/officeDocument/2006/relationships/hyperlink" Target="https://www.migranthelpuk.org/advice-and-guidance" TargetMode="External"/><Relationship Id="rId5" Type="http://schemas.openxmlformats.org/officeDocument/2006/relationships/hyperlink" Target="https://homeless.org.uk/knowledge-hub/unlocking-the-door-a-roadmap-for-supporting-non-uk-nationals-facing-homelessness-in-england/" TargetMode="External"/><Relationship Id="rId10" Type="http://schemas.openxmlformats.org/officeDocument/2006/relationships/hyperlink" Target="https://www.airecentre.org/" TargetMode="External"/><Relationship Id="rId4" Type="http://schemas.openxmlformats.org/officeDocument/2006/relationships/hyperlink" Target="https://www.nrpfnetwork.org.uk/" TargetMode="External"/><Relationship Id="rId9" Type="http://schemas.openxmlformats.org/officeDocument/2006/relationships/hyperlink" Target="http://eerc.org.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64B41C-0701-5845-8036-D67A0A8FD77F}"/>
              </a:ext>
            </a:extLst>
          </p:cNvPr>
          <p:cNvSpPr txBox="1"/>
          <p:nvPr/>
        </p:nvSpPr>
        <p:spPr>
          <a:xfrm>
            <a:off x="759551" y="1421680"/>
            <a:ext cx="4585058" cy="3477875"/>
          </a:xfrm>
          <a:prstGeom prst="rect">
            <a:avLst/>
          </a:prstGeom>
          <a:noFill/>
        </p:spPr>
        <p:txBody>
          <a:bodyPr wrap="square" lIns="91440" tIns="45720" rIns="91440" bIns="45720" rtlCol="0" anchor="t">
            <a:spAutoFit/>
          </a:bodyPr>
          <a:lstStyle/>
          <a:p>
            <a:pPr algn="ctr"/>
            <a:r>
              <a:rPr lang="en-GB" sz="4400" b="1" dirty="0">
                <a:solidFill>
                  <a:schemeClr val="tx1">
                    <a:lumMod val="60000"/>
                    <a:lumOff val="40000"/>
                  </a:schemeClr>
                </a:solidFill>
                <a:latin typeface="Poppins"/>
                <a:cs typeface="Poppins"/>
              </a:rPr>
              <a:t>Tips from the frontline </a:t>
            </a:r>
            <a:endParaRPr lang="en-GB" sz="4400" b="1" dirty="0">
              <a:solidFill>
                <a:srgbClr val="6E005A"/>
              </a:solidFill>
              <a:latin typeface="Poppins"/>
              <a:cs typeface="Poppins"/>
            </a:endParaRPr>
          </a:p>
          <a:p>
            <a:pPr algn="ctr"/>
            <a:r>
              <a:rPr lang="en-GB" sz="4400" b="1" dirty="0">
                <a:solidFill>
                  <a:srgbClr val="6E005A"/>
                </a:solidFill>
                <a:latin typeface="Poppins"/>
                <a:cs typeface="Poppins"/>
              </a:rPr>
              <a:t>supporting migrant women </a:t>
            </a:r>
            <a:endParaRPr lang="en-GB" sz="2800" dirty="0">
              <a:solidFill>
                <a:srgbClr val="CC0099"/>
              </a:solidFill>
              <a:latin typeface="Poppins" pitchFamily="2" charset="77"/>
              <a:cs typeface="Poppins" pitchFamily="2" charset="77"/>
            </a:endParaRPr>
          </a:p>
        </p:txBody>
      </p:sp>
      <p:pic>
        <p:nvPicPr>
          <p:cNvPr id="2" name="Picture 1" descr="A person and person standing together&#10;&#10;Description automatically generated">
            <a:extLst>
              <a:ext uri="{FF2B5EF4-FFF2-40B4-BE49-F238E27FC236}">
                <a16:creationId xmlns:a16="http://schemas.microsoft.com/office/drawing/2014/main" id="{79B010FF-5E0F-7BD8-824C-EAF0F4C32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7211" y="1302360"/>
            <a:ext cx="5846789" cy="5555640"/>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18C7A954-5C11-824B-E2D6-6240219A0F8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8634" y="47017"/>
            <a:ext cx="2235541" cy="1255343"/>
          </a:xfrm>
          <a:prstGeom prst="rect">
            <a:avLst/>
          </a:prstGeom>
          <a:noFill/>
          <a:ln>
            <a:noFill/>
          </a:ln>
        </p:spPr>
      </p:pic>
    </p:spTree>
    <p:extLst>
      <p:ext uri="{BB962C8B-B14F-4D97-AF65-F5344CB8AC3E}">
        <p14:creationId xmlns:p14="http://schemas.microsoft.com/office/powerpoint/2010/main" val="345710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053E7-44DE-BE43-AE70-A5C1E0FCDB41}"/>
              </a:ext>
            </a:extLst>
          </p:cNvPr>
          <p:cNvPicPr>
            <a:picLocks noChangeAspect="1"/>
          </p:cNvPicPr>
          <p:nvPr/>
        </p:nvPicPr>
        <p:blipFill rotWithShape="1">
          <a:blip r:embed="rId2"/>
          <a:srcRect l="10286" t="33312" r="13634" b="30713"/>
          <a:stretch/>
        </p:blipFill>
        <p:spPr>
          <a:xfrm>
            <a:off x="1224117" y="707922"/>
            <a:ext cx="6327058" cy="1194620"/>
          </a:xfrm>
          <a:prstGeom prst="rect">
            <a:avLst/>
          </a:prstGeom>
        </p:spPr>
      </p:pic>
      <p:sp>
        <p:nvSpPr>
          <p:cNvPr id="7" name="TextBox 6">
            <a:extLst>
              <a:ext uri="{FF2B5EF4-FFF2-40B4-BE49-F238E27FC236}">
                <a16:creationId xmlns:a16="http://schemas.microsoft.com/office/drawing/2014/main" id="{6ED1458E-E8B1-F14A-B82B-51011BE3CA24}"/>
              </a:ext>
            </a:extLst>
          </p:cNvPr>
          <p:cNvSpPr txBox="1"/>
          <p:nvPr/>
        </p:nvSpPr>
        <p:spPr>
          <a:xfrm>
            <a:off x="575188" y="2772697"/>
            <a:ext cx="3229896" cy="2831544"/>
          </a:xfrm>
          <a:prstGeom prst="rect">
            <a:avLst/>
          </a:prstGeom>
          <a:noFill/>
        </p:spPr>
        <p:txBody>
          <a:bodyPr wrap="square" rtlCol="0">
            <a:spAutoFit/>
          </a:bodyPr>
          <a:lstStyle/>
          <a:p>
            <a:pPr>
              <a:spcAft>
                <a:spcPts val="0"/>
              </a:spcAft>
            </a:pPr>
            <a:r>
              <a:rPr lang="en-GB" sz="2000" b="1" dirty="0">
                <a:solidFill>
                  <a:srgbClr val="6E005A"/>
                </a:solidFill>
                <a:effectLst/>
                <a:latin typeface="Poppins" pitchFamily="2" charset="77"/>
                <a:ea typeface="ＭＳ Ｐ明朝"/>
                <a:cs typeface="Poppins" pitchFamily="2" charset="77"/>
              </a:rPr>
              <a:t>What we do</a:t>
            </a:r>
          </a:p>
          <a:p>
            <a:pPr>
              <a:spcAft>
                <a:spcPts val="0"/>
              </a:spcAft>
            </a:pPr>
            <a:endParaRPr lang="en-GB" sz="1400" b="1" dirty="0">
              <a:solidFill>
                <a:srgbClr val="6E005A"/>
              </a:solidFill>
              <a:effectLst/>
              <a:latin typeface="Noto Sans" panose="020B0502040504020204" pitchFamily="34" charset="0"/>
              <a:ea typeface="Noto Sans" panose="020B0502040504020204" pitchFamily="34" charset="0"/>
              <a:cs typeface="Noto Sans" panose="020B0502040504020204" pitchFamily="34" charset="0"/>
            </a:endParaRPr>
          </a:p>
          <a:p>
            <a:r>
              <a:rPr lang="en-GB" sz="1400" dirty="0">
                <a:latin typeface="Noto Sans" panose="020B0502040504020204" pitchFamily="34" charset="0"/>
                <a:ea typeface="Noto Sans" panose="020B0502040504020204" pitchFamily="34" charset="0"/>
                <a:cs typeface="Noto Sans" panose="020B0502040504020204" pitchFamily="34" charset="0"/>
              </a:rPr>
              <a:t>Homeless Link is the national membership charity for frontline homelessness services. We work to improve services through research, guidance and learning, and campaign for policy change that will ensure everyone has a place to call home and the support they need to keep it.</a:t>
            </a:r>
          </a:p>
          <a:p>
            <a:endParaRPr lang="en-US" dirty="0"/>
          </a:p>
        </p:txBody>
      </p:sp>
      <p:sp>
        <p:nvSpPr>
          <p:cNvPr id="8" name="TextBox 7">
            <a:extLst>
              <a:ext uri="{FF2B5EF4-FFF2-40B4-BE49-F238E27FC236}">
                <a16:creationId xmlns:a16="http://schemas.microsoft.com/office/drawing/2014/main" id="{FCAF7EBC-D747-804E-9246-F5648EAAF961}"/>
              </a:ext>
            </a:extLst>
          </p:cNvPr>
          <p:cNvSpPr txBox="1"/>
          <p:nvPr/>
        </p:nvSpPr>
        <p:spPr>
          <a:xfrm>
            <a:off x="5117690" y="2772697"/>
            <a:ext cx="3642852" cy="1200329"/>
          </a:xfrm>
          <a:prstGeom prst="rect">
            <a:avLst/>
          </a:prstGeom>
          <a:noFill/>
        </p:spPr>
        <p:txBody>
          <a:bodyPr wrap="square" rtlCol="0">
            <a:spAutoFit/>
          </a:bodyPr>
          <a:lstStyle/>
          <a:p>
            <a:r>
              <a:rPr lang="en-GB" b="1" dirty="0">
                <a:solidFill>
                  <a:srgbClr val="6E005A"/>
                </a:solidFill>
                <a:latin typeface="Poppins" pitchFamily="2" charset="77"/>
                <a:ea typeface="ＭＳ Ｐ明朝"/>
                <a:cs typeface="Poppins" pitchFamily="2" charset="77"/>
              </a:rPr>
              <a:t>homeless.org.uk</a:t>
            </a:r>
          </a:p>
          <a:p>
            <a:endParaRPr lang="en-GB" b="1" dirty="0">
              <a:solidFill>
                <a:srgbClr val="6E005A"/>
              </a:solidFill>
              <a:latin typeface="Poppins" pitchFamily="2" charset="77"/>
              <a:ea typeface="ＭＳ Ｐ明朝"/>
              <a:cs typeface="Poppins" pitchFamily="2" charset="77"/>
            </a:endParaRPr>
          </a:p>
          <a:p>
            <a:r>
              <a:rPr lang="en-GB" b="1" dirty="0">
                <a:solidFill>
                  <a:srgbClr val="6E005A"/>
                </a:solidFill>
                <a:latin typeface="Poppins" pitchFamily="2" charset="77"/>
                <a:ea typeface="ＭＳ Ｐ明朝"/>
                <a:cs typeface="Poppins" pitchFamily="2" charset="77"/>
              </a:rPr>
              <a:t>@HomelessLink</a:t>
            </a:r>
          </a:p>
          <a:p>
            <a:endParaRPr lang="en-US" dirty="0"/>
          </a:p>
        </p:txBody>
      </p:sp>
    </p:spTree>
    <p:extLst>
      <p:ext uri="{BB962C8B-B14F-4D97-AF65-F5344CB8AC3E}">
        <p14:creationId xmlns:p14="http://schemas.microsoft.com/office/powerpoint/2010/main" val="2838174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A39FAAB-E1DF-B681-F8E6-E0A0D25E121E}"/>
              </a:ext>
            </a:extLst>
          </p:cNvPr>
          <p:cNvPicPr>
            <a:picLocks noChangeAspect="1"/>
          </p:cNvPicPr>
          <p:nvPr/>
        </p:nvPicPr>
        <p:blipFill>
          <a:blip r:embed="rId3"/>
          <a:stretch>
            <a:fillRect/>
          </a:stretch>
        </p:blipFill>
        <p:spPr>
          <a:xfrm>
            <a:off x="6164494" y="2636736"/>
            <a:ext cx="3074756" cy="4919610"/>
          </a:xfrm>
          <a:prstGeom prst="rect">
            <a:avLst/>
          </a:prstGeom>
        </p:spPr>
      </p:pic>
      <p:sp>
        <p:nvSpPr>
          <p:cNvPr id="2" name="TextBox 1">
            <a:extLst>
              <a:ext uri="{FF2B5EF4-FFF2-40B4-BE49-F238E27FC236}">
                <a16:creationId xmlns:a16="http://schemas.microsoft.com/office/drawing/2014/main" id="{9CBAE85F-C4F6-5B4A-B5AD-5A6CA815CF62}"/>
              </a:ext>
            </a:extLst>
          </p:cNvPr>
          <p:cNvSpPr txBox="1"/>
          <p:nvPr/>
        </p:nvSpPr>
        <p:spPr>
          <a:xfrm>
            <a:off x="277762" y="432086"/>
            <a:ext cx="6799006" cy="707886"/>
          </a:xfrm>
          <a:prstGeom prst="rect">
            <a:avLst/>
          </a:prstGeom>
          <a:noFill/>
        </p:spPr>
        <p:txBody>
          <a:bodyPr wrap="square" rtlCol="0">
            <a:spAutoFit/>
          </a:bodyPr>
          <a:lstStyle/>
          <a:p>
            <a:r>
              <a:rPr lang="en-GB" sz="4000" b="1" dirty="0">
                <a:solidFill>
                  <a:srgbClr val="CC0099"/>
                </a:solidFill>
                <a:latin typeface="Poppins" pitchFamily="2" charset="77"/>
                <a:cs typeface="Poppins" pitchFamily="2" charset="77"/>
              </a:rPr>
              <a:t>Why is it relevant? </a:t>
            </a:r>
            <a:endParaRPr lang="en-US" sz="4000" dirty="0"/>
          </a:p>
        </p:txBody>
      </p:sp>
      <p:sp>
        <p:nvSpPr>
          <p:cNvPr id="4" name="TextBox 3">
            <a:extLst>
              <a:ext uri="{FF2B5EF4-FFF2-40B4-BE49-F238E27FC236}">
                <a16:creationId xmlns:a16="http://schemas.microsoft.com/office/drawing/2014/main" id="{E467E933-D04D-F596-8FC5-123907D11A03}"/>
              </a:ext>
            </a:extLst>
          </p:cNvPr>
          <p:cNvSpPr txBox="1"/>
          <p:nvPr/>
        </p:nvSpPr>
        <p:spPr>
          <a:xfrm>
            <a:off x="439533" y="3255815"/>
            <a:ext cx="6475464" cy="3170099"/>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q"/>
            </a:pPr>
            <a:r>
              <a:rPr lang="en-GB" sz="2000" dirty="0">
                <a:latin typeface="+mj-lt"/>
                <a:ea typeface="Noto Sans" panose="020B0502040504020204" pitchFamily="34" charset="0"/>
                <a:cs typeface="Poppins" panose="00000500000000000000" pitchFamily="2" charset="0"/>
              </a:rPr>
              <a:t>Fear of deportation and detention </a:t>
            </a:r>
          </a:p>
          <a:p>
            <a:pPr marL="342900" indent="-342900">
              <a:spcBef>
                <a:spcPts val="1200"/>
              </a:spcBef>
              <a:spcAft>
                <a:spcPts val="1200"/>
              </a:spcAft>
              <a:buFont typeface="Wingdings" panose="05000000000000000000" pitchFamily="2" charset="2"/>
              <a:buChar char="q"/>
            </a:pPr>
            <a:r>
              <a:rPr lang="en-GB" sz="2000" dirty="0">
                <a:latin typeface="+mj-lt"/>
                <a:ea typeface="Noto Sans" panose="020B0502040504020204" pitchFamily="34" charset="0"/>
                <a:cs typeface="Poppins" panose="00000500000000000000" pitchFamily="2" charset="0"/>
              </a:rPr>
              <a:t>Risk of destitution and isolation if leaving community</a:t>
            </a:r>
          </a:p>
          <a:p>
            <a:pPr marL="342900" indent="-342900">
              <a:spcBef>
                <a:spcPts val="1200"/>
              </a:spcBef>
              <a:spcAft>
                <a:spcPts val="1200"/>
              </a:spcAft>
              <a:buFont typeface="Wingdings" panose="05000000000000000000" pitchFamily="2" charset="2"/>
              <a:buChar char="q"/>
            </a:pPr>
            <a:r>
              <a:rPr lang="en-GB" sz="2000" dirty="0">
                <a:latin typeface="+mj-lt"/>
                <a:ea typeface="Noto Sans" panose="020B0502040504020204" pitchFamily="34" charset="0"/>
              </a:rPr>
              <a:t>L</a:t>
            </a:r>
            <a:r>
              <a:rPr lang="en-GB" sz="2000" dirty="0">
                <a:effectLst/>
                <a:latin typeface="+mj-lt"/>
                <a:ea typeface="Noto Sans" panose="020B0502040504020204" pitchFamily="34" charset="0"/>
              </a:rPr>
              <a:t>anguage barriers</a:t>
            </a:r>
          </a:p>
          <a:p>
            <a:pPr marL="342900" indent="-342900">
              <a:spcBef>
                <a:spcPts val="1200"/>
              </a:spcBef>
              <a:spcAft>
                <a:spcPts val="1200"/>
              </a:spcAft>
              <a:buFont typeface="Wingdings" panose="05000000000000000000" pitchFamily="2" charset="2"/>
              <a:buChar char="q"/>
            </a:pPr>
            <a:r>
              <a:rPr lang="en-GB" sz="2000" dirty="0">
                <a:effectLst/>
                <a:latin typeface="+mj-lt"/>
                <a:ea typeface="Noto Sans" panose="020B0502040504020204" pitchFamily="34" charset="0"/>
              </a:rPr>
              <a:t>Lack of cultural understanding</a:t>
            </a:r>
          </a:p>
          <a:p>
            <a:pPr marL="342900" indent="-342900">
              <a:spcBef>
                <a:spcPts val="1200"/>
              </a:spcBef>
              <a:spcAft>
                <a:spcPts val="1200"/>
              </a:spcAft>
              <a:buFont typeface="Wingdings" panose="05000000000000000000" pitchFamily="2" charset="2"/>
              <a:buChar char="q"/>
            </a:pPr>
            <a:r>
              <a:rPr lang="en-GB" sz="2000" dirty="0">
                <a:latin typeface="+mj-lt"/>
                <a:ea typeface="Noto Sans" panose="020B0502040504020204" pitchFamily="34" charset="0"/>
              </a:rPr>
              <a:t>E</a:t>
            </a:r>
            <a:r>
              <a:rPr lang="en-GB" sz="2000" dirty="0">
                <a:effectLst/>
                <a:latin typeface="+mj-lt"/>
                <a:ea typeface="Noto Sans" panose="020B0502040504020204" pitchFamily="34" charset="0"/>
              </a:rPr>
              <a:t>xperiences of racism and discrimination</a:t>
            </a:r>
            <a:endParaRPr lang="en-GB" sz="2000" dirty="0">
              <a:latin typeface="+mj-lt"/>
              <a:ea typeface="Noto Sans" panose="020B0502040504020204" pitchFamily="34" charset="0"/>
              <a:cs typeface="Noto Sans" panose="020B0502040504020204" pitchFamily="34" charset="0"/>
            </a:endParaRPr>
          </a:p>
        </p:txBody>
      </p:sp>
      <p:sp>
        <p:nvSpPr>
          <p:cNvPr id="8" name="TextBox 7">
            <a:extLst>
              <a:ext uri="{FF2B5EF4-FFF2-40B4-BE49-F238E27FC236}">
                <a16:creationId xmlns:a16="http://schemas.microsoft.com/office/drawing/2014/main" id="{5C84AAEC-4DEA-AFE8-7711-3E582C66FA01}"/>
              </a:ext>
            </a:extLst>
          </p:cNvPr>
          <p:cNvSpPr txBox="1"/>
          <p:nvPr/>
        </p:nvSpPr>
        <p:spPr>
          <a:xfrm>
            <a:off x="439533" y="1224490"/>
            <a:ext cx="8210550" cy="2031325"/>
          </a:xfrm>
          <a:prstGeom prst="rect">
            <a:avLst/>
          </a:prstGeom>
          <a:noFill/>
        </p:spPr>
        <p:txBody>
          <a:bodyPr wrap="square" rtlCol="0">
            <a:spAutoFit/>
          </a:bodyPr>
          <a:lstStyle/>
          <a:p>
            <a:r>
              <a:rPr lang="en-GB" sz="1800" dirty="0">
                <a:effectLst/>
                <a:ea typeface="Noto Sans" panose="020B0502040504020204" pitchFamily="34" charset="0"/>
              </a:rPr>
              <a:t>Migrant women are negatively impacted by policies </a:t>
            </a:r>
            <a:r>
              <a:rPr lang="en-US" sz="1800" dirty="0">
                <a:effectLst/>
              </a:rPr>
              <a:t>that restrict certain rights and entitlements. Currently, those with insecure immigration status are prevented</a:t>
            </a:r>
            <a:r>
              <a:rPr lang="en-GB" sz="1800" dirty="0">
                <a:effectLst/>
                <a:ea typeface="Noto Sans" panose="020B0502040504020204" pitchFamily="34" charset="0"/>
              </a:rPr>
              <a:t> from working, renting, driving, accessing health services, and from claiming benefits. This can trigger and impact experiences of homelessness.</a:t>
            </a:r>
          </a:p>
          <a:p>
            <a:endParaRPr lang="en-GB" dirty="0">
              <a:latin typeface="Noto Sans" panose="020B0502040504020204" pitchFamily="34" charset="0"/>
              <a:ea typeface="Noto Sans" panose="020B0502040504020204" pitchFamily="34" charset="0"/>
            </a:endParaRPr>
          </a:p>
          <a:p>
            <a:r>
              <a:rPr lang="en-GB" sz="1800" b="1" dirty="0">
                <a:effectLst/>
                <a:latin typeface="Noto Sans" panose="020B0502040504020204" pitchFamily="34" charset="0"/>
                <a:ea typeface="Noto Sans" panose="020B0502040504020204" pitchFamily="34" charset="0"/>
              </a:rPr>
              <a:t>Migrant women can experience barriers to accessing services: </a:t>
            </a:r>
            <a:endParaRPr lang="en-GB" b="1" dirty="0"/>
          </a:p>
        </p:txBody>
      </p:sp>
    </p:spTree>
    <p:extLst>
      <p:ext uri="{BB962C8B-B14F-4D97-AF65-F5344CB8AC3E}">
        <p14:creationId xmlns:p14="http://schemas.microsoft.com/office/powerpoint/2010/main" val="1238297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4F06A6-B907-5647-ACCA-5EE8076ED3D9}"/>
              </a:ext>
            </a:extLst>
          </p:cNvPr>
          <p:cNvSpPr txBox="1"/>
          <p:nvPr/>
        </p:nvSpPr>
        <p:spPr>
          <a:xfrm>
            <a:off x="3012251" y="2548079"/>
            <a:ext cx="6226999" cy="5863144"/>
          </a:xfrm>
          <a:prstGeom prst="rect">
            <a:avLst/>
          </a:prstGeom>
          <a:noFill/>
        </p:spPr>
        <p:txBody>
          <a:bodyPr wrap="square" rtlCol="0">
            <a:spAutoFit/>
          </a:bodyPr>
          <a:lstStyle/>
          <a:p>
            <a:pPr marL="285750" lvl="0" indent="-285750">
              <a:spcBef>
                <a:spcPts val="600"/>
              </a:spcBef>
              <a:spcAft>
                <a:spcPts val="600"/>
              </a:spcAft>
              <a:buFont typeface="Wingdings" panose="05000000000000000000" pitchFamily="2" charset="2"/>
              <a:buChar char="q"/>
            </a:pPr>
            <a:r>
              <a:rPr lang="en-GB" dirty="0">
                <a:latin typeface="+mj-lt"/>
              </a:rPr>
              <a:t>Language barriers.</a:t>
            </a:r>
          </a:p>
          <a:p>
            <a:pPr marL="285750" lvl="0" indent="-285750">
              <a:spcBef>
                <a:spcPts val="600"/>
              </a:spcBef>
              <a:spcAft>
                <a:spcPts val="600"/>
              </a:spcAft>
              <a:buFont typeface="Wingdings" panose="05000000000000000000" pitchFamily="2" charset="2"/>
              <a:buChar char="q"/>
            </a:pPr>
            <a:r>
              <a:rPr lang="en-GB" dirty="0">
                <a:latin typeface="+mj-lt"/>
              </a:rPr>
              <a:t>No recourse to public funds (NRPF).</a:t>
            </a:r>
          </a:p>
          <a:p>
            <a:pPr marL="285750" lvl="0" indent="-285750">
              <a:spcBef>
                <a:spcPts val="600"/>
              </a:spcBef>
              <a:spcAft>
                <a:spcPts val="600"/>
              </a:spcAft>
              <a:buFont typeface="Wingdings" panose="05000000000000000000" pitchFamily="2" charset="2"/>
              <a:buChar char="q"/>
            </a:pPr>
            <a:r>
              <a:rPr lang="en-GB" dirty="0">
                <a:latin typeface="+mj-lt"/>
              </a:rPr>
              <a:t>Caring responsibilities for children </a:t>
            </a:r>
          </a:p>
          <a:p>
            <a:pPr marL="285750" lvl="0" indent="-285750">
              <a:spcBef>
                <a:spcPts val="600"/>
              </a:spcBef>
              <a:spcAft>
                <a:spcPts val="600"/>
              </a:spcAft>
              <a:buFont typeface="Wingdings" panose="05000000000000000000" pitchFamily="2" charset="2"/>
              <a:buChar char="q"/>
            </a:pPr>
            <a:r>
              <a:rPr lang="en-GB" dirty="0">
                <a:latin typeface="+mj-lt"/>
              </a:rPr>
              <a:t>Challenges to claiming benefits. </a:t>
            </a:r>
          </a:p>
          <a:p>
            <a:pPr marL="285750" lvl="0" indent="-285750">
              <a:spcBef>
                <a:spcPts val="600"/>
              </a:spcBef>
              <a:spcAft>
                <a:spcPts val="600"/>
              </a:spcAft>
              <a:buFont typeface="Wingdings" panose="05000000000000000000" pitchFamily="2" charset="2"/>
              <a:buChar char="q"/>
            </a:pPr>
            <a:r>
              <a:rPr lang="en-GB" dirty="0">
                <a:latin typeface="+mj-lt"/>
              </a:rPr>
              <a:t>Poverty and destitution. </a:t>
            </a:r>
          </a:p>
          <a:p>
            <a:pPr marL="285750" lvl="0" indent="-285750">
              <a:spcBef>
                <a:spcPts val="600"/>
              </a:spcBef>
              <a:spcAft>
                <a:spcPts val="600"/>
              </a:spcAft>
              <a:buFont typeface="Wingdings" panose="05000000000000000000" pitchFamily="2" charset="2"/>
              <a:buChar char="q"/>
            </a:pPr>
            <a:r>
              <a:rPr lang="en-GB" dirty="0">
                <a:latin typeface="+mj-lt"/>
              </a:rPr>
              <a:t>Physical health needs. </a:t>
            </a:r>
          </a:p>
          <a:p>
            <a:pPr marL="285750" lvl="0" indent="-285750">
              <a:spcBef>
                <a:spcPts val="600"/>
              </a:spcBef>
              <a:spcAft>
                <a:spcPts val="600"/>
              </a:spcAft>
              <a:buFont typeface="Wingdings" panose="05000000000000000000" pitchFamily="2" charset="2"/>
              <a:buChar char="q"/>
            </a:pPr>
            <a:r>
              <a:rPr lang="en-GB" dirty="0">
                <a:latin typeface="+mj-lt"/>
              </a:rPr>
              <a:t>Severe and/or complex mental health needs.</a:t>
            </a:r>
          </a:p>
          <a:p>
            <a:pPr marL="285750" lvl="0" indent="-285750">
              <a:spcBef>
                <a:spcPts val="600"/>
              </a:spcBef>
              <a:spcAft>
                <a:spcPts val="600"/>
              </a:spcAft>
              <a:buFont typeface="Wingdings" panose="05000000000000000000" pitchFamily="2" charset="2"/>
              <a:buChar char="q"/>
            </a:pPr>
            <a:r>
              <a:rPr lang="en-GB" dirty="0">
                <a:latin typeface="+mj-lt"/>
              </a:rPr>
              <a:t>Insecure immigration status. </a:t>
            </a:r>
          </a:p>
          <a:p>
            <a:pPr marL="285750" lvl="0" indent="-285750">
              <a:spcBef>
                <a:spcPts val="600"/>
              </a:spcBef>
              <a:spcAft>
                <a:spcPts val="600"/>
              </a:spcAft>
              <a:buFont typeface="Wingdings" panose="05000000000000000000" pitchFamily="2" charset="2"/>
              <a:buChar char="q"/>
            </a:pPr>
            <a:r>
              <a:rPr lang="en-GB" dirty="0">
                <a:latin typeface="+mj-lt"/>
              </a:rPr>
              <a:t>Complexity of the immigration system. </a:t>
            </a:r>
          </a:p>
          <a:p>
            <a:pPr marL="285750" lvl="0" indent="-285750">
              <a:spcBef>
                <a:spcPts val="600"/>
              </a:spcBef>
              <a:spcAft>
                <a:spcPts val="600"/>
              </a:spcAft>
              <a:buFont typeface="Wingdings" panose="05000000000000000000" pitchFamily="2" charset="2"/>
              <a:buChar char="q"/>
            </a:pPr>
            <a:r>
              <a:rPr lang="en-GB" dirty="0">
                <a:latin typeface="+mj-lt"/>
              </a:rPr>
              <a:t>Lack of access to legal aid solicitors. </a:t>
            </a: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Wingdings" panose="05000000000000000000" pitchFamily="2" charset="2"/>
              <a:buChar char="Ø"/>
            </a:pPr>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US" sz="2000" b="1" dirty="0"/>
          </a:p>
        </p:txBody>
      </p:sp>
      <p:sp>
        <p:nvSpPr>
          <p:cNvPr id="4" name="Title 1">
            <a:extLst>
              <a:ext uri="{FF2B5EF4-FFF2-40B4-BE49-F238E27FC236}">
                <a16:creationId xmlns:a16="http://schemas.microsoft.com/office/drawing/2014/main" id="{6E663241-37FE-E3C2-408D-0EF1B677A4E7}"/>
              </a:ext>
            </a:extLst>
          </p:cNvPr>
          <p:cNvSpPr txBox="1">
            <a:spLocks/>
          </p:cNvSpPr>
          <p:nvPr/>
        </p:nvSpPr>
        <p:spPr>
          <a:xfrm>
            <a:off x="260008" y="279394"/>
            <a:ext cx="7026617"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CC0099"/>
                </a:solidFill>
                <a:effectLst/>
                <a:latin typeface="Poppins" panose="00000500000000000000" pitchFamily="2" charset="0"/>
                <a:ea typeface="Noto Sans" panose="020B0502040504020204" pitchFamily="34" charset="0"/>
                <a:cs typeface="Times New Roman" panose="02020603050405020304" pitchFamily="18" charset="0"/>
              </a:rPr>
              <a:t>Challenges faced by migrant women </a:t>
            </a:r>
            <a:endParaRPr lang="en-GB" sz="4000" b="1" dirty="0">
              <a:solidFill>
                <a:srgbClr val="CC0099"/>
              </a:solidFill>
              <a:latin typeface="Poppins" panose="00000500000000000000" pitchFamily="2" charset="0"/>
              <a:ea typeface="Noto Sans" panose="020B0502040504020204" pitchFamily="34" charset="0"/>
              <a:cs typeface="Poppins" panose="00000500000000000000" pitchFamily="2" charset="0"/>
            </a:endParaRPr>
          </a:p>
          <a:p>
            <a:pPr algn="l"/>
            <a:r>
              <a:rPr lang="en-GB" sz="1800" b="1" dirty="0">
                <a:solidFill>
                  <a:srgbClr val="660050"/>
                </a:solidFill>
                <a:latin typeface="Noto Sans" panose="020B0502040504020204" pitchFamily="34" charset="0"/>
                <a:ea typeface="Noto Sans" panose="020B0502040504020204" pitchFamily="34" charset="0"/>
                <a:cs typeface="Poppins" panose="00000500000000000000" pitchFamily="2" charset="0"/>
              </a:rPr>
              <a:t> </a:t>
            </a:r>
            <a:endParaRPr lang="en-GB" sz="3600" b="1" dirty="0">
              <a:solidFill>
                <a:srgbClr val="CC0099"/>
              </a:solidFill>
              <a:latin typeface="Poppins" panose="00000500000000000000" pitchFamily="2" charset="0"/>
              <a:cs typeface="Poppins" panose="00000500000000000000" pitchFamily="2" charset="0"/>
            </a:endParaRPr>
          </a:p>
        </p:txBody>
      </p:sp>
      <p:sp>
        <p:nvSpPr>
          <p:cNvPr id="6" name="TextBox 5">
            <a:extLst>
              <a:ext uri="{FF2B5EF4-FFF2-40B4-BE49-F238E27FC236}">
                <a16:creationId xmlns:a16="http://schemas.microsoft.com/office/drawing/2014/main" id="{2F2E895D-0017-46E8-7ED8-E69DF698BED9}"/>
              </a:ext>
            </a:extLst>
          </p:cNvPr>
          <p:cNvSpPr txBox="1"/>
          <p:nvPr/>
        </p:nvSpPr>
        <p:spPr>
          <a:xfrm>
            <a:off x="315741" y="1347750"/>
            <a:ext cx="8568251" cy="1200329"/>
          </a:xfrm>
          <a:prstGeom prst="rect">
            <a:avLst/>
          </a:prstGeom>
          <a:noFill/>
        </p:spPr>
        <p:txBody>
          <a:bodyPr wrap="square" rtlCol="0">
            <a:spAutoFit/>
          </a:bodyPr>
          <a:lstStyle/>
          <a:p>
            <a:r>
              <a:rPr lang="en-GB" sz="1800" b="1" dirty="0">
                <a:solidFill>
                  <a:srgbClr val="6E005A"/>
                </a:solidFill>
                <a:effectLst/>
                <a:latin typeface="Noto Sans" panose="020B0502040504020204" pitchFamily="34" charset="0"/>
                <a:ea typeface="Noto Sans" panose="020B0502040504020204" pitchFamily="34" charset="0"/>
              </a:rPr>
              <a:t>Hibiscus are working to improve housing outcomes for migrant women. </a:t>
            </a:r>
            <a:r>
              <a:rPr lang="en-GB" sz="1800" b="1" dirty="0">
                <a:solidFill>
                  <a:srgbClr val="6E005A"/>
                </a:solidFill>
                <a:effectLst/>
                <a:latin typeface="Noto Sans" panose="020B0502040504020204" pitchFamily="34" charset="0"/>
                <a:ea typeface="Noto Sans" panose="020B0502040504020204" pitchFamily="34" charset="0"/>
                <a:cs typeface="Times New Roman" panose="02020603050405020304" pitchFamily="18" charset="0"/>
              </a:rPr>
              <a:t>As part of the ‘safe housing for migrant women project’, Hibiscus have identified key challenges faced by migrant women which increase the risk and impact of homelessness. </a:t>
            </a:r>
            <a:endParaRPr lang="en-GB" sz="2000" b="1" dirty="0">
              <a:solidFill>
                <a:srgbClr val="6E005A"/>
              </a:solidFill>
            </a:endParaRPr>
          </a:p>
        </p:txBody>
      </p:sp>
      <p:sp>
        <p:nvSpPr>
          <p:cNvPr id="7" name="Rectangle 1">
            <a:extLst>
              <a:ext uri="{FF2B5EF4-FFF2-40B4-BE49-F238E27FC236}">
                <a16:creationId xmlns:a16="http://schemas.microsoft.com/office/drawing/2014/main" id="{780E3271-4944-8817-A410-F4F0E6C0C2F3}"/>
              </a:ext>
            </a:extLst>
          </p:cNvPr>
          <p:cNvSpPr>
            <a:spLocks noChangeArrowheads="1"/>
          </p:cNvSpPr>
          <p:nvPr/>
        </p:nvSpPr>
        <p:spPr bwMode="auto">
          <a:xfrm>
            <a:off x="0" y="97795"/>
            <a:ext cx="26000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660050"/>
                </a:solidFill>
                <a:effectLst/>
                <a:latin typeface="Noto Sans" panose="020B0502040504020204" pitchFamily="34" charset="0"/>
                <a:ea typeface="Noto Sans" panose="020B0502040504020204" pitchFamily="34" charset="0"/>
                <a:cs typeface="Noto Sans" panose="020B0502040504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AE6DDCBF-305C-1AFE-288E-8C827919C6D9}"/>
              </a:ext>
            </a:extLst>
          </p:cNvPr>
          <p:cNvSpPr txBox="1"/>
          <p:nvPr/>
        </p:nvSpPr>
        <p:spPr>
          <a:xfrm>
            <a:off x="260008" y="3279369"/>
            <a:ext cx="2641591"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a:solidFill>
                  <a:schemeClr val="bg1"/>
                </a:solidFill>
              </a:rPr>
              <a:t>Hibiscus is a London based charity. They</a:t>
            </a:r>
            <a:r>
              <a:rPr lang="en-US" sz="1600" b="1" i="0" dirty="0">
                <a:solidFill>
                  <a:schemeClr val="bg1"/>
                </a:solidFill>
                <a:effectLst/>
              </a:rPr>
              <a:t> </a:t>
            </a:r>
            <a:r>
              <a:rPr lang="en-US" sz="1600" b="0" i="0" dirty="0">
                <a:solidFill>
                  <a:schemeClr val="bg1"/>
                </a:solidFill>
                <a:effectLst/>
              </a:rPr>
              <a:t>enable marginalised migrant women trapped in the immigration and criminal justice systems to rebuild their lives.</a:t>
            </a:r>
            <a:endParaRPr lang="en-GB" sz="1600" dirty="0">
              <a:solidFill>
                <a:schemeClr val="bg1"/>
              </a:solidFill>
            </a:endParaRPr>
          </a:p>
        </p:txBody>
      </p:sp>
      <p:pic>
        <p:nvPicPr>
          <p:cNvPr id="8" name="Picture 7" descr="A picture containing text&#10;&#10;Description automatically generated">
            <a:extLst>
              <a:ext uri="{FF2B5EF4-FFF2-40B4-BE49-F238E27FC236}">
                <a16:creationId xmlns:a16="http://schemas.microsoft.com/office/drawing/2014/main" id="{66AFEB92-05A8-39DF-4F31-ED74332A46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008" y="5095251"/>
            <a:ext cx="2641591" cy="1483355"/>
          </a:xfrm>
          <a:prstGeom prst="rect">
            <a:avLst/>
          </a:prstGeom>
          <a:noFill/>
          <a:ln>
            <a:noFill/>
          </a:ln>
        </p:spPr>
      </p:pic>
    </p:spTree>
    <p:extLst>
      <p:ext uri="{BB962C8B-B14F-4D97-AF65-F5344CB8AC3E}">
        <p14:creationId xmlns:p14="http://schemas.microsoft.com/office/powerpoint/2010/main" val="3006791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DA46-D5DD-5803-A637-D8F7535BDE17}"/>
              </a:ext>
            </a:extLst>
          </p:cNvPr>
          <p:cNvSpPr>
            <a:spLocks noGrp="1"/>
          </p:cNvSpPr>
          <p:nvPr>
            <p:ph type="title"/>
          </p:nvPr>
        </p:nvSpPr>
        <p:spPr>
          <a:xfrm>
            <a:off x="249490" y="261899"/>
            <a:ext cx="6370385" cy="1325563"/>
          </a:xfrm>
        </p:spPr>
        <p:txBody>
          <a:bodyPr>
            <a:normAutofit/>
          </a:bodyPr>
          <a:lstStyle/>
          <a:p>
            <a:r>
              <a:rPr lang="en-GB" sz="4000" b="1" dirty="0">
                <a:solidFill>
                  <a:srgbClr val="CC0099"/>
                </a:solidFill>
                <a:latin typeface="Poppins" panose="00000500000000000000" pitchFamily="2" charset="0"/>
                <a:cs typeface="Poppins" panose="00000500000000000000" pitchFamily="2" charset="0"/>
              </a:rPr>
              <a:t>Supporting Migrant Women - Tips</a:t>
            </a:r>
          </a:p>
        </p:txBody>
      </p:sp>
      <p:sp>
        <p:nvSpPr>
          <p:cNvPr id="7" name="Rectangle 6" descr="Color-block pull quote">
            <a:extLst>
              <a:ext uri="{FF2B5EF4-FFF2-40B4-BE49-F238E27FC236}">
                <a16:creationId xmlns:a16="http://schemas.microsoft.com/office/drawing/2014/main" id="{E532502E-1933-49D6-6E78-EF7EFE91376A}"/>
              </a:ext>
            </a:extLst>
          </p:cNvPr>
          <p:cNvSpPr/>
          <p:nvPr/>
        </p:nvSpPr>
        <p:spPr>
          <a:xfrm>
            <a:off x="5600700" y="1593390"/>
            <a:ext cx="3332765" cy="5268368"/>
          </a:xfrm>
          <a:prstGeom prst="rect">
            <a:avLst/>
          </a:prstGeom>
          <a:solidFill>
            <a:srgbClr val="800080">
              <a:alpha val="21176"/>
            </a:srgbClr>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365760" tIns="91440" rIns="365760" bIns="91440" numCol="1" spcCol="0" rtlCol="0" fromWordArt="0" anchor="ctr" anchorCtr="0" forceAA="0" compatLnSpc="1">
            <a:prstTxWarp prst="textNoShape">
              <a:avLst/>
            </a:prstTxWarp>
            <a:noAutofit/>
          </a:bodyPr>
          <a:lstStyle/>
          <a:p>
            <a:r>
              <a:rPr lang="en-GB" sz="1800" b="1" dirty="0">
                <a:solidFill>
                  <a:srgbClr val="6E005A"/>
                </a:solidFill>
                <a:effectLst/>
                <a:latin typeface="Poppins" panose="00000500000000000000" pitchFamily="2" charset="0"/>
                <a:ea typeface="Noto Sans" panose="020B0502040504020204" pitchFamily="34" charset="0"/>
              </a:rPr>
              <a:t>Advice Service</a:t>
            </a:r>
          </a:p>
          <a:p>
            <a:pPr marL="342900" lvl="0" indent="-342900" fontAlgn="ctr">
              <a:lnSpc>
                <a:spcPct val="107000"/>
              </a:lnSpc>
              <a:buFont typeface="Symbol" panose="05050102010706020507" pitchFamily="18" charset="2"/>
              <a:buChar char=""/>
            </a:pPr>
            <a:r>
              <a:rPr lang="en-GB" sz="1800"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rPr>
              <a:t>Praxis: </a:t>
            </a:r>
            <a:r>
              <a:rPr lang="en-GB" sz="1800" u="sng"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hlinkClick r:id="rId3"/>
              </a:rPr>
              <a:t>https://www.praxis.org.uk/telephone-advice</a:t>
            </a:r>
            <a:endParaRPr lang="en-GB" sz="1800" kern="100" dirty="0">
              <a:effectLst/>
              <a:latin typeface="Noto Sans" panose="020B0502040504020204" pitchFamily="34" charset="0"/>
              <a:ea typeface="Noto Sans" panose="020B0502040504020204" pitchFamily="34" charset="0"/>
              <a:cs typeface="Times New Roman" panose="02020603050405020304" pitchFamily="18" charset="0"/>
            </a:endParaRPr>
          </a:p>
          <a:p>
            <a:pPr marL="342900" lvl="0" indent="-342900" fontAlgn="ctr">
              <a:lnSpc>
                <a:spcPct val="107000"/>
              </a:lnSpc>
              <a:buFont typeface="Symbol" panose="05050102010706020507" pitchFamily="18" charset="2"/>
              <a:buChar char=""/>
            </a:pPr>
            <a:r>
              <a:rPr lang="en-GB" sz="1800"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rPr>
              <a:t>JCWI: </a:t>
            </a:r>
            <a:r>
              <a:rPr lang="en-GB" sz="1800" u="sng"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hlinkClick r:id="rId4"/>
              </a:rPr>
              <a:t>https://www.jcwi.org.uk/our-helplines</a:t>
            </a:r>
            <a:endParaRPr lang="en-GB" sz="1800" kern="100" dirty="0">
              <a:effectLst/>
              <a:latin typeface="Noto Sans" panose="020B0502040504020204" pitchFamily="34" charset="0"/>
              <a:ea typeface="Noto Sans" panose="020B0502040504020204" pitchFamily="34" charset="0"/>
              <a:cs typeface="Times New Roman" panose="02020603050405020304" pitchFamily="18" charset="0"/>
            </a:endParaRPr>
          </a:p>
          <a:p>
            <a:pPr marL="342900" lvl="0" indent="-342900" fontAlgn="ctr">
              <a:lnSpc>
                <a:spcPct val="107000"/>
              </a:lnSpc>
              <a:buFont typeface="Symbol" panose="05050102010706020507" pitchFamily="18" charset="2"/>
              <a:buChar char=""/>
            </a:pPr>
            <a:r>
              <a:rPr lang="en-GB" sz="1800"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rPr>
              <a:t>Notre Dame Refugee Centre: </a:t>
            </a:r>
            <a:r>
              <a:rPr lang="en-GB" sz="1800" u="sng" kern="100" dirty="0">
                <a:solidFill>
                  <a:srgbClr val="660050"/>
                </a:solidFill>
                <a:effectLst/>
                <a:latin typeface="Noto Sans" panose="020B0502040504020204" pitchFamily="34" charset="0"/>
                <a:ea typeface="Times New Roman" panose="02020603050405020304" pitchFamily="18" charset="0"/>
                <a:cs typeface="Times New Roman" panose="02020603050405020304" pitchFamily="18" charset="0"/>
                <a:hlinkClick r:id="rId5"/>
              </a:rPr>
              <a:t>https://www.notredamerc.org.uk/advice-line</a:t>
            </a:r>
            <a:endParaRPr lang="en-GB" sz="1800" kern="100" dirty="0">
              <a:effectLst/>
              <a:latin typeface="Noto Sans" panose="020B0502040504020204" pitchFamily="34" charset="0"/>
              <a:ea typeface="Noto Sans" panose="020B0502040504020204" pitchFamily="34" charset="0"/>
              <a:cs typeface="Times New Roman" panose="02020603050405020304" pitchFamily="18" charset="0"/>
            </a:endParaRPr>
          </a:p>
          <a:p>
            <a:pPr marL="342900" lvl="0" indent="-342900" fontAlgn="ctr">
              <a:lnSpc>
                <a:spcPct val="107000"/>
              </a:lnSpc>
              <a:spcAft>
                <a:spcPts val="800"/>
              </a:spcAft>
              <a:buFont typeface="Symbol" panose="05050102010706020507" pitchFamily="18" charset="2"/>
              <a:buChar char=""/>
            </a:pPr>
            <a:r>
              <a:rPr lang="en-GB" sz="1800" kern="100" dirty="0">
                <a:solidFill>
                  <a:srgbClr val="660050"/>
                </a:solidFill>
                <a:effectLst/>
                <a:latin typeface="Noto Sans" panose="020B0502040504020204" pitchFamily="34" charset="0"/>
                <a:ea typeface="Noto Sans" panose="020B0502040504020204" pitchFamily="34" charset="0"/>
                <a:cs typeface="Noto Sans" panose="020B0502040504020204" pitchFamily="34" charset="0"/>
              </a:rPr>
              <a:t>NRPF Network: </a:t>
            </a:r>
            <a:r>
              <a:rPr lang="en-GB" sz="1800" u="sng" kern="100" dirty="0">
                <a:solidFill>
                  <a:srgbClr val="660050"/>
                </a:solidFill>
                <a:effectLst/>
                <a:latin typeface="Noto Sans" panose="020B0502040504020204" pitchFamily="34" charset="0"/>
                <a:ea typeface="Noto Sans" panose="020B0502040504020204" pitchFamily="34" charset="0"/>
                <a:cs typeface="Noto Sans" panose="020B0502040504020204" pitchFamily="34" charset="0"/>
                <a:hlinkClick r:id="rId6"/>
              </a:rPr>
              <a:t>https://www.nrpfnetwork.org.uk/</a:t>
            </a:r>
            <a:endParaRPr lang="en-GB" sz="1800" kern="100" dirty="0">
              <a:effectLst/>
              <a:latin typeface="Noto Sans" panose="020B0502040504020204" pitchFamily="34" charset="0"/>
              <a:ea typeface="Noto Sans" panose="020B0502040504020204" pitchFamily="34" charset="0"/>
              <a:cs typeface="Times New Roman" panose="02020603050405020304" pitchFamily="18" charset="0"/>
            </a:endParaRPr>
          </a:p>
          <a:p>
            <a:r>
              <a:rPr lang="en-GB" sz="1200" dirty="0">
                <a:solidFill>
                  <a:srgbClr val="FFFFFF"/>
                </a:solidFill>
                <a:effectLst/>
                <a:ea typeface="Noto Sans" panose="020B0502040504020204" pitchFamily="34" charset="0"/>
                <a:cs typeface="Times New Roman" panose="02020603050405020304" pitchFamily="18" charset="0"/>
              </a:rPr>
              <a:t> </a:t>
            </a:r>
            <a:endParaRPr lang="en-GB" sz="1200" dirty="0">
              <a:effectLst/>
              <a:ea typeface="Noto Sans" panose="020B050204050402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4E5BD220-3F63-BAF6-C499-C859EF6ED8BB}"/>
              </a:ext>
            </a:extLst>
          </p:cNvPr>
          <p:cNvSpPr txBox="1"/>
          <p:nvPr/>
        </p:nvSpPr>
        <p:spPr>
          <a:xfrm>
            <a:off x="340232" y="1593390"/>
            <a:ext cx="5336668" cy="537070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600"/>
              </a:spcBef>
              <a:spcAft>
                <a:spcPts val="600"/>
              </a:spcAft>
              <a:buClrTx/>
              <a:buSzTx/>
              <a:tabLst/>
            </a:pPr>
            <a:r>
              <a:rPr kumimoji="0" lang="en-GB" altLang="en-US" sz="2000" b="1"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Immigration advice </a:t>
            </a:r>
            <a:endParaRPr kumimoji="0" lang="en-GB" altLang="en-US" sz="2000" b="1" i="0" u="none" strike="noStrike" cap="none" normalizeH="0" baseline="0" dirty="0">
              <a:ln>
                <a:noFill/>
              </a:ln>
              <a:solidFill>
                <a:schemeClr val="tx1"/>
              </a:solidFill>
              <a:effectLst/>
              <a:latin typeface="+mj-lt"/>
            </a:endParaRP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lang="en-GB" dirty="0">
                <a:effectLst/>
                <a:latin typeface="+mj-lt"/>
                <a:ea typeface="Noto Sans" panose="020B0502040504020204" pitchFamily="34" charset="0"/>
              </a:rPr>
              <a:t>If the person does not have a clear immigration status and/or is subject to no recourse to public funds, </a:t>
            </a:r>
            <a:r>
              <a:rPr lang="en-GB" dirty="0">
                <a:effectLst/>
                <a:latin typeface="+mj-lt"/>
                <a:ea typeface="Noto Sans" panose="020B0502040504020204" pitchFamily="34" charset="0"/>
                <a:cs typeface="Noto Sans" panose="020B0502040504020204" pitchFamily="34" charset="0"/>
              </a:rPr>
              <a:t>s</a:t>
            </a:r>
            <a:r>
              <a:rPr lang="en-GB" altLang="en-US" dirty="0">
                <a:latin typeface="+mj-lt"/>
                <a:ea typeface="Noto Sans" panose="020B0502040504020204" pitchFamily="34" charset="0"/>
                <a:cs typeface="Noto Sans" panose="020B0502040504020204" pitchFamily="34" charset="0"/>
              </a:rPr>
              <a:t>upport them  </a:t>
            </a:r>
            <a:r>
              <a:rPr kumimoji="0" lang="en-GB" altLang="en-US"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to access immigration advice from regulated adviser.</a:t>
            </a: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kumimoji="0" lang="en-GB" altLang="en-US"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Do not provide immigration advice unless ‘regulated’</a:t>
            </a:r>
            <a:endParaRPr lang="en-GB" altLang="en-US" sz="2000" b="1" dirty="0">
              <a:latin typeface="+mj-lt"/>
              <a:ea typeface="Noto Sans" panose="020B0502040504020204" pitchFamily="34" charset="0"/>
              <a:cs typeface="Noto Sans" panose="020B0502040504020204" pitchFamily="34" charset="0"/>
            </a:endParaRPr>
          </a:p>
          <a:p>
            <a:pPr>
              <a:spcBef>
                <a:spcPts val="600"/>
              </a:spcBef>
              <a:spcAft>
                <a:spcPts val="600"/>
              </a:spcAft>
            </a:pPr>
            <a:r>
              <a:rPr lang="en-GB" sz="2000" b="1" kern="100" dirty="0">
                <a:effectLst/>
                <a:latin typeface="+mj-lt"/>
                <a:ea typeface="Noto Sans" panose="020B0502040504020204" pitchFamily="34" charset="0"/>
                <a:cs typeface="Noto Sans" panose="020B0502040504020204" pitchFamily="34" charset="0"/>
              </a:rPr>
              <a:t>Language support</a:t>
            </a:r>
            <a:endParaRPr lang="en-GB" sz="2000" b="1" kern="100" dirty="0">
              <a:latin typeface="+mj-lt"/>
              <a:ea typeface="Noto Sans" panose="020B0502040504020204" pitchFamily="34" charset="0"/>
              <a:cs typeface="Times New Roman" panose="02020603050405020304" pitchFamily="18" charset="0"/>
            </a:endParaRPr>
          </a:p>
          <a:p>
            <a:pPr marL="285750" indent="-285750">
              <a:spcBef>
                <a:spcPts val="600"/>
              </a:spcBef>
              <a:spcAft>
                <a:spcPts val="600"/>
              </a:spcAft>
              <a:buFont typeface="Wingdings" panose="05000000000000000000" pitchFamily="2" charset="2"/>
              <a:buChar char="q"/>
            </a:pPr>
            <a:r>
              <a:rPr lang="en-GB" kern="100" dirty="0">
                <a:effectLst/>
                <a:latin typeface="+mj-lt"/>
                <a:ea typeface="Noto Sans" panose="020B0502040504020204" pitchFamily="34" charset="0"/>
                <a:cs typeface="Noto Sans" panose="020B0502040504020204" pitchFamily="34" charset="0"/>
              </a:rPr>
              <a:t>Provide access to language translation. A translation service or relevant workers.  </a:t>
            </a:r>
            <a:endParaRPr lang="en-GB" kern="100" dirty="0">
              <a:latin typeface="+mj-lt"/>
              <a:ea typeface="Noto Sans" panose="020B0502040504020204" pitchFamily="34" charset="0"/>
              <a:cs typeface="Times New Roman" panose="02020603050405020304" pitchFamily="18" charset="0"/>
            </a:endParaRPr>
          </a:p>
          <a:p>
            <a:pPr marL="285750" indent="-285750">
              <a:spcBef>
                <a:spcPts val="600"/>
              </a:spcBef>
              <a:spcAft>
                <a:spcPts val="600"/>
              </a:spcAft>
              <a:buFont typeface="Wingdings" panose="05000000000000000000" pitchFamily="2" charset="2"/>
              <a:buChar char="q"/>
            </a:pPr>
            <a:r>
              <a:rPr lang="en-GB" kern="100" dirty="0">
                <a:latin typeface="+mj-lt"/>
                <a:ea typeface="Noto Sans" panose="020B0502040504020204" pitchFamily="34" charset="0"/>
                <a:cs typeface="Noto Sans" panose="020B0502040504020204" pitchFamily="34" charset="0"/>
              </a:rPr>
              <a:t>Understand risk that open communication is limited when using translation service . </a:t>
            </a:r>
            <a:endParaRPr lang="en-GB" kern="100" dirty="0">
              <a:effectLst/>
              <a:latin typeface="+mj-lt"/>
              <a:ea typeface="Noto Sans" panose="020B0502040504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GB" altLang="en-US" sz="32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180267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Color-block pull quote">
            <a:extLst>
              <a:ext uri="{FF2B5EF4-FFF2-40B4-BE49-F238E27FC236}">
                <a16:creationId xmlns:a16="http://schemas.microsoft.com/office/drawing/2014/main" id="{E532502E-1933-49D6-6E78-EF7EFE91376A}"/>
              </a:ext>
            </a:extLst>
          </p:cNvPr>
          <p:cNvSpPr/>
          <p:nvPr/>
        </p:nvSpPr>
        <p:spPr>
          <a:xfrm>
            <a:off x="291433" y="206806"/>
            <a:ext cx="4080542" cy="6502899"/>
          </a:xfrm>
          <a:prstGeom prst="rect">
            <a:avLst/>
          </a:prstGeom>
          <a:solidFill>
            <a:srgbClr val="800080">
              <a:alpha val="21176"/>
            </a:srgbClr>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365760" tIns="91440" rIns="365760" bIns="91440" numCol="1" spcCol="0" rtlCol="0" fromWordArt="0" anchor="ctr" anchorCtr="0" forceAA="0" compatLnSpc="1">
            <a:prstTxWarp prst="textNoShape">
              <a:avLst/>
            </a:prstTxWarp>
            <a:noAutofit/>
          </a:bodyPr>
          <a:lstStyle/>
          <a:p>
            <a:endParaRPr lang="en-GB" sz="1800" b="1" dirty="0">
              <a:solidFill>
                <a:srgbClr val="6E005A"/>
              </a:solidFill>
              <a:effectLst/>
              <a:latin typeface="Poppins" panose="00000500000000000000" pitchFamily="2" charset="0"/>
              <a:ea typeface="Noto Sans" panose="020B0502040504020204" pitchFamily="34" charset="0"/>
            </a:endParaRPr>
          </a:p>
          <a:p>
            <a:r>
              <a:rPr lang="en-GB" sz="1800" b="1" dirty="0">
                <a:solidFill>
                  <a:srgbClr val="6E005A"/>
                </a:solidFill>
                <a:effectLst/>
                <a:latin typeface="Poppins" panose="00000500000000000000" pitchFamily="2" charset="0"/>
                <a:ea typeface="Noto Sans" panose="020B0502040504020204" pitchFamily="34" charset="0"/>
              </a:rPr>
              <a:t>What is no recourse to public funds (NRPF)?</a:t>
            </a:r>
          </a:p>
          <a:p>
            <a:endParaRPr lang="en-GB" b="1" dirty="0">
              <a:solidFill>
                <a:srgbClr val="6E005A"/>
              </a:solidFill>
              <a:latin typeface="Poppins" panose="00000500000000000000" pitchFamily="2" charset="0"/>
              <a:ea typeface="Noto Sans" panose="020B0502040504020204" pitchFamily="34" charset="0"/>
            </a:endParaRPr>
          </a:p>
          <a:p>
            <a:pPr marL="285750" indent="-285750">
              <a:buFont typeface="Arial" panose="020B0604020202020204" pitchFamily="34" charset="0"/>
              <a:buChar char="•"/>
            </a:pPr>
            <a:r>
              <a:rPr lang="en-GB" sz="1800" b="0" dirty="0">
                <a:solidFill>
                  <a:srgbClr val="6E005A"/>
                </a:solidFill>
                <a:effectLst/>
                <a:latin typeface="Noto Sans" panose="020B0502040504020204" pitchFamily="34" charset="0"/>
                <a:ea typeface="Noto Sans" panose="020B0502040504020204" pitchFamily="34" charset="0"/>
              </a:rPr>
              <a:t>A person has NRPF when they are subject to immigration control (section 115 of the Immigration and Asylum Act 1999). </a:t>
            </a:r>
            <a:endParaRPr lang="en-GB" b="1" dirty="0">
              <a:solidFill>
                <a:srgbClr val="6E005A"/>
              </a:solidFill>
              <a:latin typeface="Poppins" panose="00000500000000000000" pitchFamily="2" charset="0"/>
              <a:ea typeface="Noto Sans" panose="020B0502040504020204" pitchFamily="34" charset="0"/>
            </a:endParaRPr>
          </a:p>
          <a:p>
            <a:pPr marL="285750" indent="-285750">
              <a:buFont typeface="Arial" panose="020B0604020202020204" pitchFamily="34" charset="0"/>
              <a:buChar char="•"/>
            </a:pPr>
            <a:r>
              <a:rPr lang="en-GB" sz="1800" b="0" dirty="0">
                <a:solidFill>
                  <a:srgbClr val="6E005A"/>
                </a:solidFill>
                <a:effectLst/>
                <a:latin typeface="Noto Sans" panose="020B0502040504020204" pitchFamily="34" charset="0"/>
                <a:ea typeface="Noto Sans" panose="020B0502040504020204" pitchFamily="34" charset="0"/>
              </a:rPr>
              <a:t>If a person is subject to immigration control, they may not be able access public funds including certain benefits. </a:t>
            </a:r>
            <a:endParaRPr lang="en-GB" b="1" dirty="0">
              <a:solidFill>
                <a:srgbClr val="6E005A"/>
              </a:solidFill>
              <a:latin typeface="Poppins" panose="00000500000000000000" pitchFamily="2" charset="0"/>
              <a:ea typeface="Noto Sans" panose="020B0502040504020204" pitchFamily="34" charset="0"/>
            </a:endParaRPr>
          </a:p>
          <a:p>
            <a:pPr marL="285750" indent="-285750">
              <a:buFont typeface="Arial" panose="020B0604020202020204" pitchFamily="34" charset="0"/>
              <a:buChar char="•"/>
            </a:pPr>
            <a:r>
              <a:rPr lang="en-GB" sz="1800" b="0" dirty="0">
                <a:solidFill>
                  <a:srgbClr val="6E005A"/>
                </a:solidFill>
                <a:effectLst/>
                <a:latin typeface="Noto Sans" panose="020B0502040504020204" pitchFamily="34" charset="0"/>
                <a:ea typeface="Noto Sans" panose="020B0502040504020204" pitchFamily="34" charset="0"/>
              </a:rPr>
              <a:t>The NRPF network provides lots of information and resources on what it means and what support someone subject to NRPF condition can access: </a:t>
            </a:r>
            <a:endParaRPr lang="en-GB" sz="1800" b="1" dirty="0">
              <a:solidFill>
                <a:srgbClr val="6E005A"/>
              </a:solidFill>
              <a:effectLst/>
              <a:latin typeface="Poppins" panose="00000500000000000000" pitchFamily="2" charset="0"/>
              <a:ea typeface="Noto Sans" panose="020B0502040504020204" pitchFamily="34" charset="0"/>
            </a:endParaRPr>
          </a:p>
          <a:p>
            <a:r>
              <a:rPr lang="en-GB" sz="1800" b="1" u="sng" dirty="0">
                <a:solidFill>
                  <a:srgbClr val="6E005A"/>
                </a:solidFill>
                <a:effectLst/>
                <a:latin typeface="Noto Sans" panose="020B0502040504020204" pitchFamily="34" charset="0"/>
                <a:ea typeface="Noto Sans" panose="020B0502040504020204" pitchFamily="34" charset="0"/>
                <a:hlinkClick r:id="rId3"/>
              </a:rPr>
              <a:t>Rights and entitlements | NRPF (nrpfnetwork.org.uk)</a:t>
            </a:r>
            <a:endParaRPr lang="en-GB" sz="1800" b="1" dirty="0">
              <a:solidFill>
                <a:srgbClr val="6E005A"/>
              </a:solidFill>
              <a:effectLst/>
              <a:latin typeface="Poppins" panose="00000500000000000000" pitchFamily="2" charset="0"/>
              <a:ea typeface="Noto Sans" panose="020B0502040504020204" pitchFamily="34" charset="0"/>
            </a:endParaRPr>
          </a:p>
          <a:p>
            <a:r>
              <a:rPr lang="en-GB" sz="1800" b="0" dirty="0">
                <a:solidFill>
                  <a:srgbClr val="6E005A"/>
                </a:solidFill>
                <a:effectLst/>
                <a:latin typeface="Noto Sans" panose="020B0502040504020204" pitchFamily="34" charset="0"/>
                <a:ea typeface="Noto Sans" panose="020B0502040504020204" pitchFamily="34" charset="0"/>
              </a:rPr>
              <a:t> </a:t>
            </a:r>
            <a:endParaRPr lang="en-GB" sz="1800" b="1" dirty="0">
              <a:solidFill>
                <a:srgbClr val="6E005A"/>
              </a:solidFill>
              <a:effectLst/>
              <a:latin typeface="Poppins" panose="00000500000000000000" pitchFamily="2" charset="0"/>
              <a:ea typeface="Noto Sans" panose="020B0502040504020204" pitchFamily="34" charset="0"/>
            </a:endParaRPr>
          </a:p>
          <a:p>
            <a:r>
              <a:rPr lang="en-GB" sz="1200" dirty="0">
                <a:solidFill>
                  <a:srgbClr val="FFFFFF"/>
                </a:solidFill>
                <a:effectLst/>
                <a:ea typeface="Noto Sans" panose="020B0502040504020204" pitchFamily="34" charset="0"/>
                <a:cs typeface="Times New Roman" panose="02020603050405020304" pitchFamily="18" charset="0"/>
              </a:rPr>
              <a:t> </a:t>
            </a:r>
            <a:endParaRPr lang="en-GB" sz="1200" dirty="0">
              <a:effectLst/>
              <a:ea typeface="Noto Sans" panose="020B050204050402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4E5BD220-3F63-BAF6-C499-C859EF6ED8BB}"/>
              </a:ext>
            </a:extLst>
          </p:cNvPr>
          <p:cNvSpPr txBox="1"/>
          <p:nvPr/>
        </p:nvSpPr>
        <p:spPr>
          <a:xfrm>
            <a:off x="4453381" y="1495410"/>
            <a:ext cx="4528694" cy="5035866"/>
          </a:xfrm>
          <a:prstGeom prst="rect">
            <a:avLst/>
          </a:prstGeom>
          <a:noFill/>
        </p:spPr>
        <p:txBody>
          <a:bodyPr wrap="square" rtlCol="0">
            <a:spAutoFit/>
          </a:bodyPr>
          <a:lstStyle/>
          <a:p>
            <a:pPr lvl="0">
              <a:lnSpc>
                <a:spcPct val="107000"/>
              </a:lnSpc>
              <a:spcBef>
                <a:spcPts val="1200"/>
              </a:spcBef>
              <a:spcAft>
                <a:spcPts val="1200"/>
              </a:spcAft>
            </a:pPr>
            <a:r>
              <a:rPr lang="en-GB" b="1" kern="100" dirty="0">
                <a:effectLst/>
                <a:latin typeface="+mj-lt"/>
                <a:ea typeface="Noto Sans" panose="020B0502040504020204" pitchFamily="34" charset="0"/>
                <a:cs typeface="Noto Sans" panose="020B0502040504020204" pitchFamily="34" charset="0"/>
              </a:rPr>
              <a:t>Challenging </a:t>
            </a:r>
            <a:r>
              <a:rPr lang="en-GB" b="1" dirty="0">
                <a:effectLst/>
                <a:latin typeface="+mj-lt"/>
                <a:ea typeface="Noto Sans" panose="020B0502040504020204" pitchFamily="34" charset="0"/>
              </a:rPr>
              <a:t>restricted eligibility due to immigration status (NRPF)</a:t>
            </a:r>
            <a:endParaRPr lang="en-GB" b="1"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1200"/>
              </a:spcBef>
              <a:spcAft>
                <a:spcPts val="12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If someone is subject to NRPF, this is not a blanket ban. There may still be options to secure housing and financial support for them. </a:t>
            </a:r>
            <a:endParaRPr lang="en-GB" sz="1800"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1200"/>
              </a:spcBef>
              <a:spcAft>
                <a:spcPts val="12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Use the web tool developed by the NRPF network to find out what those options might be: </a:t>
            </a:r>
            <a:r>
              <a:rPr lang="en-GB" sz="1800" u="sng" kern="100" dirty="0">
                <a:solidFill>
                  <a:srgbClr val="660050"/>
                </a:solidFill>
                <a:effectLst/>
                <a:latin typeface="+mj-lt"/>
                <a:ea typeface="Noto Sans" panose="020B0502040504020204" pitchFamily="34" charset="0"/>
                <a:cs typeface="Times New Roman" panose="02020603050405020304" pitchFamily="18" charset="0"/>
                <a:hlinkClick r:id="rId4"/>
              </a:rPr>
              <a:t>Web tool | NRPF Network</a:t>
            </a:r>
            <a:endParaRPr lang="en-GB" sz="1800" u="sng" kern="100" dirty="0">
              <a:solidFill>
                <a:srgbClr val="660050"/>
              </a:solidFill>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1200"/>
              </a:spcBef>
              <a:spcAft>
                <a:spcPts val="1200"/>
              </a:spcAft>
              <a:buFont typeface="Wingdings" panose="05000000000000000000" pitchFamily="2" charset="2"/>
              <a:buChar char="q"/>
            </a:pPr>
            <a:r>
              <a:rPr lang="en-GB" sz="1800" b="1" dirty="0">
                <a:effectLst/>
                <a:latin typeface="+mj-lt"/>
                <a:ea typeface="Noto Sans" panose="020B0502040504020204" pitchFamily="34" charset="0"/>
              </a:rPr>
              <a:t>Support the person to access regulated immigration advice </a:t>
            </a:r>
            <a:endParaRPr lang="en-GB" sz="1800" b="1" kern="100" dirty="0">
              <a:effectLst/>
              <a:latin typeface="+mj-lt"/>
              <a:ea typeface="Noto Sans" panose="020B05020405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3630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B7143570-6D0D-96F4-A9F6-5DB3E528C4E0}"/>
              </a:ext>
            </a:extLst>
          </p:cNvPr>
          <p:cNvSpPr>
            <a:spLocks noChangeArrowheads="1"/>
          </p:cNvSpPr>
          <p:nvPr/>
        </p:nvSpPr>
        <p:spPr bwMode="auto">
          <a:xfrm>
            <a:off x="247649" y="2499427"/>
            <a:ext cx="4505325"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ts val="600"/>
              </a:spcBef>
              <a:spcAft>
                <a:spcPts val="600"/>
              </a:spcAft>
              <a:buClrTx/>
              <a:buSzTx/>
              <a:tabLst/>
            </a:pPr>
            <a:r>
              <a:rPr kumimoji="0" lang="en-GB" altLang="en-US" sz="2000" b="1"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Cultural understanding and awareness</a:t>
            </a:r>
            <a:endParaRPr kumimoji="0" lang="en-GB" altLang="en-US" sz="2000" b="1" i="0" u="none" strike="noStrike" cap="none" normalizeH="0" baseline="0" dirty="0">
              <a:ln>
                <a:noFill/>
              </a:ln>
              <a:solidFill>
                <a:schemeClr val="tx1"/>
              </a:solidFill>
              <a:effectLst/>
              <a:latin typeface="+mj-lt"/>
            </a:endParaRP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kumimoji="0" lang="en-GB" altLang="en-US"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Seek to understand how a person’s response may be culturally informed.</a:t>
            </a: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kumimoji="0" lang="en-GB" altLang="en-US"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Ask the person and respond to their needs. </a:t>
            </a:r>
            <a:endParaRPr kumimoji="0" lang="en-GB" altLang="en-US" b="0" i="0" u="none" strike="noStrike" cap="none" normalizeH="0" baseline="0" dirty="0">
              <a:ln>
                <a:noFill/>
              </a:ln>
              <a:solidFill>
                <a:schemeClr val="tx1"/>
              </a:solidFill>
              <a:effectLst/>
              <a:latin typeface="+mj-lt"/>
            </a:endParaRP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kumimoji="0" lang="en-GB" altLang="en-US"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Attend or procure training on cultural competency/awareness. </a:t>
            </a:r>
            <a:endParaRPr lang="en-GB" altLang="en-US" dirty="0">
              <a:latin typeface="+mj-lt"/>
              <a:ea typeface="Noto Sans" panose="020B0502040504020204" pitchFamily="34" charset="0"/>
              <a:cs typeface="Noto Sans" panose="020B0502040504020204" pitchFamily="34" charset="0"/>
            </a:endParaRPr>
          </a:p>
          <a:p>
            <a:pPr marL="285750" marR="0" lvl="0" indent="-285750" algn="l" defTabSz="914400" rtl="0" eaLnBrk="0" fontAlgn="base" latinLnBrk="0" hangingPunct="0">
              <a:lnSpc>
                <a:spcPct val="100000"/>
              </a:lnSpc>
              <a:spcBef>
                <a:spcPts val="600"/>
              </a:spcBef>
              <a:spcAft>
                <a:spcPts val="600"/>
              </a:spcAft>
              <a:buClrTx/>
              <a:buSzTx/>
              <a:buFont typeface="Wingdings" panose="05000000000000000000" pitchFamily="2" charset="2"/>
              <a:buChar char="q"/>
              <a:tabLst/>
            </a:pPr>
            <a:r>
              <a:rPr lang="en-GB" dirty="0">
                <a:effectLst/>
                <a:latin typeface="+mj-lt"/>
                <a:ea typeface="Noto Sans" panose="020B0502040504020204" pitchFamily="34" charset="0"/>
              </a:rPr>
              <a:t>Provide access to religious items, store them safely and respectfully. </a:t>
            </a:r>
            <a:endParaRPr kumimoji="0" lang="en-GB" altLang="en-US"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2" descr="Color-block pull quote">
            <a:extLst>
              <a:ext uri="{FF2B5EF4-FFF2-40B4-BE49-F238E27FC236}">
                <a16:creationId xmlns:a16="http://schemas.microsoft.com/office/drawing/2014/main" id="{F4A78E3E-360B-3755-518A-D26FC052E4F2}"/>
              </a:ext>
            </a:extLst>
          </p:cNvPr>
          <p:cNvSpPr>
            <a:spLocks noChangeArrowheads="1"/>
          </p:cNvSpPr>
          <p:nvPr/>
        </p:nvSpPr>
        <p:spPr bwMode="auto">
          <a:xfrm>
            <a:off x="4638675" y="2585520"/>
            <a:ext cx="4505325" cy="4272480"/>
          </a:xfrm>
          <a:prstGeom prst="rect">
            <a:avLst/>
          </a:prstGeom>
          <a:solidFill>
            <a:srgbClr val="800080">
              <a:alpha val="21176"/>
            </a:srgbClr>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365760" tIns="91440" rIns="365760" bIns="9144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ea typeface="Noto Sans" panose="020B0502040504020204" pitchFamily="34" charset="0"/>
                <a:cs typeface="Noto Sans" panose="020B0502040504020204" pitchFamily="34" charset="0"/>
              </a:rPr>
              <a:t>Cultural Understanding: Training</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tx1"/>
                </a:solidFill>
                <a:effectLst/>
                <a:ea typeface="Noto Sans" panose="020B0502040504020204" pitchFamily="34" charset="0"/>
                <a:cs typeface="Noto Sans" panose="020B0502040504020204" pitchFamily="34" charset="0"/>
              </a:rPr>
              <a:t>Ask your local by and for organisations if they have a training offer. </a:t>
            </a:r>
            <a:endParaRPr kumimoji="0" lang="en-US" altLang="en-US"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6E005A"/>
                </a:solidFill>
                <a:effectLst/>
                <a:ea typeface="Noto Sans" panose="020B0502040504020204" pitchFamily="34" charset="0"/>
                <a:cs typeface="Noto Sans" panose="020B0502040504020204" pitchFamily="34" charset="0"/>
              </a:rPr>
              <a:t>Hibiscus: Report </a:t>
            </a:r>
            <a:r>
              <a:rPr kumimoji="0" lang="en-US" altLang="en-US" b="0" i="0" u="none" strike="noStrike" cap="none" normalizeH="0" baseline="0" dirty="0">
                <a:ln>
                  <a:noFill/>
                </a:ln>
                <a:solidFill>
                  <a:srgbClr val="6E005A"/>
                </a:solidFill>
                <a:effectLst/>
                <a:ea typeface="Noto Sans" panose="020B0502040504020204" pitchFamily="34" charset="0"/>
                <a:cs typeface="Noto Sans" panose="020B0502040504020204" pitchFamily="34" charset="0"/>
                <a:hlinkClick r:id="rId3"/>
              </a:rPr>
              <a:t>Cultural Mediation - Hibiscus Initiatives</a:t>
            </a:r>
            <a:endParaRPr kumimoji="0" lang="en-US" altLang="en-US"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6E005A"/>
                </a:solidFill>
                <a:effectLst/>
                <a:ea typeface="Noto Sans" panose="020B0502040504020204" pitchFamily="34" charset="0"/>
                <a:cs typeface="Noto Sans" panose="020B0502040504020204" pitchFamily="34" charset="0"/>
              </a:rPr>
              <a:t>Hibiscus: Training  </a:t>
            </a:r>
            <a:r>
              <a:rPr kumimoji="0" lang="en-US" altLang="en-US" b="0" i="0" u="none" strike="noStrike" cap="none" normalizeH="0" baseline="0" dirty="0">
                <a:ln>
                  <a:noFill/>
                </a:ln>
                <a:solidFill>
                  <a:srgbClr val="6E005A"/>
                </a:solidFill>
                <a:effectLst/>
                <a:ea typeface="Noto Sans" panose="020B0502040504020204" pitchFamily="34" charset="0"/>
                <a:cs typeface="Noto Sans" panose="020B0502040504020204" pitchFamily="34" charset="0"/>
                <a:hlinkClick r:id="rId4"/>
              </a:rPr>
              <a:t>Cultural Mediation Course Hibiscus Initiatives</a:t>
            </a:r>
            <a:endParaRPr kumimoji="0" lang="en-US" altLang="en-US"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tx1"/>
                </a:solidFill>
                <a:effectLst/>
                <a:ea typeface="Noto Sans" panose="020B0502040504020204" pitchFamily="34" charset="0"/>
                <a:cs typeface="Noto Sans" panose="020B0502040504020204" pitchFamily="34" charset="0"/>
              </a:rPr>
              <a:t>Halo Project: Cultural competency and religious understanding </a:t>
            </a:r>
            <a:r>
              <a:rPr kumimoji="0" lang="en-US" altLang="en-US" b="0" i="0" u="none" strike="noStrike" cap="none" normalizeH="0" baseline="0" dirty="0">
                <a:ln>
                  <a:noFill/>
                </a:ln>
                <a:solidFill>
                  <a:schemeClr val="tx1"/>
                </a:solidFill>
                <a:effectLst/>
                <a:ea typeface="Noto Sans" panose="020B0502040504020204" pitchFamily="34" charset="0"/>
                <a:cs typeface="Noto Sans" panose="020B0502040504020204" pitchFamily="34" charset="0"/>
                <a:hlinkClick r:id="rId5"/>
              </a:rPr>
              <a:t>Training (haloproject.org.uk)</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2B4FFFEA-FBC4-E151-4D49-43AECFEBEFAB}"/>
              </a:ext>
            </a:extLst>
          </p:cNvPr>
          <p:cNvSpPr txBox="1"/>
          <p:nvPr/>
        </p:nvSpPr>
        <p:spPr>
          <a:xfrm>
            <a:off x="247649" y="348180"/>
            <a:ext cx="4505325" cy="2047933"/>
          </a:xfrm>
          <a:prstGeom prst="rect">
            <a:avLst/>
          </a:prstGeom>
          <a:noFill/>
        </p:spPr>
        <p:txBody>
          <a:bodyPr wrap="square">
            <a:spAutoFit/>
          </a:bodyPr>
          <a:lstStyle/>
          <a:p>
            <a:pPr lvl="0">
              <a:lnSpc>
                <a:spcPct val="107000"/>
              </a:lnSpc>
              <a:spcBef>
                <a:spcPts val="600"/>
              </a:spcBef>
              <a:spcAft>
                <a:spcPts val="600"/>
              </a:spcAft>
            </a:pPr>
            <a:r>
              <a:rPr lang="en-GB" sz="2000" b="1" kern="100" dirty="0">
                <a:effectLst/>
                <a:latin typeface="+mj-lt"/>
                <a:ea typeface="Noto Sans" panose="020B0502040504020204" pitchFamily="34" charset="0"/>
                <a:cs typeface="Noto Sans" panose="020B0502040504020204" pitchFamily="34" charset="0"/>
              </a:rPr>
              <a:t>Equity measures</a:t>
            </a:r>
            <a:endParaRPr lang="en-GB" sz="2000" b="1"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kern="100" dirty="0">
                <a:latin typeface="+mj-lt"/>
                <a:ea typeface="Noto Sans" panose="020B0502040504020204" pitchFamily="34" charset="0"/>
                <a:cs typeface="Noto Sans" panose="020B0502040504020204" pitchFamily="34" charset="0"/>
              </a:rPr>
              <a:t>Recognise </a:t>
            </a:r>
            <a:r>
              <a:rPr lang="en-GB" sz="1800" kern="100" dirty="0">
                <a:effectLst/>
                <a:latin typeface="+mj-lt"/>
                <a:ea typeface="Noto Sans" panose="020B0502040504020204" pitchFamily="34" charset="0"/>
                <a:cs typeface="Noto Sans" panose="020B0502040504020204" pitchFamily="34" charset="0"/>
              </a:rPr>
              <a:t>that migrant women may be less familiar with, and find it harder to navigate local systems, and may need more support to do so.</a:t>
            </a:r>
            <a:endParaRPr lang="en-GB" sz="1800" kern="100" dirty="0">
              <a:effectLst/>
              <a:latin typeface="+mj-lt"/>
              <a:ea typeface="Noto Sans" panose="020B0502040504020204" pitchFamily="34" charset="0"/>
              <a:cs typeface="Times New Roman" panose="02020603050405020304" pitchFamily="18" charset="0"/>
            </a:endParaRPr>
          </a:p>
        </p:txBody>
      </p:sp>
      <p:pic>
        <p:nvPicPr>
          <p:cNvPr id="15" name="Picture 14">
            <a:extLst>
              <a:ext uri="{FF2B5EF4-FFF2-40B4-BE49-F238E27FC236}">
                <a16:creationId xmlns:a16="http://schemas.microsoft.com/office/drawing/2014/main" id="{2C9EEC96-D41C-E081-47DC-69CA663228AB}"/>
              </a:ext>
            </a:extLst>
          </p:cNvPr>
          <p:cNvPicPr>
            <a:picLocks noChangeAspect="1"/>
          </p:cNvPicPr>
          <p:nvPr/>
        </p:nvPicPr>
        <p:blipFill>
          <a:blip r:embed="rId6"/>
          <a:stretch>
            <a:fillRect/>
          </a:stretch>
        </p:blipFill>
        <p:spPr>
          <a:xfrm>
            <a:off x="4505326" y="-695325"/>
            <a:ext cx="2600325" cy="4793085"/>
          </a:xfrm>
          <a:prstGeom prst="rect">
            <a:avLst/>
          </a:prstGeom>
        </p:spPr>
      </p:pic>
    </p:spTree>
    <p:extLst>
      <p:ext uri="{BB962C8B-B14F-4D97-AF65-F5344CB8AC3E}">
        <p14:creationId xmlns:p14="http://schemas.microsoft.com/office/powerpoint/2010/main" val="135484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2C7F1-869B-1A77-0593-B807AA322EC3}"/>
              </a:ext>
            </a:extLst>
          </p:cNvPr>
          <p:cNvSpPr>
            <a:spLocks noGrp="1"/>
          </p:cNvSpPr>
          <p:nvPr>
            <p:ph idx="1"/>
          </p:nvPr>
        </p:nvSpPr>
        <p:spPr>
          <a:xfrm>
            <a:off x="552450" y="1476375"/>
            <a:ext cx="6086475" cy="5197474"/>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000" b="0" i="0" u="none" strike="noStrike" cap="none" normalizeH="0" baseline="0" dirty="0">
              <a:ln>
                <a:noFill/>
              </a:ln>
              <a:solidFill>
                <a:schemeClr val="tx1"/>
              </a:solidFill>
              <a:effectLst/>
              <a:latin typeface="Noto Sans" panose="020B0502040504020204" pitchFamily="34" charset="0"/>
              <a:ea typeface="Noto Sans" panose="020B0502040504020204" pitchFamily="34" charset="0"/>
              <a:cs typeface="Noto Sans" panose="020B050204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GB" altLang="en-US" sz="1400" dirty="0">
              <a:latin typeface="Noto Sans" panose="020B0502040504020204" pitchFamily="34" charset="0"/>
              <a:ea typeface="Noto Sans" panose="020B0502040504020204" pitchFamily="34" charset="0"/>
              <a:cs typeface="Noto Sans" panose="020B0502040504020204" pitchFamily="34" charset="0"/>
            </a:endParaRPr>
          </a:p>
        </p:txBody>
      </p:sp>
      <p:pic>
        <p:nvPicPr>
          <p:cNvPr id="4" name="Picture 3">
            <a:extLst>
              <a:ext uri="{FF2B5EF4-FFF2-40B4-BE49-F238E27FC236}">
                <a16:creationId xmlns:a16="http://schemas.microsoft.com/office/drawing/2014/main" id="{CE4702BC-0C31-DF09-6C7A-3D1842882332}"/>
              </a:ext>
            </a:extLst>
          </p:cNvPr>
          <p:cNvPicPr>
            <a:picLocks noChangeAspect="1"/>
          </p:cNvPicPr>
          <p:nvPr/>
        </p:nvPicPr>
        <p:blipFill>
          <a:blip r:embed="rId3"/>
          <a:stretch>
            <a:fillRect/>
          </a:stretch>
        </p:blipFill>
        <p:spPr>
          <a:xfrm>
            <a:off x="5962651" y="1401554"/>
            <a:ext cx="3343674" cy="5347115"/>
          </a:xfrm>
          <a:prstGeom prst="rect">
            <a:avLst/>
          </a:prstGeom>
        </p:spPr>
      </p:pic>
      <p:sp>
        <p:nvSpPr>
          <p:cNvPr id="5" name="TextBox 4">
            <a:extLst>
              <a:ext uri="{FF2B5EF4-FFF2-40B4-BE49-F238E27FC236}">
                <a16:creationId xmlns:a16="http://schemas.microsoft.com/office/drawing/2014/main" id="{954628D1-1C27-52B5-3688-F8BC3C4D2355}"/>
              </a:ext>
            </a:extLst>
          </p:cNvPr>
          <p:cNvSpPr txBox="1"/>
          <p:nvPr/>
        </p:nvSpPr>
        <p:spPr>
          <a:xfrm>
            <a:off x="352425" y="542366"/>
            <a:ext cx="5915026" cy="6111609"/>
          </a:xfrm>
          <a:prstGeom prst="rect">
            <a:avLst/>
          </a:prstGeom>
          <a:noFill/>
        </p:spPr>
        <p:txBody>
          <a:bodyPr wrap="square">
            <a:spAutoFit/>
          </a:bodyPr>
          <a:lstStyle/>
          <a:p>
            <a:pPr lvl="0">
              <a:lnSpc>
                <a:spcPct val="107000"/>
              </a:lnSpc>
              <a:spcBef>
                <a:spcPts val="600"/>
              </a:spcBef>
              <a:spcAft>
                <a:spcPts val="600"/>
              </a:spcAft>
            </a:pPr>
            <a:r>
              <a:rPr lang="en-GB" sz="2000" b="1" kern="100" dirty="0">
                <a:effectLst/>
                <a:latin typeface="+mj-lt"/>
                <a:ea typeface="Noto Sans" panose="020B0502040504020204" pitchFamily="34" charset="0"/>
                <a:cs typeface="Noto Sans" panose="020B0502040504020204" pitchFamily="34" charset="0"/>
              </a:rPr>
              <a:t>Safety planning	</a:t>
            </a:r>
            <a:endParaRPr lang="en-GB" sz="2000" b="1"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Protection from perpetrators/traffickers where applicable</a:t>
            </a:r>
            <a:endParaRPr lang="en-GB" sz="1800"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kern="100" dirty="0">
                <a:latin typeface="+mj-lt"/>
                <a:ea typeface="Noto Sans" panose="020B0502040504020204" pitchFamily="34" charset="0"/>
                <a:cs typeface="Noto Sans" panose="020B0502040504020204" pitchFamily="34" charset="0"/>
              </a:rPr>
              <a:t>Consider </a:t>
            </a:r>
            <a:r>
              <a:rPr lang="en-GB" sz="1800" kern="100" dirty="0">
                <a:effectLst/>
                <a:latin typeface="+mj-lt"/>
                <a:ea typeface="Noto Sans" panose="020B0502040504020204" pitchFamily="34" charset="0"/>
                <a:cs typeface="Noto Sans" panose="020B0502040504020204" pitchFamily="34" charset="0"/>
              </a:rPr>
              <a:t>risks if a woman has fled a community. </a:t>
            </a:r>
          </a:p>
          <a:p>
            <a:pPr>
              <a:spcBef>
                <a:spcPts val="600"/>
              </a:spcBef>
              <a:spcAft>
                <a:spcPts val="600"/>
              </a:spcAft>
            </a:pPr>
            <a:r>
              <a:rPr lang="en-GB" sz="2000" b="1" kern="100" dirty="0">
                <a:effectLst/>
                <a:latin typeface="+mj-lt"/>
                <a:ea typeface="Noto Sans" panose="020B0502040504020204" pitchFamily="34" charset="0"/>
                <a:cs typeface="Noto Sans" panose="020B0502040504020204" pitchFamily="34" charset="0"/>
              </a:rPr>
              <a:t>Location</a:t>
            </a:r>
            <a:endParaRPr lang="en-GB" sz="2000" b="1"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Be aware of the proximity of the service to amenities</a:t>
            </a:r>
            <a:endParaRPr lang="en-GB" sz="1800"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Provide a map of local services (foodbank, GP, parks, shops etc)</a:t>
            </a:r>
            <a:endParaRPr lang="en-GB" sz="1800" kern="100" dirty="0">
              <a:effectLst/>
              <a:latin typeface="+mj-lt"/>
              <a:ea typeface="Noto Sans" panose="020B0502040504020204" pitchFamily="34" charset="0"/>
              <a:cs typeface="Times New Roman" panose="02020603050405020304" pitchFamily="18" charset="0"/>
            </a:endParaRPr>
          </a:p>
          <a:p>
            <a:pPr>
              <a:spcBef>
                <a:spcPts val="600"/>
              </a:spcBef>
              <a:spcAft>
                <a:spcPts val="600"/>
              </a:spcAft>
            </a:pPr>
            <a:r>
              <a:rPr lang="en-GB" sz="2000" b="1" kern="100" dirty="0">
                <a:effectLst/>
                <a:latin typeface="+mj-lt"/>
                <a:ea typeface="Noto Sans" panose="020B0502040504020204" pitchFamily="34" charset="0"/>
                <a:cs typeface="Noto Sans" panose="020B0502040504020204" pitchFamily="34" charset="0"/>
              </a:rPr>
              <a:t>Financial support </a:t>
            </a:r>
            <a:endParaRPr lang="en-GB" sz="2000" b="1"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If developing a new service, factor in a personal budget to be provided to service users </a:t>
            </a:r>
          </a:p>
          <a:p>
            <a:pPr marL="342900" lvl="0" indent="-342900">
              <a:lnSpc>
                <a:spcPct val="107000"/>
              </a:lnSpc>
              <a:spcBef>
                <a:spcPts val="600"/>
              </a:spcBef>
              <a:spcAft>
                <a:spcPts val="600"/>
              </a:spcAft>
              <a:buFont typeface="Wingdings" panose="05000000000000000000" pitchFamily="2" charset="2"/>
              <a:buChar char="q"/>
            </a:pPr>
            <a:r>
              <a:rPr lang="en-GB" sz="1800" kern="100" dirty="0">
                <a:effectLst/>
                <a:latin typeface="+mj-lt"/>
                <a:ea typeface="Noto Sans" panose="020B0502040504020204" pitchFamily="34" charset="0"/>
                <a:cs typeface="Noto Sans" panose="020B0502040504020204" pitchFamily="34" charset="0"/>
              </a:rPr>
              <a:t>Provide for basic needs, including furniture, toiletries, bedding and food. </a:t>
            </a:r>
            <a:endParaRPr lang="en-GB" sz="1800" kern="100" dirty="0">
              <a:effectLst/>
              <a:latin typeface="+mj-lt"/>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10651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C04E21E-83EE-5AE0-74FC-2AAB75C603FA}"/>
              </a:ext>
            </a:extLst>
          </p:cNvPr>
          <p:cNvSpPr txBox="1"/>
          <p:nvPr/>
        </p:nvSpPr>
        <p:spPr>
          <a:xfrm>
            <a:off x="449110" y="435471"/>
            <a:ext cx="8371040" cy="6078587"/>
          </a:xfrm>
          <a:prstGeom prst="rect">
            <a:avLst/>
          </a:prstGeom>
          <a:noFill/>
        </p:spPr>
        <p:txBody>
          <a:bodyPr wrap="square">
            <a:spAutoFit/>
          </a:bodyPr>
          <a:lstStyle/>
          <a:p>
            <a:r>
              <a:rPr lang="en-GB" sz="3200" b="1" dirty="0">
                <a:solidFill>
                  <a:schemeClr val="accent1"/>
                </a:solidFill>
                <a:effectLst/>
                <a:latin typeface="Poppins" panose="00000500000000000000" pitchFamily="2" charset="0"/>
                <a:ea typeface="Noto Sans" panose="020B0502040504020204" pitchFamily="34" charset="0"/>
                <a:cs typeface="Times New Roman" panose="02020603050405020304" pitchFamily="18" charset="0"/>
              </a:rPr>
              <a:t>Further Resources</a:t>
            </a:r>
          </a:p>
          <a:p>
            <a:endParaRPr lang="en-GB" sz="2000" dirty="0">
              <a:effectLst/>
              <a:latin typeface="Noto Sans" panose="020B0502040504020204" pitchFamily="34" charset="0"/>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dirty="0">
                <a:effectLst/>
                <a:ea typeface="Times New Roman" panose="02020603050405020304" pitchFamily="18" charset="0"/>
                <a:cs typeface="Noto Sans" panose="020B0502040504020204" pitchFamily="34" charset="0"/>
              </a:rPr>
              <a:t>NHAS (for local authorities, public authorities and voluntary agencies): </a:t>
            </a:r>
            <a:r>
              <a:rPr lang="en-GB" sz="1800" u="sng" dirty="0">
                <a:solidFill>
                  <a:srgbClr val="660050"/>
                </a:solidFill>
                <a:effectLst/>
                <a:ea typeface="Times New Roman" panose="02020603050405020304" pitchFamily="18" charset="0"/>
                <a:cs typeface="Noto Sans" panose="020B0502040504020204" pitchFamily="34" charset="0"/>
                <a:hlinkClick r:id="rId2"/>
              </a:rPr>
              <a:t>https://www.nhas.org.uk/professionals/nhas-free-training</a:t>
            </a:r>
            <a:endParaRPr lang="en-GB" u="sng" dirty="0">
              <a:solidFill>
                <a:srgbClr val="660050"/>
              </a:solidFill>
              <a:ea typeface="Times New Roman" panose="02020603050405020304" pitchFamily="18"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dirty="0">
                <a:effectLst/>
                <a:ea typeface="Times New Roman" panose="02020603050405020304" pitchFamily="18" charset="0"/>
                <a:cs typeface="Noto Sans" panose="020B0502040504020204" pitchFamily="34" charset="0"/>
              </a:rPr>
              <a:t>Civil Legal Advice: </a:t>
            </a:r>
            <a:r>
              <a:rPr lang="en-GB" sz="1800" u="sng" dirty="0">
                <a:solidFill>
                  <a:srgbClr val="660050"/>
                </a:solidFill>
                <a:effectLst/>
                <a:ea typeface="Times New Roman" panose="02020603050405020304" pitchFamily="18" charset="0"/>
                <a:cs typeface="Noto Sans" panose="020B0502040504020204" pitchFamily="34" charset="0"/>
                <a:hlinkClick r:id="rId3"/>
              </a:rPr>
              <a:t>https://www.gov.uk/civil-legal-advice</a:t>
            </a:r>
            <a:endParaRPr lang="en-GB" u="sng" dirty="0">
              <a:solidFill>
                <a:srgbClr val="660050"/>
              </a:solidFill>
              <a:ea typeface="Times New Roman" panose="02020603050405020304" pitchFamily="18"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Noto Sans" panose="020B0502040504020204" pitchFamily="34" charset="0"/>
                <a:cs typeface="Noto Sans" panose="020B0502040504020204" pitchFamily="34" charset="0"/>
              </a:rPr>
              <a:t>NRPF Network: </a:t>
            </a:r>
            <a:r>
              <a:rPr lang="en-GB" sz="1800" u="sng" kern="100" dirty="0">
                <a:solidFill>
                  <a:srgbClr val="660050"/>
                </a:solidFill>
                <a:effectLst/>
                <a:ea typeface="Noto Sans" panose="020B0502040504020204" pitchFamily="34" charset="0"/>
                <a:cs typeface="Noto Sans" panose="020B0502040504020204" pitchFamily="34" charset="0"/>
                <a:hlinkClick r:id="rId4"/>
              </a:rPr>
              <a:t>https://www.nrpfnetwork.org.uk/</a:t>
            </a:r>
            <a:endParaRPr lang="en-GB" u="sng" kern="100" dirty="0">
              <a:solidFill>
                <a:srgbClr val="660050"/>
              </a:solidFill>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Noto Sans" panose="020B0502040504020204" pitchFamily="34" charset="0"/>
                <a:cs typeface="Noto Sans" panose="020B0502040504020204" pitchFamily="34" charset="0"/>
              </a:rPr>
              <a:t>Homeless Link Resources:</a:t>
            </a:r>
            <a:r>
              <a:rPr lang="en-GB" sz="1800" kern="100" dirty="0">
                <a:effectLst/>
                <a:ea typeface="Times New Roman" panose="02020603050405020304" pitchFamily="18" charset="0"/>
                <a:cs typeface="Times New Roman" panose="02020603050405020304" pitchFamily="18" charset="0"/>
              </a:rPr>
              <a:t> </a:t>
            </a:r>
            <a:r>
              <a:rPr lang="en-GB" sz="1800" u="sng" kern="100" dirty="0">
                <a:solidFill>
                  <a:srgbClr val="660050"/>
                </a:solidFill>
                <a:effectLst/>
                <a:ea typeface="Times New Roman" panose="02020603050405020304" pitchFamily="18" charset="0"/>
                <a:cs typeface="Times New Roman" panose="02020603050405020304" pitchFamily="18" charset="0"/>
                <a:hlinkClick r:id="rId5"/>
              </a:rPr>
              <a:t>https://homeless.org.uk/knowledge-hub/unlocking-the-door-a-roadmap-for-supporting-non-uk-nationals-facing-homelessness-in-england/</a:t>
            </a:r>
            <a:endParaRPr lang="en-GB" u="sng" kern="100" dirty="0">
              <a:solidFill>
                <a:srgbClr val="660050"/>
              </a:solidFill>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Times New Roman" panose="02020603050405020304" pitchFamily="18" charset="0"/>
                <a:cs typeface="Times New Roman" panose="02020603050405020304" pitchFamily="18" charset="0"/>
              </a:rPr>
              <a:t>Migrant Help: </a:t>
            </a:r>
            <a:r>
              <a:rPr lang="en-GB" sz="1800" u="sng" kern="100" dirty="0">
                <a:solidFill>
                  <a:srgbClr val="660050"/>
                </a:solidFill>
                <a:effectLst/>
                <a:ea typeface="Noto Sans" panose="020B0502040504020204" pitchFamily="34" charset="0"/>
                <a:cs typeface="Times New Roman" panose="02020603050405020304" pitchFamily="18" charset="0"/>
                <a:hlinkClick r:id="rId6"/>
              </a:rPr>
              <a:t>Asylum advice and guidance | Migrant Help (migranthelpuk.org)</a:t>
            </a:r>
            <a:endParaRPr lang="en-GB" u="sng" kern="100" dirty="0">
              <a:solidFill>
                <a:srgbClr val="660050"/>
              </a:solidFill>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Noto Sans" panose="020B0502040504020204" pitchFamily="34" charset="0"/>
                <a:cs typeface="Times New Roman" panose="02020603050405020304" pitchFamily="18" charset="0"/>
              </a:rPr>
              <a:t>Rights of Women: </a:t>
            </a:r>
            <a:r>
              <a:rPr lang="en-GB" dirty="0">
                <a:hlinkClick r:id="rId7"/>
              </a:rPr>
              <a:t>Rights of Women</a:t>
            </a:r>
            <a:endParaRPr lang="en-GB" kern="100" dirty="0">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Times New Roman" panose="02020603050405020304" pitchFamily="18" charset="0"/>
                <a:cs typeface="Times New Roman" panose="02020603050405020304" pitchFamily="18" charset="0"/>
              </a:rPr>
              <a:t>Refugee and Migrant Centre: </a:t>
            </a:r>
            <a:r>
              <a:rPr lang="en-GB" sz="1800" u="sng" kern="100" dirty="0">
                <a:solidFill>
                  <a:srgbClr val="660050"/>
                </a:solidFill>
                <a:effectLst/>
                <a:ea typeface="Noto Sans" panose="020B0502040504020204" pitchFamily="34" charset="0"/>
                <a:cs typeface="Times New Roman" panose="02020603050405020304" pitchFamily="18" charset="0"/>
                <a:hlinkClick r:id="rId8"/>
              </a:rPr>
              <a:t>What we can help with - Refugee and Migrant Centre (rmcentre.org.uk)</a:t>
            </a:r>
            <a:endParaRPr lang="en-GB" u="sng" kern="100" dirty="0">
              <a:solidFill>
                <a:srgbClr val="660050"/>
              </a:solidFill>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Noto Sans" panose="020B0502040504020204" pitchFamily="34" charset="0"/>
                <a:cs typeface="Times New Roman" panose="02020603050405020304" pitchFamily="18" charset="0"/>
              </a:rPr>
              <a:t>East European Resource Centre </a:t>
            </a:r>
            <a:r>
              <a:rPr lang="en-GB" sz="1800" u="sng" kern="100" dirty="0">
                <a:solidFill>
                  <a:srgbClr val="660050"/>
                </a:solidFill>
                <a:effectLst/>
                <a:ea typeface="Noto Sans" panose="020B0502040504020204" pitchFamily="34" charset="0"/>
                <a:cs typeface="Times New Roman" panose="02020603050405020304" pitchFamily="18" charset="0"/>
                <a:hlinkClick r:id="rId9"/>
              </a:rPr>
              <a:t>eerc.org.uk/#/</a:t>
            </a:r>
            <a:endParaRPr lang="en-GB" u="sng" kern="100" dirty="0">
              <a:solidFill>
                <a:srgbClr val="660050"/>
              </a:solidFill>
              <a:ea typeface="Noto Sans" panose="020B0502040504020204" pitchFamily="34" charset="0"/>
              <a:cs typeface="Times New Roman" panose="02020603050405020304" pitchFamily="18" charset="0"/>
            </a:endParaRPr>
          </a:p>
          <a:p>
            <a:pPr marL="342900" lvl="0" indent="-342900">
              <a:spcBef>
                <a:spcPts val="600"/>
              </a:spcBef>
              <a:spcAft>
                <a:spcPts val="600"/>
              </a:spcAft>
              <a:buFont typeface="Wingdings" panose="05000000000000000000" pitchFamily="2" charset="2"/>
              <a:buChar char="q"/>
            </a:pPr>
            <a:r>
              <a:rPr lang="en-GB" sz="1800" kern="100" dirty="0">
                <a:effectLst/>
                <a:ea typeface="Noto Sans" panose="020B0502040504020204" pitchFamily="34" charset="0"/>
                <a:cs typeface="Times New Roman" panose="02020603050405020304" pitchFamily="18" charset="0"/>
              </a:rPr>
              <a:t>The Aire Centre (Advice on individual rights in Europe) </a:t>
            </a:r>
            <a:r>
              <a:rPr lang="en-GB" sz="1800" u="sng" kern="100" dirty="0">
                <a:solidFill>
                  <a:srgbClr val="660050"/>
                </a:solidFill>
                <a:effectLst/>
                <a:ea typeface="Noto Sans" panose="020B0502040504020204" pitchFamily="34" charset="0"/>
                <a:cs typeface="Times New Roman" panose="02020603050405020304" pitchFamily="18" charset="0"/>
                <a:hlinkClick r:id="rId10"/>
              </a:rPr>
              <a:t>The AIRE Centre</a:t>
            </a:r>
            <a:endParaRPr lang="en-GB" sz="1800" kern="100" dirty="0">
              <a:effectLst/>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370738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154401" y="404298"/>
            <a:ext cx="6799006" cy="861774"/>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Next steps</a:t>
            </a:r>
            <a:endParaRPr lang="en-GB" sz="3200" dirty="0">
              <a:solidFill>
                <a:srgbClr val="6E005A"/>
              </a:solidFill>
              <a:latin typeface="Poppins" pitchFamily="2" charset="77"/>
              <a:cs typeface="Poppins" pitchFamily="2" charset="77"/>
            </a:endParaRPr>
          </a:p>
          <a:p>
            <a:endParaRPr lang="en-US" dirty="0"/>
          </a:p>
        </p:txBody>
      </p:sp>
      <p:pic>
        <p:nvPicPr>
          <p:cNvPr id="6" name="Picture 5">
            <a:extLst>
              <a:ext uri="{FF2B5EF4-FFF2-40B4-BE49-F238E27FC236}">
                <a16:creationId xmlns:a16="http://schemas.microsoft.com/office/drawing/2014/main" id="{7A59E000-9385-D3B4-FC54-88D36AB8C88D}"/>
              </a:ext>
            </a:extLst>
          </p:cNvPr>
          <p:cNvPicPr>
            <a:picLocks noChangeAspect="1"/>
          </p:cNvPicPr>
          <p:nvPr/>
        </p:nvPicPr>
        <p:blipFill>
          <a:blip r:embed="rId3"/>
          <a:stretch>
            <a:fillRect/>
          </a:stretch>
        </p:blipFill>
        <p:spPr>
          <a:xfrm>
            <a:off x="0" y="1269437"/>
            <a:ext cx="5886859" cy="5588564"/>
          </a:xfrm>
          <a:prstGeom prst="rect">
            <a:avLst/>
          </a:prstGeom>
        </p:spPr>
      </p:pic>
      <p:sp>
        <p:nvSpPr>
          <p:cNvPr id="7" name="TextBox 6">
            <a:extLst>
              <a:ext uri="{FF2B5EF4-FFF2-40B4-BE49-F238E27FC236}">
                <a16:creationId xmlns:a16="http://schemas.microsoft.com/office/drawing/2014/main" id="{1FC7ED21-01FD-5555-BC88-9221DDA6DC64}"/>
              </a:ext>
            </a:extLst>
          </p:cNvPr>
          <p:cNvSpPr txBox="1"/>
          <p:nvPr/>
        </p:nvSpPr>
        <p:spPr>
          <a:xfrm>
            <a:off x="4572000" y="2934566"/>
            <a:ext cx="4016561" cy="1938992"/>
          </a:xfrm>
          <a:prstGeom prst="rect">
            <a:avLst/>
          </a:prstGeom>
          <a:noFill/>
        </p:spPr>
        <p:txBody>
          <a:bodyPr wrap="square" rtlCol="0">
            <a:spAutoFit/>
          </a:bodyPr>
          <a:lstStyle/>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Read the full briefing </a:t>
            </a:r>
          </a:p>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Sign up to training </a:t>
            </a:r>
          </a:p>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Read other Homeless Link resources </a:t>
            </a:r>
            <a:endParaRPr lang="en-US" sz="2000" dirty="0"/>
          </a:p>
        </p:txBody>
      </p:sp>
    </p:spTree>
    <p:extLst>
      <p:ext uri="{BB962C8B-B14F-4D97-AF65-F5344CB8AC3E}">
        <p14:creationId xmlns:p14="http://schemas.microsoft.com/office/powerpoint/2010/main" val="3488670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netation template">
  <a:themeElements>
    <a:clrScheme name="Homeless Link">
      <a:dk1>
        <a:srgbClr val="660050"/>
      </a:dk1>
      <a:lt1>
        <a:sysClr val="window" lastClr="FFFFFF"/>
      </a:lt1>
      <a:dk2>
        <a:srgbClr val="000000"/>
      </a:dk2>
      <a:lt2>
        <a:srgbClr val="D8D9DC"/>
      </a:lt2>
      <a:accent1>
        <a:srgbClr val="E32D91"/>
      </a:accent1>
      <a:accent2>
        <a:srgbClr val="C830CC"/>
      </a:accent2>
      <a:accent3>
        <a:srgbClr val="4EA6DC"/>
      </a:accent3>
      <a:accent4>
        <a:srgbClr val="4775E7"/>
      </a:accent4>
      <a:accent5>
        <a:srgbClr val="8971E1"/>
      </a:accent5>
      <a:accent6>
        <a:srgbClr val="D54773"/>
      </a:accent6>
      <a:hlink>
        <a:srgbClr val="660050"/>
      </a:hlink>
      <a:folHlink>
        <a:srgbClr val="8C8C8C"/>
      </a:folHlink>
    </a:clrScheme>
    <a:fontScheme name="Homeless Link">
      <a:majorFont>
        <a:latin typeface="Poppins"/>
        <a:ea typeface=""/>
        <a:cs typeface=""/>
      </a:majorFont>
      <a:minorFont>
        <a:latin typeface="Noto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netation template" id="{39E0985C-8748-476A-A33F-A7EE0235AD61}" vid="{40F8036A-5A8F-47B0-A24F-82BDAD615F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09C2CE7FEA4C4BA2CB959BFEE7A14C" ma:contentTypeVersion="0" ma:contentTypeDescription="Create a new document." ma:contentTypeScope="" ma:versionID="7a8106950552fe017ac0bceca3245e7f">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268ED6-26EB-4F03-A9B7-582D3C7EB431}">
  <ds:schemaRefs>
    <ds:schemaRef ds:uri="http://schemas.microsoft.com/office/2006/documentManagement/types"/>
    <ds:schemaRef ds:uri="http://schemas.openxmlformats.org/package/2006/metadata/core-properties"/>
    <ds:schemaRef ds:uri="http://schemas.microsoft.com/office/2006/metadata/properties"/>
    <ds:schemaRef ds:uri="2ff871bc-43b1-4327-86d7-df04a0885ec9"/>
    <ds:schemaRef ds:uri="http://purl.org/dc/dcmitype/"/>
    <ds:schemaRef ds:uri="9b7565ed-52ed-48fd-84c9-fbe530508904"/>
    <ds:schemaRef ds:uri="http://purl.org/dc/term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D3F6616-85E7-4BA6-87BA-012C2D0B5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5915EA2-58A9-4BBA-82A0-501475164C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Presnetation template</Template>
  <TotalTime>8902</TotalTime>
  <Words>2802</Words>
  <Application>Microsoft Office PowerPoint</Application>
  <PresentationFormat>On-screen Show (4:3)</PresentationFormat>
  <Paragraphs>181</Paragraphs>
  <Slides>10</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Calibri</vt:lpstr>
      <vt:lpstr>Noto Sans</vt:lpstr>
      <vt:lpstr>Poppins</vt:lpstr>
      <vt:lpstr>Roboto-Bold</vt:lpstr>
      <vt:lpstr>Roboto-Medium</vt:lpstr>
      <vt:lpstr>Roboto-Regular</vt:lpstr>
      <vt:lpstr>Segoe UI</vt:lpstr>
      <vt:lpstr>Symbol</vt:lpstr>
      <vt:lpstr>Times New Roman</vt:lpstr>
      <vt:lpstr>Wingdings</vt:lpstr>
      <vt:lpstr>Presnetation template</vt:lpstr>
      <vt:lpstr>PowerPoint Presentation</vt:lpstr>
      <vt:lpstr>PowerPoint Presentation</vt:lpstr>
      <vt:lpstr>PowerPoint Presentation</vt:lpstr>
      <vt:lpstr>Supporting Migrant Women - Tips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Keyworth</dc:creator>
  <cp:lastModifiedBy>Isabel Langdale</cp:lastModifiedBy>
  <cp:revision>41</cp:revision>
  <dcterms:created xsi:type="dcterms:W3CDTF">2022-01-24T09:49:49Z</dcterms:created>
  <dcterms:modified xsi:type="dcterms:W3CDTF">2024-03-19T15:37:37Z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0x0101005309C2CE7FEA4C4BA2CB959BFEE7A14C</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