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3"/>
  </p:notesMasterIdLst>
  <p:sldIdLst>
    <p:sldId id="256" r:id="rId5"/>
    <p:sldId id="276" r:id="rId6"/>
    <p:sldId id="262" r:id="rId7"/>
    <p:sldId id="281" r:id="rId8"/>
    <p:sldId id="280" r:id="rId9"/>
    <p:sldId id="265" r:id="rId10"/>
    <p:sldId id="285"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749056-F3E3-BD74-32BF-D3F5E771F77E}" name="Viv Griffiths" initials="VG" userId="S::Viv.Griffiths@homelesslink.org.uk::1a3899c8-5ebd-44b8-915b-38c6acb564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6E005A"/>
    <a:srgbClr val="FBBF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3814" autoAdjust="0"/>
  </p:normalViewPr>
  <p:slideViewPr>
    <p:cSldViewPr snapToGrid="0" snapToObjects="1">
      <p:cViewPr varScale="1">
        <p:scale>
          <a:sx n="62" d="100"/>
          <a:sy n="62" d="100"/>
        </p:scale>
        <p:origin x="1616" y="2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 Langdale" userId="4c6cb093-6ba3-4080-9842-9426639a04b8" providerId="ADAL" clId="{6AC21BD2-29A3-4A2F-8292-80CA43DF6707}"/>
    <pc:docChg chg="custSel delSld modSld">
      <pc:chgData name="Isabel Langdale" userId="4c6cb093-6ba3-4080-9842-9426639a04b8" providerId="ADAL" clId="{6AC21BD2-29A3-4A2F-8292-80CA43DF6707}" dt="2024-01-23T16:03:01.195" v="92" actId="20577"/>
      <pc:docMkLst>
        <pc:docMk/>
      </pc:docMkLst>
      <pc:sldChg chg="modNotesTx">
        <pc:chgData name="Isabel Langdale" userId="4c6cb093-6ba3-4080-9842-9426639a04b8" providerId="ADAL" clId="{6AC21BD2-29A3-4A2F-8292-80CA43DF6707}" dt="2024-01-04T17:53:13.431" v="82" actId="20577"/>
        <pc:sldMkLst>
          <pc:docMk/>
          <pc:sldMk cId="544029713" sldId="265"/>
        </pc:sldMkLst>
      </pc:sldChg>
      <pc:sldChg chg="del">
        <pc:chgData name="Isabel Langdale" userId="4c6cb093-6ba3-4080-9842-9426639a04b8" providerId="ADAL" clId="{6AC21BD2-29A3-4A2F-8292-80CA43DF6707}" dt="2024-01-04T17:53:45.911" v="83" actId="47"/>
        <pc:sldMkLst>
          <pc:docMk/>
          <pc:sldMk cId="3488670467" sldId="273"/>
        </pc:sldMkLst>
      </pc:sldChg>
      <pc:sldChg chg="modSp mod">
        <pc:chgData name="Isabel Langdale" userId="4c6cb093-6ba3-4080-9842-9426639a04b8" providerId="ADAL" clId="{6AC21BD2-29A3-4A2F-8292-80CA43DF6707}" dt="2024-01-23T12:39:49.890" v="89" actId="14100"/>
        <pc:sldMkLst>
          <pc:docMk/>
          <pc:sldMk cId="1238297112" sldId="276"/>
        </pc:sldMkLst>
        <pc:spChg chg="mod">
          <ac:chgData name="Isabel Langdale" userId="4c6cb093-6ba3-4080-9842-9426639a04b8" providerId="ADAL" clId="{6AC21BD2-29A3-4A2F-8292-80CA43DF6707}" dt="2024-01-23T12:39:32.417" v="85" actId="2711"/>
          <ac:spMkLst>
            <pc:docMk/>
            <pc:sldMk cId="1238297112" sldId="276"/>
            <ac:spMk id="4" creationId="{E467E933-D04D-F596-8FC5-123907D11A03}"/>
          </ac:spMkLst>
        </pc:spChg>
        <pc:spChg chg="mod">
          <ac:chgData name="Isabel Langdale" userId="4c6cb093-6ba3-4080-9842-9426639a04b8" providerId="ADAL" clId="{6AC21BD2-29A3-4A2F-8292-80CA43DF6707}" dt="2024-01-23T12:39:49.890" v="89" actId="14100"/>
          <ac:spMkLst>
            <pc:docMk/>
            <pc:sldMk cId="1238297112" sldId="276"/>
            <ac:spMk id="8" creationId="{5C84AAEC-4DEA-AFE8-7711-3E582C66FA01}"/>
          </ac:spMkLst>
        </pc:spChg>
      </pc:sldChg>
      <pc:sldChg chg="modSp mod modNotesTx">
        <pc:chgData name="Isabel Langdale" userId="4c6cb093-6ba3-4080-9842-9426639a04b8" providerId="ADAL" clId="{6AC21BD2-29A3-4A2F-8292-80CA43DF6707}" dt="2024-01-23T16:03:01.195" v="92" actId="20577"/>
        <pc:sldMkLst>
          <pc:docMk/>
          <pc:sldMk cId="1354846781" sldId="280"/>
        </pc:sldMkLst>
        <pc:spChg chg="mod">
          <ac:chgData name="Isabel Langdale" userId="4c6cb093-6ba3-4080-9842-9426639a04b8" providerId="ADAL" clId="{6AC21BD2-29A3-4A2F-8292-80CA43DF6707}" dt="2024-01-23T16:03:01.195" v="92" actId="20577"/>
          <ac:spMkLst>
            <pc:docMk/>
            <pc:sldMk cId="1354846781" sldId="280"/>
            <ac:spMk id="3" creationId="{34D2C7F1-869B-1A77-0593-B807AA322EC3}"/>
          </ac:spMkLst>
        </pc:spChg>
      </pc:sldChg>
      <pc:sldChg chg="modNotesTx">
        <pc:chgData name="Isabel Langdale" userId="4c6cb093-6ba3-4080-9842-9426639a04b8" providerId="ADAL" clId="{6AC21BD2-29A3-4A2F-8292-80CA43DF6707}" dt="2024-01-23T12:40:28.380" v="90" actId="20577"/>
        <pc:sldMkLst>
          <pc:docMk/>
          <pc:sldMk cId="1802671441" sldId="2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599A9-3AF6-4C17-886B-D932D5247224}" type="datetimeFigureOut">
              <a:rPr lang="en-GB" smtClean="0"/>
              <a:t>23/01/2024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16893-158F-4707-947F-4F804C990A9B}" type="slidenum">
              <a:rPr lang="en-GB" smtClean="0"/>
              <a:t>‹#›</a:t>
            </a:fld>
            <a:endParaRPr lang="en-GB" dirty="0"/>
          </a:p>
        </p:txBody>
      </p:sp>
    </p:spTree>
    <p:extLst>
      <p:ext uri="{BB962C8B-B14F-4D97-AF65-F5344CB8AC3E}">
        <p14:creationId xmlns:p14="http://schemas.microsoft.com/office/powerpoint/2010/main" val="714049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1</a:t>
            </a:fld>
            <a:endParaRPr lang="en-GB" dirty="0"/>
          </a:p>
        </p:txBody>
      </p:sp>
    </p:spTree>
    <p:extLst>
      <p:ext uri="{BB962C8B-B14F-4D97-AF65-F5344CB8AC3E}">
        <p14:creationId xmlns:p14="http://schemas.microsoft.com/office/powerpoint/2010/main" val="306652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Slide Number Placeholder 3"/>
          <p:cNvSpPr>
            <a:spLocks noGrp="1"/>
          </p:cNvSpPr>
          <p:nvPr>
            <p:ph type="sldNum" sz="quarter" idx="5"/>
          </p:nvPr>
        </p:nvSpPr>
        <p:spPr/>
        <p:txBody>
          <a:bodyPr/>
          <a:lstStyle/>
          <a:p>
            <a:fld id="{86116893-158F-4707-947F-4F804C990A9B}" type="slidenum">
              <a:rPr lang="en-GB" smtClean="0"/>
              <a:t>2</a:t>
            </a:fld>
            <a:endParaRPr lang="en-GB" dirty="0"/>
          </a:p>
        </p:txBody>
      </p:sp>
    </p:spTree>
    <p:extLst>
      <p:ext uri="{BB962C8B-B14F-4D97-AF65-F5344CB8AC3E}">
        <p14:creationId xmlns:p14="http://schemas.microsoft.com/office/powerpoint/2010/main" val="1390865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800" b="1" i="0" dirty="0">
              <a:solidFill>
                <a:srgbClr val="000000"/>
              </a:solidFill>
              <a:effectLst/>
              <a:latin typeface="Noto Sans" panose="020B0502040504020204" pitchFamily="34" charset="0"/>
            </a:endParaRPr>
          </a:p>
          <a:p>
            <a:pPr algn="l" rtl="0" fontAlgn="base"/>
            <a:endParaRPr lang="en-GB" sz="1800" b="1" i="0" dirty="0">
              <a:solidFill>
                <a:srgbClr val="000000"/>
              </a:solidFill>
              <a:effectLst/>
              <a:latin typeface="Noto Sans" panose="020B0502040504020204" pitchFamily="34" charset="0"/>
            </a:endParaRPr>
          </a:p>
          <a:p>
            <a:pPr algn="l" rtl="0" fontAlgn="base"/>
            <a:r>
              <a:rPr lang="en-GB" sz="1800" b="1" i="0" dirty="0">
                <a:solidFill>
                  <a:srgbClr val="000000"/>
                </a:solidFill>
                <a:effectLst/>
                <a:latin typeface="Noto Sans" panose="020B0502040504020204" pitchFamily="34" charset="0"/>
              </a:rPr>
              <a:t>Experiences of violence and abuse:</a:t>
            </a:r>
          </a:p>
          <a:p>
            <a:pPr algn="l" rtl="0" fontAlgn="base"/>
            <a:endParaRPr lang="en-GB" sz="1800" b="1" i="0" dirty="0">
              <a:solidFill>
                <a:srgbClr val="000000"/>
              </a:solidFill>
              <a:effectLst/>
              <a:latin typeface="Noto Sans" panose="020B0502040504020204" pitchFamily="34" charset="0"/>
            </a:endParaRPr>
          </a:p>
          <a:p>
            <a:pPr algn="l" rtl="0" fontAlgn="base"/>
            <a:r>
              <a:rPr lang="en-GB" sz="1800" b="1" i="0" dirty="0">
                <a:solidFill>
                  <a:srgbClr val="000000"/>
                </a:solidFill>
                <a:effectLst/>
                <a:latin typeface="Noto Sans" panose="020B0502040504020204" pitchFamily="34" charset="0"/>
              </a:rPr>
              <a:t>Violence as a Trigger for homelessness:</a:t>
            </a:r>
          </a:p>
          <a:p>
            <a:pPr>
              <a:lnSpc>
                <a:spcPct val="107000"/>
              </a:lnSpc>
              <a:spcAft>
                <a:spcPts val="800"/>
              </a:spcAft>
            </a:pPr>
            <a:r>
              <a:rPr lang="en-GB" sz="1800" dirty="0">
                <a:effectLst/>
                <a:latin typeface="Roboto-Medium"/>
                <a:ea typeface="Calibri" panose="020F0502020204030204" pitchFamily="34" charset="0"/>
                <a:cs typeface="Roboto-Medium"/>
              </a:rPr>
              <a:t>National data show that 1 in 5 women who have experienced violence become homeless,</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Roboto-Medium"/>
                <a:ea typeface="Calibri" panose="020F0502020204030204" pitchFamily="34" charset="0"/>
                <a:cs typeface="Roboto-Medium"/>
              </a:rPr>
              <a:t>compared with just 1 per cent of women who have not experienced violence.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800" b="0" i="0" u="none" strike="noStrike" baseline="0" dirty="0">
                <a:latin typeface="Roboto-Regular"/>
              </a:rPr>
              <a:t>Women fleeing violence falling through the gaps, not protected by the system. Homeless Link’s 2019 </a:t>
            </a:r>
            <a:r>
              <a:rPr lang="en-US" sz="1800" b="0" i="0" u="none" strike="noStrike" baseline="0" dirty="0">
                <a:latin typeface="Roboto-Regular"/>
              </a:rPr>
              <a:t>Annual Review found that only 10 per cent of homeless services can offer single-sex accommodation to women</a:t>
            </a:r>
            <a:r>
              <a:rPr lang="en-US" sz="1800" b="1" i="0" u="none" strike="noStrike" baseline="0" dirty="0">
                <a:latin typeface="Roboto-Bold"/>
              </a:rPr>
              <a:t> </a:t>
            </a:r>
            <a:r>
              <a:rPr lang="en-US" sz="1800" b="0" i="0" u="none" strike="noStrike" baseline="0" dirty="0">
                <a:latin typeface="Roboto-Regular"/>
              </a:rPr>
              <a:t>and so refuges are the main form of single-sex accommodation for women escaping violence. Reduction on refuge places means women are often turned away. Women’s Aid audit of domestic abuse services found that there was a 30 per cent shortfall in refuge spaces in England</a:t>
            </a:r>
            <a:endParaRPr lang="en-GB" sz="1200" b="0" i="0" dirty="0">
              <a:solidFill>
                <a:srgbClr val="000000"/>
              </a:solidFill>
              <a:effectLst/>
              <a:latin typeface="Noto Sans" panose="020B0502040504020204" pitchFamily="34" charset="0"/>
            </a:endParaRPr>
          </a:p>
          <a:p>
            <a:pPr algn="l" rtl="0" fontAlgn="base"/>
            <a:r>
              <a:rPr lang="en-GB" sz="1800" b="1" i="0" dirty="0">
                <a:solidFill>
                  <a:srgbClr val="000000"/>
                </a:solidFill>
                <a:effectLst/>
                <a:latin typeface="Noto Sans" panose="020B0502040504020204" pitchFamily="34" charset="0"/>
              </a:rPr>
              <a:t> </a:t>
            </a:r>
          </a:p>
          <a:p>
            <a:pPr algn="l" rtl="0" fontAlgn="base"/>
            <a:r>
              <a:rPr lang="en-GB" sz="1800" b="1" i="0" dirty="0">
                <a:solidFill>
                  <a:srgbClr val="000000"/>
                </a:solidFill>
                <a:effectLst/>
                <a:latin typeface="Noto Sans" panose="020B0502040504020204" pitchFamily="34" charset="0"/>
              </a:rPr>
              <a:t>Experience of violence and abuse among women who are homeless: </a:t>
            </a:r>
          </a:p>
          <a:p>
            <a:pPr algn="l" rtl="0" fontAlgn="base"/>
            <a:endParaRPr lang="en-GB" sz="1800" b="0" i="0" dirty="0">
              <a:solidFill>
                <a:srgbClr val="000000"/>
              </a:solidFill>
              <a:effectLst/>
              <a:latin typeface="Noto Sans" panose="020B0502040504020204" pitchFamily="34" charset="0"/>
            </a:endParaRPr>
          </a:p>
          <a:p>
            <a:pPr algn="l" rtl="0" fontAlgn="base"/>
            <a:r>
              <a:rPr lang="en-GB" sz="1800" b="0" i="0" dirty="0">
                <a:solidFill>
                  <a:srgbClr val="000000"/>
                </a:solidFill>
                <a:effectLst/>
                <a:latin typeface="Noto Sans" panose="020B0502040504020204" pitchFamily="34" charset="0"/>
              </a:rPr>
              <a:t>It has been reported that up to 70% of women sleeping rough have experienced violence from an intimate partner (Moss, K., &amp; Singh, P. (2015) cited by Ava, 2020) and a study of homelessness found that 61% of  all women had experienced violence or abuse from a partner (Mackie and Thomas, 2014). 26% of female Crisis Skylight members had experienced domestic abuse compared to 7% of men</a:t>
            </a:r>
            <a:r>
              <a:rPr lang="en-GB" sz="1800" b="0" i="0" u="sng" dirty="0">
                <a:solidFill>
                  <a:srgbClr val="881798"/>
                </a:solidFill>
                <a:effectLst/>
                <a:latin typeface="Noto Sans" panose="020B0502040504020204" pitchFamily="34" charset="0"/>
              </a:rPr>
              <a:t> (Bretherton and Pleace, 2016)</a:t>
            </a:r>
            <a:r>
              <a:rPr lang="en-GB" sz="1800" b="0" i="0" dirty="0">
                <a:solidFill>
                  <a:srgbClr val="000000"/>
                </a:solidFill>
                <a:effectLst/>
                <a:latin typeface="Noto Sans" panose="020B0502040504020204" pitchFamily="34" charset="0"/>
              </a:rPr>
              <a:t>.  </a:t>
            </a:r>
            <a:endParaRPr lang="en-GB" b="0" i="0" dirty="0">
              <a:solidFill>
                <a:srgbClr val="000000"/>
              </a:solidFill>
              <a:effectLst/>
              <a:latin typeface="Segoe UI" panose="020B0502040204020203" pitchFamily="34" charset="0"/>
            </a:endParaRPr>
          </a:p>
          <a:p>
            <a:pPr algn="l" rtl="0" fontAlgn="base"/>
            <a:r>
              <a:rPr lang="en-GB" sz="1800" b="0" i="0" dirty="0">
                <a:solidFill>
                  <a:srgbClr val="000000"/>
                </a:solidFill>
                <a:effectLst/>
                <a:latin typeface="Noto Sans" panose="020B0502040504020204" pitchFamily="34" charset="0"/>
              </a:rPr>
              <a:t> </a:t>
            </a:r>
            <a:endParaRPr lang="en-GB" b="0" i="0" dirty="0">
              <a:solidFill>
                <a:srgbClr val="000000"/>
              </a:solidFill>
              <a:effectLst/>
              <a:latin typeface="Segoe UI" panose="020B0502040204020203" pitchFamily="34" charset="0"/>
            </a:endParaRPr>
          </a:p>
          <a:p>
            <a:pPr algn="l" rtl="0" fontAlgn="base"/>
            <a:r>
              <a:rPr lang="en-GB" sz="1800" b="0" i="0" dirty="0">
                <a:solidFill>
                  <a:srgbClr val="000000"/>
                </a:solidFill>
                <a:effectLst/>
                <a:latin typeface="Noto Sans" panose="020B0502040504020204" pitchFamily="34" charset="0"/>
              </a:rPr>
              <a:t>These experiences continue once the women become homeless. A recent study by Groundswell found that 35% of women said physical or sexual abuse was currently affecting their daily life (Groundswell, 2020). </a:t>
            </a:r>
          </a:p>
          <a:p>
            <a:pPr algn="l" rtl="0" fontAlgn="base"/>
            <a:endParaRPr lang="en-GB" sz="1800" b="0" i="0" dirty="0">
              <a:solidFill>
                <a:srgbClr val="000000"/>
              </a:solidFill>
              <a:effectLst/>
              <a:latin typeface="Noto Sans" panose="020B0502040504020204" pitchFamily="34" charset="0"/>
            </a:endParaRPr>
          </a:p>
          <a:p>
            <a:pPr algn="l" rtl="0" fontAlgn="base"/>
            <a:r>
              <a:rPr lang="en-GB" sz="1800" b="0" i="0" dirty="0">
                <a:solidFill>
                  <a:srgbClr val="000000"/>
                </a:solidFill>
                <a:effectLst/>
                <a:latin typeface="Noto Sans" panose="020B0502040504020204" pitchFamily="34" charset="0"/>
              </a:rPr>
              <a:t>When homeless face risk of violence in mixed sex homeless setting and from members of the public ( this relates to their perceived deviance from gender norms as well as their vulnerability to traditional forms of patriarchal violence. )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0" dirty="0">
              <a:solidFill>
                <a:srgbClr val="000000"/>
              </a:solidFill>
              <a:effectLst/>
              <a:latin typeface="Noto Sans" panose="020B0502040504020204" pitchFamily="34" charset="0"/>
            </a:endParaRPr>
          </a:p>
          <a:p>
            <a:pPr algn="l"/>
            <a:endParaRPr lang="en-GB" dirty="0"/>
          </a:p>
          <a:p>
            <a:r>
              <a:rPr lang="en-GB" b="1" dirty="0"/>
              <a:t>Impact of Trauma: </a:t>
            </a:r>
          </a:p>
          <a:p>
            <a:r>
              <a:rPr lang="en-GB" b="1" dirty="0"/>
              <a:t>Women adopt different patterns of homelessness compared to men for a variety of reason, one key reason is  to ensure safety. </a:t>
            </a:r>
            <a:r>
              <a:rPr lang="en-US" sz="1200" b="0" i="0" u="none" strike="noStrike" baseline="0" dirty="0">
                <a:latin typeface="Roboto-Regular"/>
              </a:rPr>
              <a:t>Trauma has lasting impact. On person and their ability to engage. Need to acknowledge and support women who live with the trauma of historic violence, sometimes manifesting in trauma-responses such as poor mental health or alcohol and drug use, whose unmet support needs, stemming from their experience of violence, also undermine housing stability. Not doing so risks repeat homelessness and ongoing </a:t>
            </a:r>
            <a:r>
              <a:rPr lang="en-GB" sz="1200" b="0" i="0" u="none" strike="noStrike" baseline="0" dirty="0">
                <a:latin typeface="Roboto-Regular"/>
              </a:rPr>
              <a:t>trauma.- centre for homelessness impact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baseline="0" dirty="0">
              <a:latin typeface="Roboto-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More women and men are dying while homeless, according to new ONS statistics. 94 women died while homeless in 2017, 16% of the total number of deaths. The average age of death for women was 42 years, and the men’s average age of death was 44 years.</a:t>
            </a:r>
          </a:p>
          <a:p>
            <a:endParaRPr lang="en-GB" dirty="0"/>
          </a:p>
          <a:p>
            <a:r>
              <a:rPr lang="en-GB" sz="1800" b="0" i="0" dirty="0">
                <a:solidFill>
                  <a:srgbClr val="000000"/>
                </a:solidFill>
                <a:effectLst/>
                <a:latin typeface="Noto Sans" panose="020B0502040504020204" pitchFamily="34" charset="0"/>
              </a:rPr>
              <a:t>In the Groundswell research, the most commonly diagnosed issues include depression (45%), anxiety/phobia (29%) and posttraumatic stress disorder (PTSD) (18%). Some mental health issues existed before homelessness, however, many women developed new mental health issues because of their housing situation (Groundswell, 2020). In addition, women who are homeless with mental health problems are more likely to experience long-term or repeated homelessness (Agenda, 2020). </a:t>
            </a:r>
          </a:p>
          <a:p>
            <a:r>
              <a:rPr lang="en-GB" sz="1800" b="0" i="0" dirty="0">
                <a:solidFill>
                  <a:srgbClr val="000000"/>
                </a:solidFill>
                <a:effectLst/>
                <a:latin typeface="Noto Sans" panose="020B0502040504020204" pitchFamily="34" charset="0"/>
              </a:rPr>
              <a:t>Homeless ink annual revie 2021 - </a:t>
            </a:r>
            <a:r>
              <a:rPr lang="en-GB" sz="1800" dirty="0">
                <a:effectLst/>
                <a:latin typeface="Calibri" panose="020F0502020204030204" pitchFamily="34" charset="0"/>
                <a:ea typeface="Calibri" panose="020F0502020204030204" pitchFamily="34" charset="0"/>
                <a:cs typeface="Times New Roman" panose="02020603050405020304" pitchFamily="18" charset="0"/>
              </a:rPr>
              <a:t>11.1% of all providers </a:t>
            </a:r>
            <a:r>
              <a:rPr lang="en-GB" sz="1800" b="0" i="0" dirty="0">
                <a:solidFill>
                  <a:srgbClr val="000000"/>
                </a:solidFill>
                <a:effectLst/>
                <a:latin typeface="Noto Sans" panose="020B0502040504020204" pitchFamily="34" charset="0"/>
                <a:ea typeface="Calibri" panose="020F0502020204030204" pitchFamily="34" charset="0"/>
                <a:cs typeface="Times New Roman" panose="02020603050405020304" pitchFamily="18" charset="0"/>
              </a:rPr>
              <a:t>offer women only accommodation </a:t>
            </a:r>
            <a:endParaRPr lang="en-GB" sz="1800" b="0" i="0" dirty="0">
              <a:solidFill>
                <a:srgbClr val="000000"/>
              </a:solidFill>
              <a:effectLst/>
              <a:latin typeface="Noto Sans" panose="020B0502040504020204" pitchFamily="34" charset="0"/>
            </a:endParaRPr>
          </a:p>
          <a:p>
            <a:endParaRPr lang="en-GB" sz="1800" b="0" i="0" dirty="0">
              <a:solidFill>
                <a:srgbClr val="000000"/>
              </a:solidFill>
              <a:effectLst/>
              <a:latin typeface="Noto Sans" panose="020B050204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t>Women are portrayed as victims or sinners.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Framing of Violence, Trauma and Abuse In order to avoid the perhaps natural tendency within homelessness services to equate ‘trauma or abuse’ with ‘domestic violence from which a woman needs to escape’, it is more ethical, and equitable, to encourage a strategy within the sector which reframes these issues as a standardised consideration of women’s safety. </a:t>
            </a:r>
            <a:r>
              <a:rPr lang="en-GB" sz="1800" b="0" i="0" dirty="0">
                <a:solidFill>
                  <a:srgbClr val="000000"/>
                </a:solidFill>
                <a:effectLst/>
                <a:latin typeface="Noto Sans" panose="020B0502040504020204" pitchFamily="34" charset="0"/>
              </a:rPr>
              <a:t>. </a:t>
            </a:r>
          </a:p>
          <a:p>
            <a:endParaRPr lang="en-GB" sz="1800" b="0" i="0" dirty="0">
              <a:solidFill>
                <a:srgbClr val="000000"/>
              </a:solidFill>
              <a:effectLst/>
              <a:latin typeface="Noto Sans" panose="020B0502040504020204" pitchFamily="34" charset="0"/>
            </a:endParaRPr>
          </a:p>
        </p:txBody>
      </p:sp>
      <p:sp>
        <p:nvSpPr>
          <p:cNvPr id="4" name="Slide Number Placeholder 3"/>
          <p:cNvSpPr>
            <a:spLocks noGrp="1"/>
          </p:cNvSpPr>
          <p:nvPr>
            <p:ph type="sldNum" sz="quarter" idx="5"/>
          </p:nvPr>
        </p:nvSpPr>
        <p:spPr/>
        <p:txBody>
          <a:bodyPr/>
          <a:lstStyle/>
          <a:p>
            <a:fld id="{86116893-158F-4707-947F-4F804C990A9B}" type="slidenum">
              <a:rPr lang="en-GB" smtClean="0"/>
              <a:t>3</a:t>
            </a:fld>
            <a:endParaRPr lang="en-GB" dirty="0"/>
          </a:p>
        </p:txBody>
      </p:sp>
    </p:spTree>
    <p:extLst>
      <p:ext uri="{BB962C8B-B14F-4D97-AF65-F5344CB8AC3E}">
        <p14:creationId xmlns:p14="http://schemas.microsoft.com/office/powerpoint/2010/main" val="2928136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4</a:t>
            </a:fld>
            <a:endParaRPr lang="en-GB" dirty="0"/>
          </a:p>
        </p:txBody>
      </p:sp>
    </p:spTree>
    <p:extLst>
      <p:ext uri="{BB962C8B-B14F-4D97-AF65-F5344CB8AC3E}">
        <p14:creationId xmlns:p14="http://schemas.microsoft.com/office/powerpoint/2010/main" val="592205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5</a:t>
            </a:fld>
            <a:endParaRPr lang="en-GB" dirty="0"/>
          </a:p>
        </p:txBody>
      </p:sp>
    </p:spTree>
    <p:extLst>
      <p:ext uri="{BB962C8B-B14F-4D97-AF65-F5344CB8AC3E}">
        <p14:creationId xmlns:p14="http://schemas.microsoft.com/office/powerpoint/2010/main" val="3879778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6</a:t>
            </a:fld>
            <a:endParaRPr lang="en-GB" dirty="0"/>
          </a:p>
        </p:txBody>
      </p:sp>
    </p:spTree>
    <p:extLst>
      <p:ext uri="{BB962C8B-B14F-4D97-AF65-F5344CB8AC3E}">
        <p14:creationId xmlns:p14="http://schemas.microsoft.com/office/powerpoint/2010/main" val="458716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299570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pic>
        <p:nvPicPr>
          <p:cNvPr id="7" name="Picture 6" descr="Homeless Link Logo">
            <a:extLst>
              <a:ext uri="{FF2B5EF4-FFF2-40B4-BE49-F238E27FC236}">
                <a16:creationId xmlns:a16="http://schemas.microsoft.com/office/drawing/2014/main" id="{D33E67B2-8FD3-040F-23B7-1BCBAFA2F5B7}"/>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3255590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410467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A picture containing text, clipart, vector graphics&#10;&#10;Description automatically generated">
            <a:extLst>
              <a:ext uri="{FF2B5EF4-FFF2-40B4-BE49-F238E27FC236}">
                <a16:creationId xmlns:a16="http://schemas.microsoft.com/office/drawing/2014/main" id="{A243437B-DEB1-B8ED-450B-AA5788FA32E8}"/>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79530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pic>
        <p:nvPicPr>
          <p:cNvPr id="7" name="Picture 6" descr="A picture containing text, clipart, vector graphics&#10;&#10;Description automatically generated">
            <a:extLst>
              <a:ext uri="{FF2B5EF4-FFF2-40B4-BE49-F238E27FC236}">
                <a16:creationId xmlns:a16="http://schemas.microsoft.com/office/drawing/2014/main" id="{23B8E7B9-C515-22DD-2AE1-E432F2F27B21}"/>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119162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Homeless Link Logo">
            <a:extLst>
              <a:ext uri="{FF2B5EF4-FFF2-40B4-BE49-F238E27FC236}">
                <a16:creationId xmlns:a16="http://schemas.microsoft.com/office/drawing/2014/main" id="{C9548F42-5141-E5B6-EDB9-E63BD626F6FF}"/>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4123421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BCBFA4-8C0C-034B-AE94-C3702488B337}" type="slidenum">
              <a:rPr lang="en-US" smtClean="0"/>
              <a:t>‹#›</a:t>
            </a:fld>
            <a:endParaRPr lang="en-US" dirty="0"/>
          </a:p>
        </p:txBody>
      </p:sp>
      <p:pic>
        <p:nvPicPr>
          <p:cNvPr id="10" name="Picture 9" descr="Homeless Link Logo">
            <a:extLst>
              <a:ext uri="{FF2B5EF4-FFF2-40B4-BE49-F238E27FC236}">
                <a16:creationId xmlns:a16="http://schemas.microsoft.com/office/drawing/2014/main" id="{688260F2-153B-C7D8-20D6-52E8D6B60686}"/>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306952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BCBFA4-8C0C-034B-AE94-C3702488B337}" type="slidenum">
              <a:rPr lang="en-US" smtClean="0"/>
              <a:t>‹#›</a:t>
            </a:fld>
            <a:endParaRPr lang="en-US" dirty="0"/>
          </a:p>
        </p:txBody>
      </p:sp>
      <p:pic>
        <p:nvPicPr>
          <p:cNvPr id="6" name="Picture 5" descr="Homeless Link Logo">
            <a:extLst>
              <a:ext uri="{FF2B5EF4-FFF2-40B4-BE49-F238E27FC236}">
                <a16:creationId xmlns:a16="http://schemas.microsoft.com/office/drawing/2014/main" id="{92161264-5595-BC41-DE88-E3F5C3A7EEC7}"/>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973475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BCBFA4-8C0C-034B-AE94-C3702488B337}" type="slidenum">
              <a:rPr lang="en-US" smtClean="0"/>
              <a:t>‹#›</a:t>
            </a:fld>
            <a:endParaRPr lang="en-US" dirty="0"/>
          </a:p>
        </p:txBody>
      </p:sp>
      <p:pic>
        <p:nvPicPr>
          <p:cNvPr id="5" name="Picture 4" descr="Homeless Link Logo">
            <a:extLst>
              <a:ext uri="{FF2B5EF4-FFF2-40B4-BE49-F238E27FC236}">
                <a16:creationId xmlns:a16="http://schemas.microsoft.com/office/drawing/2014/main" id="{BFF412AC-8977-813F-C166-3DA0967064BD}"/>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1978858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Homeless Link Logo">
            <a:extLst>
              <a:ext uri="{FF2B5EF4-FFF2-40B4-BE49-F238E27FC236}">
                <a16:creationId xmlns:a16="http://schemas.microsoft.com/office/drawing/2014/main" id="{4B18854B-B2EF-0163-ED62-873B9998ACF3}"/>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380150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Homeless Link Logo">
            <a:extLst>
              <a:ext uri="{FF2B5EF4-FFF2-40B4-BE49-F238E27FC236}">
                <a16:creationId xmlns:a16="http://schemas.microsoft.com/office/drawing/2014/main" id="{35E235AA-E9B3-C854-1DDF-2EC8B3D42DEB}"/>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197634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8C361-3252-2D4C-995E-B4D1D8311966}"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BFA4-8C0C-034B-AE94-C3702488B337}" type="slidenum">
              <a:rPr lang="en-US" smtClean="0"/>
              <a:t>‹#›</a:t>
            </a:fld>
            <a:endParaRPr lang="en-US" dirty="0"/>
          </a:p>
        </p:txBody>
      </p:sp>
      <p:pic>
        <p:nvPicPr>
          <p:cNvPr id="7" name="Picture 6" descr="Homeless Link Logo">
            <a:extLst>
              <a:ext uri="{FF2B5EF4-FFF2-40B4-BE49-F238E27FC236}">
                <a16:creationId xmlns:a16="http://schemas.microsoft.com/office/drawing/2014/main" id="{7A701AA2-D78F-C266-5457-8D4F8BA4AD41}"/>
              </a:ext>
            </a:extLst>
          </p:cNvPr>
          <p:cNvPicPr>
            <a:picLocks noChangeAspect="1"/>
          </p:cNvPicPr>
          <p:nvPr/>
        </p:nvPicPr>
        <p:blipFill>
          <a:blip r:embed="rId13"/>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9119322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uidance/homelessness-code-of-guidance-for-local-authoriti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legislation.gov.uk/ukpga/2021/17/contents/enacted" TargetMode="External"/><Relationship Id="rId4" Type="http://schemas.openxmlformats.org/officeDocument/2006/relationships/hyperlink" Target="https://www.nhas.org.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lgo.org.u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nhas.org.uk/professionals/nhas-free-training" TargetMode="External"/><Relationship Id="rId7" Type="http://schemas.openxmlformats.org/officeDocument/2006/relationships/hyperlink" Target="https://members.parliament.uk/FindYourMP" TargetMode="External"/><Relationship Id="rId2" Type="http://schemas.openxmlformats.org/officeDocument/2006/relationships/hyperlink" Target="https://england.shelter.org.uk/professional_resources" TargetMode="External"/><Relationship Id="rId1" Type="http://schemas.openxmlformats.org/officeDocument/2006/relationships/slideLayout" Target="../slideLayouts/slideLayout3.xml"/><Relationship Id="rId6" Type="http://schemas.openxmlformats.org/officeDocument/2006/relationships/hyperlink" Target="https://commonslibrary.parliament.uk/support-for-victims-of-domestic-abuse/" TargetMode="External"/><Relationship Id="rId5" Type="http://schemas.openxmlformats.org/officeDocument/2006/relationships/hyperlink" Target="https://www.gov.uk/civil-legal-advice" TargetMode="External"/><Relationship Id="rId4" Type="http://schemas.openxmlformats.org/officeDocument/2006/relationships/hyperlink" Target="https://www.nrpfnetwork.org.uk/"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64B41C-0701-5845-8036-D67A0A8FD77F}"/>
              </a:ext>
            </a:extLst>
          </p:cNvPr>
          <p:cNvSpPr txBox="1"/>
          <p:nvPr/>
        </p:nvSpPr>
        <p:spPr>
          <a:xfrm>
            <a:off x="759551" y="1421680"/>
            <a:ext cx="4585058" cy="2800767"/>
          </a:xfrm>
          <a:prstGeom prst="rect">
            <a:avLst/>
          </a:prstGeom>
          <a:noFill/>
        </p:spPr>
        <p:txBody>
          <a:bodyPr wrap="square" lIns="91440" tIns="45720" rIns="91440" bIns="45720" rtlCol="0" anchor="t">
            <a:spAutoFit/>
          </a:bodyPr>
          <a:lstStyle/>
          <a:p>
            <a:pPr algn="ctr"/>
            <a:r>
              <a:rPr lang="en-GB" sz="4400" b="1" dirty="0">
                <a:solidFill>
                  <a:schemeClr val="tx1">
                    <a:lumMod val="60000"/>
                    <a:lumOff val="40000"/>
                  </a:schemeClr>
                </a:solidFill>
                <a:latin typeface="Poppins"/>
                <a:cs typeface="Poppins"/>
              </a:rPr>
              <a:t>Tips from the frontline </a:t>
            </a:r>
            <a:endParaRPr lang="en-GB" sz="4400" b="1" dirty="0">
              <a:solidFill>
                <a:srgbClr val="6E005A"/>
              </a:solidFill>
              <a:latin typeface="Poppins"/>
              <a:cs typeface="Poppins"/>
            </a:endParaRPr>
          </a:p>
          <a:p>
            <a:pPr algn="ctr"/>
            <a:r>
              <a:rPr lang="en-GB" sz="4400" b="1" dirty="0">
                <a:solidFill>
                  <a:srgbClr val="6E005A"/>
                </a:solidFill>
                <a:latin typeface="Poppins"/>
                <a:cs typeface="Poppins"/>
              </a:rPr>
              <a:t>Advocating for women  </a:t>
            </a:r>
            <a:endParaRPr lang="en-GB" sz="2800" dirty="0">
              <a:solidFill>
                <a:srgbClr val="CC0099"/>
              </a:solidFill>
              <a:latin typeface="Poppins" pitchFamily="2" charset="77"/>
              <a:cs typeface="Poppins" pitchFamily="2" charset="77"/>
            </a:endParaRPr>
          </a:p>
        </p:txBody>
      </p:sp>
      <p:pic>
        <p:nvPicPr>
          <p:cNvPr id="2" name="Picture 1" descr="A person and person standing together&#10;&#10;Description automatically generated">
            <a:extLst>
              <a:ext uri="{FF2B5EF4-FFF2-40B4-BE49-F238E27FC236}">
                <a16:creationId xmlns:a16="http://schemas.microsoft.com/office/drawing/2014/main" id="{79B010FF-5E0F-7BD8-824C-EAF0F4C32C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7211" y="1302360"/>
            <a:ext cx="5846789" cy="5555640"/>
          </a:xfrm>
          <a:prstGeom prst="rect">
            <a:avLst/>
          </a:prstGeom>
        </p:spPr>
      </p:pic>
      <p:pic>
        <p:nvPicPr>
          <p:cNvPr id="3" name="Picture 2" descr="A close-up of a logo&#10;&#10;Description automatically generated">
            <a:extLst>
              <a:ext uri="{FF2B5EF4-FFF2-40B4-BE49-F238E27FC236}">
                <a16:creationId xmlns:a16="http://schemas.microsoft.com/office/drawing/2014/main" id="{9C6226DF-B3FE-2FCD-775D-D182C9B22869}"/>
              </a:ext>
            </a:extLst>
          </p:cNvPr>
          <p:cNvPicPr/>
          <p:nvPr/>
        </p:nvPicPr>
        <p:blipFill>
          <a:blip r:embed="rId4">
            <a:alphaModFix/>
            <a:extLst>
              <a:ext uri="{28A0092B-C50C-407E-A947-70E740481C1C}">
                <a14:useLocalDpi xmlns:a14="http://schemas.microsoft.com/office/drawing/2010/main" val="0"/>
              </a:ext>
            </a:extLst>
          </a:blip>
          <a:stretch>
            <a:fillRect/>
          </a:stretch>
        </p:blipFill>
        <p:spPr>
          <a:xfrm>
            <a:off x="4704080" y="351418"/>
            <a:ext cx="2078990" cy="673735"/>
          </a:xfrm>
          <a:prstGeom prst="rect">
            <a:avLst/>
          </a:prstGeom>
          <a:noFill/>
          <a:ln>
            <a:noFill/>
          </a:ln>
        </p:spPr>
      </p:pic>
    </p:spTree>
    <p:extLst>
      <p:ext uri="{BB962C8B-B14F-4D97-AF65-F5344CB8AC3E}">
        <p14:creationId xmlns:p14="http://schemas.microsoft.com/office/powerpoint/2010/main" val="3457108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A39FAAB-E1DF-B681-F8E6-E0A0D25E121E}"/>
              </a:ext>
            </a:extLst>
          </p:cNvPr>
          <p:cNvPicPr>
            <a:picLocks noChangeAspect="1"/>
          </p:cNvPicPr>
          <p:nvPr/>
        </p:nvPicPr>
        <p:blipFill>
          <a:blip r:embed="rId3"/>
          <a:stretch>
            <a:fillRect/>
          </a:stretch>
        </p:blipFill>
        <p:spPr>
          <a:xfrm>
            <a:off x="5838728" y="1972637"/>
            <a:ext cx="3305271" cy="5288433"/>
          </a:xfrm>
          <a:prstGeom prst="rect">
            <a:avLst/>
          </a:prstGeom>
        </p:spPr>
      </p:pic>
      <p:sp>
        <p:nvSpPr>
          <p:cNvPr id="2" name="TextBox 1">
            <a:extLst>
              <a:ext uri="{FF2B5EF4-FFF2-40B4-BE49-F238E27FC236}">
                <a16:creationId xmlns:a16="http://schemas.microsoft.com/office/drawing/2014/main" id="{9CBAE85F-C4F6-5B4A-B5AD-5A6CA815CF62}"/>
              </a:ext>
            </a:extLst>
          </p:cNvPr>
          <p:cNvSpPr txBox="1"/>
          <p:nvPr/>
        </p:nvSpPr>
        <p:spPr>
          <a:xfrm>
            <a:off x="277762" y="432086"/>
            <a:ext cx="6799006" cy="707886"/>
          </a:xfrm>
          <a:prstGeom prst="rect">
            <a:avLst/>
          </a:prstGeom>
          <a:noFill/>
        </p:spPr>
        <p:txBody>
          <a:bodyPr wrap="square" rtlCol="0">
            <a:spAutoFit/>
          </a:bodyPr>
          <a:lstStyle/>
          <a:p>
            <a:r>
              <a:rPr lang="en-GB" sz="4000" b="1" dirty="0">
                <a:solidFill>
                  <a:srgbClr val="CC0099"/>
                </a:solidFill>
                <a:latin typeface="Poppins" pitchFamily="2" charset="77"/>
                <a:cs typeface="Poppins" pitchFamily="2" charset="77"/>
              </a:rPr>
              <a:t>Why is it relevant? </a:t>
            </a:r>
            <a:endParaRPr lang="en-US" sz="4000" dirty="0"/>
          </a:p>
        </p:txBody>
      </p:sp>
      <p:sp>
        <p:nvSpPr>
          <p:cNvPr id="4" name="TextBox 3">
            <a:extLst>
              <a:ext uri="{FF2B5EF4-FFF2-40B4-BE49-F238E27FC236}">
                <a16:creationId xmlns:a16="http://schemas.microsoft.com/office/drawing/2014/main" id="{E467E933-D04D-F596-8FC5-123907D11A03}"/>
              </a:ext>
            </a:extLst>
          </p:cNvPr>
          <p:cNvSpPr txBox="1"/>
          <p:nvPr/>
        </p:nvSpPr>
        <p:spPr>
          <a:xfrm>
            <a:off x="277762" y="3188181"/>
            <a:ext cx="6475464" cy="2923877"/>
          </a:xfrm>
          <a:prstGeom prst="rect">
            <a:avLst/>
          </a:prstGeom>
          <a:noFill/>
        </p:spPr>
        <p:txBody>
          <a:bodyPr wrap="square" rtlCol="0">
            <a:spAutoFit/>
          </a:bodyPr>
          <a:lstStyle/>
          <a:p>
            <a:pPr marL="342900" indent="-342900">
              <a:spcBef>
                <a:spcPts val="1200"/>
              </a:spcBef>
              <a:spcAft>
                <a:spcPts val="1200"/>
              </a:spcAft>
              <a:buFont typeface="Wingdings" panose="05000000000000000000" pitchFamily="2" charset="2"/>
              <a:buChar char="q"/>
            </a:pPr>
            <a:r>
              <a:rPr lang="en-GB" dirty="0">
                <a:latin typeface="+mj-lt"/>
                <a:ea typeface="Noto Sans" panose="020B0502040504020204" pitchFamily="34" charset="0"/>
                <a:cs typeface="Poppins" panose="00000500000000000000" pitchFamily="2" charset="0"/>
              </a:rPr>
              <a:t>‘Gatekeeping’ of local authority services can be common </a:t>
            </a:r>
          </a:p>
          <a:p>
            <a:pPr marL="342900" indent="-342900">
              <a:spcBef>
                <a:spcPts val="1200"/>
              </a:spcBef>
              <a:spcAft>
                <a:spcPts val="1200"/>
              </a:spcAft>
              <a:buFont typeface="Wingdings" panose="05000000000000000000" pitchFamily="2" charset="2"/>
              <a:buChar char="q"/>
            </a:pPr>
            <a:r>
              <a:rPr lang="en-US" dirty="0">
                <a:effectLst/>
                <a:latin typeface="+mj-lt"/>
              </a:rPr>
              <a:t>Affordable, quality legal advice and support that women should be able to access to help them know and enforce their rights can be hard to find.</a:t>
            </a:r>
            <a:endParaRPr lang="en-GB" dirty="0">
              <a:latin typeface="+mj-lt"/>
              <a:ea typeface="Noto Sans" panose="020B0502040504020204" pitchFamily="34" charset="0"/>
              <a:cs typeface="Poppins" panose="00000500000000000000" pitchFamily="2" charset="0"/>
            </a:endParaRPr>
          </a:p>
          <a:p>
            <a:pPr marL="342900" indent="-342900">
              <a:spcBef>
                <a:spcPts val="1200"/>
              </a:spcBef>
              <a:spcAft>
                <a:spcPts val="1200"/>
              </a:spcAft>
              <a:buFont typeface="Wingdings" panose="05000000000000000000" pitchFamily="2" charset="2"/>
              <a:buChar char="q"/>
            </a:pPr>
            <a:r>
              <a:rPr lang="en-GB" dirty="0">
                <a:latin typeface="+mj-lt"/>
                <a:ea typeface="Noto Sans" panose="020B0502040504020204" pitchFamily="34" charset="0"/>
                <a:cs typeface="Poppins" panose="00000500000000000000" pitchFamily="2" charset="0"/>
              </a:rPr>
              <a:t> A lack of legal advice providers means frontline practitioners often provide limited advocacy while they try to get formal legal support. </a:t>
            </a:r>
            <a:endParaRPr lang="en-GB" dirty="0">
              <a:latin typeface="+mj-lt"/>
              <a:ea typeface="Noto Sans" panose="020B0502040504020204" pitchFamily="34" charset="0"/>
              <a:cs typeface="Noto Sans" panose="020B0502040504020204" pitchFamily="34" charset="0"/>
            </a:endParaRPr>
          </a:p>
        </p:txBody>
      </p:sp>
      <p:sp>
        <p:nvSpPr>
          <p:cNvPr id="8" name="TextBox 7">
            <a:extLst>
              <a:ext uri="{FF2B5EF4-FFF2-40B4-BE49-F238E27FC236}">
                <a16:creationId xmlns:a16="http://schemas.microsoft.com/office/drawing/2014/main" id="{5C84AAEC-4DEA-AFE8-7711-3E582C66FA01}"/>
              </a:ext>
            </a:extLst>
          </p:cNvPr>
          <p:cNvSpPr txBox="1"/>
          <p:nvPr/>
        </p:nvSpPr>
        <p:spPr>
          <a:xfrm>
            <a:off x="277762" y="1433855"/>
            <a:ext cx="8588476" cy="1754326"/>
          </a:xfrm>
          <a:prstGeom prst="rect">
            <a:avLst/>
          </a:prstGeom>
          <a:noFill/>
        </p:spPr>
        <p:txBody>
          <a:bodyPr wrap="square" rtlCol="0">
            <a:spAutoFit/>
          </a:bodyPr>
          <a:lstStyle/>
          <a:p>
            <a:r>
              <a:rPr lang="en-US" sz="1800" b="1" dirty="0"/>
              <a:t>Women are often eligible for support from the local authority if they are at risk of or become homeless. Changes made by the Domestic Abuse Act in 2021 also mean that people who are fleeing domestic abuse may be eligible for emergency accommodation. </a:t>
            </a:r>
          </a:p>
          <a:p>
            <a:r>
              <a:rPr lang="en-US" sz="1800" b="1" dirty="0"/>
              <a:t>However: </a:t>
            </a:r>
          </a:p>
          <a:p>
            <a:endParaRPr lang="en-GB" dirty="0"/>
          </a:p>
        </p:txBody>
      </p:sp>
    </p:spTree>
    <p:extLst>
      <p:ext uri="{BB962C8B-B14F-4D97-AF65-F5344CB8AC3E}">
        <p14:creationId xmlns:p14="http://schemas.microsoft.com/office/powerpoint/2010/main" val="1238297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871B83-C01F-2DAC-97D4-072025943DF2}"/>
              </a:ext>
            </a:extLst>
          </p:cNvPr>
          <p:cNvPicPr>
            <a:picLocks noChangeAspect="1"/>
          </p:cNvPicPr>
          <p:nvPr/>
        </p:nvPicPr>
        <p:blipFill>
          <a:blip r:embed="rId3"/>
          <a:stretch>
            <a:fillRect/>
          </a:stretch>
        </p:blipFill>
        <p:spPr>
          <a:xfrm>
            <a:off x="0" y="2583377"/>
            <a:ext cx="3987715" cy="4274623"/>
          </a:xfrm>
          <a:prstGeom prst="rect">
            <a:avLst/>
          </a:prstGeom>
        </p:spPr>
      </p:pic>
      <p:sp>
        <p:nvSpPr>
          <p:cNvPr id="3" name="TextBox 2">
            <a:extLst>
              <a:ext uri="{FF2B5EF4-FFF2-40B4-BE49-F238E27FC236}">
                <a16:creationId xmlns:a16="http://schemas.microsoft.com/office/drawing/2014/main" id="{874F06A6-B907-5647-ACCA-5EE8076ED3D9}"/>
              </a:ext>
            </a:extLst>
          </p:cNvPr>
          <p:cNvSpPr txBox="1"/>
          <p:nvPr/>
        </p:nvSpPr>
        <p:spPr>
          <a:xfrm>
            <a:off x="3987716" y="3019291"/>
            <a:ext cx="5007198" cy="3477875"/>
          </a:xfrm>
          <a:prstGeom prst="rect">
            <a:avLst/>
          </a:prstGeom>
          <a:noFill/>
        </p:spPr>
        <p:txBody>
          <a:bodyPr wrap="square" rtlCol="0">
            <a:spAutoFit/>
          </a:bodyPr>
          <a:lstStyle/>
          <a:p>
            <a:pPr marL="342900" indent="-342900">
              <a:spcBef>
                <a:spcPts val="1200"/>
              </a:spcBef>
              <a:spcAft>
                <a:spcPts val="1200"/>
              </a:spcAft>
              <a:buFont typeface="Wingdings" panose="05000000000000000000" pitchFamily="2" charset="2"/>
              <a:buChar char="q"/>
            </a:pPr>
            <a:r>
              <a:rPr lang="en-GB" altLang="en-US" sz="2000" b="1" dirty="0">
                <a:solidFill>
                  <a:srgbClr val="660050"/>
                </a:solidFill>
                <a:latin typeface="+mj-lt"/>
                <a:ea typeface="Noto Sans" panose="020B0502040504020204" pitchFamily="34" charset="0"/>
                <a:cs typeface="Noto Sans" panose="020B0502040504020204" pitchFamily="34" charset="0"/>
              </a:rPr>
              <a:t>Preparing</a:t>
            </a:r>
            <a:r>
              <a:rPr lang="en-GB" altLang="en-US" sz="2000" dirty="0">
                <a:solidFill>
                  <a:srgbClr val="660050"/>
                </a:solidFill>
                <a:latin typeface="+mj-lt"/>
                <a:ea typeface="Noto Sans" panose="020B0502040504020204" pitchFamily="34" charset="0"/>
                <a:cs typeface="Noto Sans" panose="020B0502040504020204" pitchFamily="34" charset="0"/>
              </a:rPr>
              <a:t> what you might need to do to before you engage with the local authority directly. </a:t>
            </a:r>
          </a:p>
          <a:p>
            <a:pPr marL="342900" indent="-342900">
              <a:spcBef>
                <a:spcPts val="1200"/>
              </a:spcBef>
              <a:spcAft>
                <a:spcPts val="1200"/>
              </a:spcAft>
              <a:buFont typeface="Wingdings" panose="05000000000000000000" pitchFamily="2" charset="2"/>
              <a:buChar char="q"/>
            </a:pPr>
            <a:r>
              <a:rPr lang="en-GB" altLang="en-US" sz="2000" b="1" dirty="0">
                <a:solidFill>
                  <a:srgbClr val="660050"/>
                </a:solidFill>
                <a:latin typeface="+mj-lt"/>
                <a:ea typeface="Noto Sans" panose="020B0502040504020204" pitchFamily="34" charset="0"/>
                <a:cs typeface="Noto Sans" panose="020B0502040504020204" pitchFamily="34" charset="0"/>
              </a:rPr>
              <a:t>Direct engagement </a:t>
            </a:r>
            <a:r>
              <a:rPr lang="en-GB" altLang="en-US" sz="2000" dirty="0">
                <a:solidFill>
                  <a:srgbClr val="660050"/>
                </a:solidFill>
                <a:latin typeface="+mj-lt"/>
                <a:ea typeface="Noto Sans" panose="020B0502040504020204" pitchFamily="34" charset="0"/>
                <a:cs typeface="Noto Sans" panose="020B0502040504020204" pitchFamily="34" charset="0"/>
              </a:rPr>
              <a:t>with the local authority, maybe in a call or meeting.</a:t>
            </a:r>
          </a:p>
          <a:p>
            <a:pPr marL="342900" indent="-342900">
              <a:spcBef>
                <a:spcPts val="1200"/>
              </a:spcBef>
              <a:spcAft>
                <a:spcPts val="1200"/>
              </a:spcAft>
              <a:buFont typeface="Wingdings" panose="05000000000000000000" pitchFamily="2" charset="2"/>
              <a:buChar char="q"/>
            </a:pPr>
            <a:r>
              <a:rPr lang="en-GB" altLang="en-US" sz="2000" b="1" dirty="0">
                <a:solidFill>
                  <a:srgbClr val="660050"/>
                </a:solidFill>
                <a:latin typeface="+mj-lt"/>
                <a:ea typeface="Noto Sans" panose="020B0502040504020204" pitchFamily="34" charset="0"/>
                <a:cs typeface="Noto Sans" panose="020B0502040504020204" pitchFamily="34" charset="0"/>
              </a:rPr>
              <a:t>Follow-up</a:t>
            </a:r>
            <a:r>
              <a:rPr lang="en-GB" altLang="en-US" sz="2000" dirty="0">
                <a:solidFill>
                  <a:srgbClr val="660050"/>
                </a:solidFill>
                <a:latin typeface="+mj-lt"/>
                <a:ea typeface="Noto Sans" panose="020B0502040504020204" pitchFamily="34" charset="0"/>
                <a:cs typeface="Noto Sans" panose="020B0502040504020204" pitchFamily="34" charset="0"/>
              </a:rPr>
              <a:t> after the direct engagement to make sure action is taken.</a:t>
            </a:r>
            <a:endParaRPr lang="en-GB" sz="2000"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Title 1">
            <a:extLst>
              <a:ext uri="{FF2B5EF4-FFF2-40B4-BE49-F238E27FC236}">
                <a16:creationId xmlns:a16="http://schemas.microsoft.com/office/drawing/2014/main" id="{6E663241-37FE-E3C2-408D-0EF1B677A4E7}"/>
              </a:ext>
            </a:extLst>
          </p:cNvPr>
          <p:cNvSpPr txBox="1">
            <a:spLocks/>
          </p:cNvSpPr>
          <p:nvPr/>
        </p:nvSpPr>
        <p:spPr>
          <a:xfrm>
            <a:off x="219462" y="-33873"/>
            <a:ext cx="7854845"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000" b="1" dirty="0">
                <a:solidFill>
                  <a:srgbClr val="CC0099"/>
                </a:solidFill>
                <a:effectLst/>
                <a:latin typeface="Poppins" panose="00000500000000000000" pitchFamily="2" charset="0"/>
                <a:ea typeface="Noto Sans" panose="020B0502040504020204" pitchFamily="34" charset="0"/>
                <a:cs typeface="Times New Roman" panose="02020603050405020304" pitchFamily="18" charset="0"/>
              </a:rPr>
              <a:t>Advocacy in Practice</a:t>
            </a:r>
            <a:endParaRPr lang="en-GB" sz="4000" b="1" dirty="0">
              <a:solidFill>
                <a:srgbClr val="CC0099"/>
              </a:solidFill>
              <a:latin typeface="Poppins" panose="00000500000000000000" pitchFamily="2" charset="0"/>
              <a:ea typeface="Noto Sans" panose="020B0502040504020204" pitchFamily="34" charset="0"/>
              <a:cs typeface="Poppins" panose="00000500000000000000" pitchFamily="2" charset="0"/>
            </a:endParaRPr>
          </a:p>
          <a:p>
            <a:pPr algn="l"/>
            <a:r>
              <a:rPr lang="en-GB" sz="1800" b="1" dirty="0">
                <a:solidFill>
                  <a:srgbClr val="660050"/>
                </a:solidFill>
                <a:latin typeface="Noto Sans" panose="020B0502040504020204" pitchFamily="34" charset="0"/>
                <a:ea typeface="Noto Sans" panose="020B0502040504020204" pitchFamily="34" charset="0"/>
                <a:cs typeface="Poppins" panose="00000500000000000000" pitchFamily="2" charset="0"/>
              </a:rPr>
              <a:t> </a:t>
            </a:r>
            <a:endParaRPr lang="en-GB" sz="3600" b="1" dirty="0">
              <a:solidFill>
                <a:srgbClr val="CC0099"/>
              </a:solidFill>
              <a:latin typeface="Poppins" panose="00000500000000000000" pitchFamily="2" charset="0"/>
              <a:cs typeface="Poppins" panose="00000500000000000000" pitchFamily="2" charset="0"/>
            </a:endParaRPr>
          </a:p>
        </p:txBody>
      </p:sp>
      <p:sp>
        <p:nvSpPr>
          <p:cNvPr id="6" name="TextBox 5">
            <a:extLst>
              <a:ext uri="{FF2B5EF4-FFF2-40B4-BE49-F238E27FC236}">
                <a16:creationId xmlns:a16="http://schemas.microsoft.com/office/drawing/2014/main" id="{2F2E895D-0017-46E8-7ED8-E69DF698BED9}"/>
              </a:ext>
            </a:extLst>
          </p:cNvPr>
          <p:cNvSpPr txBox="1"/>
          <p:nvPr/>
        </p:nvSpPr>
        <p:spPr>
          <a:xfrm>
            <a:off x="219461" y="1425606"/>
            <a:ext cx="8705077" cy="1323439"/>
          </a:xfrm>
          <a:prstGeom prst="rect">
            <a:avLst/>
          </a:prstGeom>
          <a:noFill/>
        </p:spPr>
        <p:txBody>
          <a:bodyPr wrap="square" rtlCol="0">
            <a:spAutoFit/>
          </a:bodyPr>
          <a:lstStyle/>
          <a:p>
            <a:r>
              <a:rPr lang="en-GB" sz="2000" b="1" dirty="0">
                <a:solidFill>
                  <a:srgbClr val="660050"/>
                </a:solidFill>
                <a:latin typeface="Noto Sans" panose="020B0502040504020204" pitchFamily="34" charset="0"/>
                <a:ea typeface="Noto Sans" panose="020B0502040504020204" pitchFamily="34" charset="0"/>
                <a:cs typeface="Poppins" panose="00000500000000000000" pitchFamily="2" charset="0"/>
              </a:rPr>
              <a:t>Advocacy means s</a:t>
            </a:r>
            <a:r>
              <a:rPr lang="en-GB" sz="2000" b="1" dirty="0">
                <a:solidFill>
                  <a:srgbClr val="660050"/>
                </a:solidFill>
                <a:effectLst/>
                <a:latin typeface="Noto Sans" panose="020B0502040504020204" pitchFamily="34" charset="0"/>
                <a:ea typeface="Noto Sans" panose="020B0502040504020204" pitchFamily="34" charset="0"/>
              </a:rPr>
              <a:t>upporting a person to express their needs and wishes</a:t>
            </a:r>
            <a:r>
              <a:rPr lang="en-GB" sz="2000" b="1" dirty="0">
                <a:solidFill>
                  <a:srgbClr val="660050"/>
                </a:solidFill>
                <a:latin typeface="Noto Sans" panose="020B0502040504020204" pitchFamily="34" charset="0"/>
                <a:ea typeface="Noto Sans" panose="020B0502040504020204" pitchFamily="34" charset="0"/>
              </a:rPr>
              <a:t>,</a:t>
            </a:r>
            <a:r>
              <a:rPr lang="en-GB" sz="2000" b="1" dirty="0">
                <a:solidFill>
                  <a:srgbClr val="660050"/>
                </a:solidFill>
                <a:effectLst/>
                <a:latin typeface="Noto Sans" panose="020B0502040504020204" pitchFamily="34" charset="0"/>
                <a:ea typeface="Noto Sans" panose="020B0502040504020204" pitchFamily="34" charset="0"/>
              </a:rPr>
              <a:t> and to </a:t>
            </a:r>
            <a:r>
              <a:rPr lang="en-GB" sz="2000" b="1" dirty="0">
                <a:solidFill>
                  <a:srgbClr val="660050"/>
                </a:solidFill>
                <a:latin typeface="Noto Sans" panose="020B0502040504020204" pitchFamily="34" charset="0"/>
                <a:ea typeface="Noto Sans" panose="020B0502040504020204" pitchFamily="34" charset="0"/>
              </a:rPr>
              <a:t>understand</a:t>
            </a:r>
            <a:r>
              <a:rPr lang="en-GB" sz="2000" b="1" dirty="0">
                <a:solidFill>
                  <a:srgbClr val="660050"/>
                </a:solidFill>
                <a:effectLst/>
                <a:latin typeface="Noto Sans" panose="020B0502040504020204" pitchFamily="34" charset="0"/>
                <a:ea typeface="Noto Sans" panose="020B0502040504020204" pitchFamily="34" charset="0"/>
              </a:rPr>
              <a:t> and access their rights and entitlements (there are other forms of advocacy not described here). Advocacy often happens in three stages: </a:t>
            </a:r>
            <a:endParaRPr lang="en-GB" sz="2000" dirty="0"/>
          </a:p>
        </p:txBody>
      </p:sp>
      <p:sp>
        <p:nvSpPr>
          <p:cNvPr id="7" name="Rectangle 1">
            <a:extLst>
              <a:ext uri="{FF2B5EF4-FFF2-40B4-BE49-F238E27FC236}">
                <a16:creationId xmlns:a16="http://schemas.microsoft.com/office/drawing/2014/main" id="{780E3271-4944-8817-A410-F4F0E6C0C2F3}"/>
              </a:ext>
            </a:extLst>
          </p:cNvPr>
          <p:cNvSpPr>
            <a:spLocks noChangeArrowheads="1"/>
          </p:cNvSpPr>
          <p:nvPr/>
        </p:nvSpPr>
        <p:spPr bwMode="auto">
          <a:xfrm>
            <a:off x="0" y="97795"/>
            <a:ext cx="26000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rgbClr val="660050"/>
                </a:solidFill>
                <a:effectLst/>
                <a:latin typeface="Noto Sans" panose="020B0502040504020204" pitchFamily="34" charset="0"/>
                <a:ea typeface="Noto Sans" panose="020B0502040504020204" pitchFamily="34" charset="0"/>
                <a:cs typeface="Noto Sans" panose="020B0502040504020204" pitchFamily="34" charset="0"/>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067919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DA46-D5DD-5803-A637-D8F7535BDE17}"/>
              </a:ext>
            </a:extLst>
          </p:cNvPr>
          <p:cNvSpPr>
            <a:spLocks noGrp="1"/>
          </p:cNvSpPr>
          <p:nvPr>
            <p:ph type="title"/>
          </p:nvPr>
        </p:nvSpPr>
        <p:spPr>
          <a:xfrm>
            <a:off x="2019178" y="147599"/>
            <a:ext cx="7886700" cy="1325563"/>
          </a:xfrm>
        </p:spPr>
        <p:txBody>
          <a:bodyPr>
            <a:normAutofit/>
          </a:bodyPr>
          <a:lstStyle/>
          <a:p>
            <a:r>
              <a:rPr lang="en-GB" sz="4000" b="1" dirty="0">
                <a:solidFill>
                  <a:srgbClr val="CC0099"/>
                </a:solidFill>
                <a:latin typeface="Poppins" panose="00000500000000000000" pitchFamily="2" charset="0"/>
                <a:cs typeface="Poppins" panose="00000500000000000000" pitchFamily="2" charset="0"/>
              </a:rPr>
              <a:t>Preparation</a:t>
            </a:r>
          </a:p>
        </p:txBody>
      </p:sp>
      <p:sp>
        <p:nvSpPr>
          <p:cNvPr id="3" name="Content Placeholder 2">
            <a:extLst>
              <a:ext uri="{FF2B5EF4-FFF2-40B4-BE49-F238E27FC236}">
                <a16:creationId xmlns:a16="http://schemas.microsoft.com/office/drawing/2014/main" id="{339E5C41-A885-9FD2-42D3-0697A3BDBBCE}"/>
              </a:ext>
            </a:extLst>
          </p:cNvPr>
          <p:cNvSpPr>
            <a:spLocks noGrp="1"/>
          </p:cNvSpPr>
          <p:nvPr>
            <p:ph idx="1"/>
          </p:nvPr>
        </p:nvSpPr>
        <p:spPr>
          <a:xfrm>
            <a:off x="391266" y="1702232"/>
            <a:ext cx="5053192" cy="4351338"/>
          </a:xfrm>
        </p:spPr>
        <p:txBody>
          <a:bodyPr>
            <a:normAutofit/>
          </a:bodyPr>
          <a:lstStyle/>
          <a:p>
            <a:pPr fontAlgn="base">
              <a:spcBef>
                <a:spcPts val="1200"/>
              </a:spcBef>
              <a:spcAft>
                <a:spcPts val="12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Actively listen and identify the person’s main goals </a:t>
            </a:r>
          </a:p>
          <a:p>
            <a:pPr algn="l" rtl="0" fontAlgn="base">
              <a:spcBef>
                <a:spcPts val="1200"/>
              </a:spcBef>
              <a:spcAft>
                <a:spcPts val="12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Do your research </a:t>
            </a:r>
          </a:p>
          <a:p>
            <a:pPr algn="l" rtl="0" fontAlgn="base">
              <a:spcBef>
                <a:spcPts val="1200"/>
              </a:spcBef>
              <a:spcAft>
                <a:spcPts val="12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Find evidence to support your argument</a:t>
            </a:r>
            <a:endParaRPr lang="en-GB" sz="2000" dirty="0">
              <a:solidFill>
                <a:srgbClr val="660050"/>
              </a:solidFill>
              <a:latin typeface="+mj-lt"/>
              <a:ea typeface="Noto Sans" panose="020B0502040504020204" pitchFamily="34" charset="0"/>
            </a:endParaRPr>
          </a:p>
          <a:p>
            <a:pPr algn="l" rtl="0" fontAlgn="base">
              <a:spcBef>
                <a:spcPts val="1200"/>
              </a:spcBef>
              <a:spcAft>
                <a:spcPts val="12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Find a solicitor </a:t>
            </a:r>
          </a:p>
          <a:p>
            <a:pPr algn="l" rtl="0" fontAlgn="base">
              <a:spcBef>
                <a:spcPts val="1200"/>
              </a:spcBef>
              <a:spcAft>
                <a:spcPts val="12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Manage expectations </a:t>
            </a:r>
            <a:endParaRPr lang="en-GB" sz="2000" dirty="0">
              <a:solidFill>
                <a:srgbClr val="660050"/>
              </a:solidFill>
              <a:latin typeface="+mj-lt"/>
              <a:ea typeface="Noto Sans" panose="020B0502040504020204" pitchFamily="34" charset="0"/>
            </a:endParaRPr>
          </a:p>
          <a:p>
            <a:pPr algn="l" rtl="0" fontAlgn="base">
              <a:spcBef>
                <a:spcPts val="1200"/>
              </a:spcBef>
              <a:spcAft>
                <a:spcPts val="12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Look after yourself  </a:t>
            </a:r>
            <a:endParaRPr lang="en-GB" sz="2000" dirty="0">
              <a:latin typeface="+mj-lt"/>
            </a:endParaRPr>
          </a:p>
        </p:txBody>
      </p:sp>
      <p:sp>
        <p:nvSpPr>
          <p:cNvPr id="7" name="Rectangle 6" descr="Color-block pull quote">
            <a:extLst>
              <a:ext uri="{FF2B5EF4-FFF2-40B4-BE49-F238E27FC236}">
                <a16:creationId xmlns:a16="http://schemas.microsoft.com/office/drawing/2014/main" id="{E532502E-1933-49D6-6E78-EF7EFE91376A}"/>
              </a:ext>
            </a:extLst>
          </p:cNvPr>
          <p:cNvSpPr/>
          <p:nvPr/>
        </p:nvSpPr>
        <p:spPr>
          <a:xfrm>
            <a:off x="5444458" y="1702231"/>
            <a:ext cx="3489007" cy="5008169"/>
          </a:xfrm>
          <a:prstGeom prst="rect">
            <a:avLst/>
          </a:prstGeom>
          <a:solidFill>
            <a:srgbClr val="800080">
              <a:alpha val="21176"/>
            </a:srgbClr>
          </a:solidFill>
          <a:ln>
            <a:noFill/>
          </a:ln>
        </p:spPr>
        <p:style>
          <a:lnRef idx="2">
            <a:schemeClr val="accent2"/>
          </a:lnRef>
          <a:fillRef idx="1">
            <a:schemeClr val="lt1"/>
          </a:fillRef>
          <a:effectRef idx="0">
            <a:schemeClr val="accent2"/>
          </a:effectRef>
          <a:fontRef idx="minor">
            <a:schemeClr val="dk1"/>
          </a:fontRef>
        </p:style>
        <p:txBody>
          <a:bodyPr rot="0" spcFirstLastPara="0" vert="horz" wrap="square" lIns="365760" tIns="91440" rIns="365760" bIns="91440" numCol="1" spcCol="0" rtlCol="0" fromWordArt="0" anchor="ctr" anchorCtr="0" forceAA="0" compatLnSpc="1">
            <a:prstTxWarp prst="textNoShape">
              <a:avLst/>
            </a:prstTxWarp>
            <a:noAutofit/>
          </a:bodyPr>
          <a:lstStyle/>
          <a:p>
            <a:r>
              <a:rPr lang="en-GB" sz="2000" b="1" dirty="0">
                <a:solidFill>
                  <a:srgbClr val="6E005A"/>
                </a:solidFill>
                <a:effectLst/>
                <a:ea typeface="Noto Sans" panose="020B0502040504020204" pitchFamily="34" charset="0"/>
              </a:rPr>
              <a:t>Do your research:  </a:t>
            </a:r>
          </a:p>
          <a:p>
            <a:pPr marL="342900" lvl="0" indent="-342900">
              <a:lnSpc>
                <a:spcPct val="107000"/>
              </a:lnSpc>
              <a:buFont typeface="Calibri" panose="020F0502020204030204" pitchFamily="34" charset="0"/>
              <a:buChar char="•"/>
            </a:pPr>
            <a:r>
              <a:rPr lang="en-GB" sz="2000" kern="100" dirty="0">
                <a:effectLst/>
                <a:ea typeface="Times New Roman" panose="02020603050405020304" pitchFamily="18" charset="0"/>
                <a:cs typeface="Noto Sans" panose="020B0502040504020204" pitchFamily="34" charset="0"/>
              </a:rPr>
              <a:t>Use the </a:t>
            </a:r>
            <a:r>
              <a:rPr lang="en-GB" sz="2000" u="sng" kern="100" dirty="0">
                <a:solidFill>
                  <a:srgbClr val="660050"/>
                </a:solidFill>
                <a:effectLst/>
                <a:ea typeface="Times New Roman" panose="02020603050405020304" pitchFamily="18" charset="0"/>
                <a:cs typeface="Noto Sans" panose="020B0502040504020204" pitchFamily="34" charset="0"/>
                <a:hlinkClick r:id="rId3"/>
              </a:rPr>
              <a:t>Homeless Code of Guidance</a:t>
            </a:r>
            <a:r>
              <a:rPr lang="en-GB" sz="2000" kern="100" dirty="0">
                <a:effectLst/>
                <a:ea typeface="Times New Roman" panose="02020603050405020304" pitchFamily="18" charset="0"/>
                <a:cs typeface="Noto Sans" panose="020B0502040504020204" pitchFamily="34" charset="0"/>
              </a:rPr>
              <a:t> for local authorities.  </a:t>
            </a:r>
            <a:endParaRPr lang="en-GB" sz="2000" kern="100" dirty="0">
              <a:effectLst/>
              <a:ea typeface="Times New Roman" panose="02020603050405020304" pitchFamily="18" charset="0"/>
              <a:cs typeface="Times New Roman" panose="02020603050405020304" pitchFamily="18" charset="0"/>
            </a:endParaRPr>
          </a:p>
          <a:p>
            <a:pPr marL="342900" lvl="0" indent="-342900">
              <a:lnSpc>
                <a:spcPct val="107000"/>
              </a:lnSpc>
              <a:buFont typeface="Calibri" panose="020F0502020204030204" pitchFamily="34" charset="0"/>
              <a:buChar char="•"/>
            </a:pPr>
            <a:r>
              <a:rPr lang="en-GB" sz="2000" kern="100" dirty="0">
                <a:solidFill>
                  <a:srgbClr val="660050"/>
                </a:solidFill>
                <a:ea typeface="Times New Roman" panose="02020603050405020304" pitchFamily="18" charset="0"/>
                <a:cs typeface="Noto Sans" panose="020B0502040504020204" pitchFamily="34" charset="0"/>
                <a:hlinkClick r:id="rId4"/>
              </a:rPr>
              <a:t>Contact </a:t>
            </a:r>
            <a:r>
              <a:rPr lang="en-GB" sz="2000" kern="100" dirty="0">
                <a:solidFill>
                  <a:srgbClr val="660050"/>
                </a:solidFill>
                <a:effectLst/>
                <a:ea typeface="Times New Roman" panose="02020603050405020304" pitchFamily="18" charset="0"/>
                <a:cs typeface="Noto Sans" panose="020B0502040504020204" pitchFamily="34" charset="0"/>
                <a:hlinkClick r:id="rId4"/>
              </a:rPr>
              <a:t>the </a:t>
            </a:r>
            <a:r>
              <a:rPr lang="en-GB" sz="2000" u="sng" kern="100" dirty="0">
                <a:solidFill>
                  <a:srgbClr val="660050"/>
                </a:solidFill>
                <a:effectLst/>
                <a:ea typeface="Times New Roman" panose="02020603050405020304" pitchFamily="18" charset="0"/>
                <a:cs typeface="Noto Sans" panose="020B0502040504020204" pitchFamily="34" charset="0"/>
                <a:hlinkClick r:id="rId4"/>
              </a:rPr>
              <a:t>National Homelessness Advice Service,</a:t>
            </a:r>
            <a:r>
              <a:rPr lang="en-GB" sz="2000" kern="100" dirty="0">
                <a:effectLst/>
                <a:ea typeface="Times New Roman" panose="02020603050405020304" pitchFamily="18" charset="0"/>
                <a:cs typeface="Noto Sans" panose="020B0502040504020204" pitchFamily="34" charset="0"/>
              </a:rPr>
              <a:t> they provide free housing advice to professionals. </a:t>
            </a:r>
            <a:endParaRPr lang="en-GB" sz="2000" kern="100" dirty="0">
              <a:effectLst/>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GB" sz="2000" kern="100" dirty="0">
                <a:effectLst/>
                <a:ea typeface="Times New Roman" panose="02020603050405020304" pitchFamily="18" charset="0"/>
                <a:cs typeface="Noto Sans" panose="020B0502040504020204" pitchFamily="34" charset="0"/>
              </a:rPr>
              <a:t>Familiarise yourself with the </a:t>
            </a:r>
            <a:r>
              <a:rPr lang="en-GB" sz="2000" u="sng" kern="100" dirty="0">
                <a:solidFill>
                  <a:srgbClr val="660050"/>
                </a:solidFill>
                <a:effectLst/>
                <a:ea typeface="Times New Roman" panose="02020603050405020304" pitchFamily="18" charset="0"/>
                <a:cs typeface="Noto Sans" panose="020B0502040504020204" pitchFamily="34" charset="0"/>
                <a:hlinkClick r:id="rId5"/>
              </a:rPr>
              <a:t>Domestic Abuse Act 2021</a:t>
            </a:r>
            <a:endParaRPr lang="en-GB" sz="2000" kern="100" dirty="0">
              <a:effectLst/>
              <a:ea typeface="Times New Roman" panose="02020603050405020304" pitchFamily="18" charset="0"/>
              <a:cs typeface="Times New Roman" panose="02020603050405020304" pitchFamily="18" charset="0"/>
            </a:endParaRPr>
          </a:p>
          <a:p>
            <a:r>
              <a:rPr lang="en-GB" sz="1200" dirty="0">
                <a:solidFill>
                  <a:srgbClr val="FFFFFF"/>
                </a:solidFill>
                <a:effectLst/>
                <a:ea typeface="Noto Sans" panose="020B0502040504020204" pitchFamily="34" charset="0"/>
                <a:cs typeface="Times New Roman" panose="02020603050405020304" pitchFamily="18" charset="0"/>
              </a:rPr>
              <a:t> </a:t>
            </a:r>
            <a:endParaRPr lang="en-GB" sz="1200" dirty="0">
              <a:effectLst/>
              <a:ea typeface="Noto Sans" panose="020B050204050402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3D6349DE-8562-A766-031D-1E02973A3094}"/>
              </a:ext>
            </a:extLst>
          </p:cNvPr>
          <p:cNvPicPr>
            <a:picLocks noChangeAspect="1"/>
          </p:cNvPicPr>
          <p:nvPr/>
        </p:nvPicPr>
        <p:blipFill>
          <a:blip r:embed="rId6"/>
          <a:stretch>
            <a:fillRect/>
          </a:stretch>
        </p:blipFill>
        <p:spPr>
          <a:xfrm>
            <a:off x="2844133" y="3571875"/>
            <a:ext cx="2600325" cy="4793085"/>
          </a:xfrm>
          <a:prstGeom prst="rect">
            <a:avLst/>
          </a:prstGeom>
        </p:spPr>
      </p:pic>
    </p:spTree>
    <p:extLst>
      <p:ext uri="{BB962C8B-B14F-4D97-AF65-F5344CB8AC3E}">
        <p14:creationId xmlns:p14="http://schemas.microsoft.com/office/powerpoint/2010/main" val="180267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98282-8F33-BF16-96F4-862EEAAD0E11}"/>
              </a:ext>
            </a:extLst>
          </p:cNvPr>
          <p:cNvSpPr>
            <a:spLocks noGrp="1"/>
          </p:cNvSpPr>
          <p:nvPr>
            <p:ph type="title"/>
          </p:nvPr>
        </p:nvSpPr>
        <p:spPr>
          <a:xfrm>
            <a:off x="542926" y="441326"/>
            <a:ext cx="7886700" cy="1325563"/>
          </a:xfrm>
        </p:spPr>
        <p:txBody>
          <a:bodyPr/>
          <a:lstStyle/>
          <a:p>
            <a:r>
              <a:rPr lang="en-GB" sz="4400" b="1" dirty="0">
                <a:solidFill>
                  <a:srgbClr val="CC0099"/>
                </a:solidFill>
                <a:latin typeface="Poppins" panose="00000500000000000000" pitchFamily="2" charset="0"/>
                <a:ea typeface="Noto Sans" panose="020B0502040504020204" pitchFamily="34" charset="0"/>
                <a:cs typeface="Poppins" panose="00000500000000000000" pitchFamily="2" charset="0"/>
              </a:rPr>
              <a:t>Direct Engagement </a:t>
            </a:r>
            <a:r>
              <a:rPr lang="en-GB" sz="4400" dirty="0">
                <a:latin typeface="Noto Sans" panose="020B0502040504020204" pitchFamily="34" charset="0"/>
                <a:ea typeface="Noto Sans" panose="020B0502040504020204" pitchFamily="34" charset="0"/>
                <a:cs typeface="Noto Sans" panose="020B0502040504020204" pitchFamily="34" charset="0"/>
              </a:rPr>
              <a:t> </a:t>
            </a:r>
            <a:br>
              <a:rPr lang="en-GB" sz="4400" dirty="0">
                <a:latin typeface="Noto Sans" panose="020B0502040504020204" pitchFamily="34" charset="0"/>
                <a:ea typeface="Noto Sans" panose="020B0502040504020204" pitchFamily="34" charset="0"/>
                <a:cs typeface="Noto Sans" panose="020B0502040504020204" pitchFamily="34" charset="0"/>
              </a:rPr>
            </a:br>
            <a:endParaRPr lang="en-GB" dirty="0"/>
          </a:p>
        </p:txBody>
      </p:sp>
      <p:sp>
        <p:nvSpPr>
          <p:cNvPr id="3" name="Content Placeholder 2">
            <a:extLst>
              <a:ext uri="{FF2B5EF4-FFF2-40B4-BE49-F238E27FC236}">
                <a16:creationId xmlns:a16="http://schemas.microsoft.com/office/drawing/2014/main" id="{34D2C7F1-869B-1A77-0593-B807AA322EC3}"/>
              </a:ext>
            </a:extLst>
          </p:cNvPr>
          <p:cNvSpPr>
            <a:spLocks noGrp="1"/>
          </p:cNvSpPr>
          <p:nvPr>
            <p:ph idx="1"/>
          </p:nvPr>
        </p:nvSpPr>
        <p:spPr>
          <a:xfrm>
            <a:off x="552450" y="1253447"/>
            <a:ext cx="6086475" cy="5420402"/>
          </a:xfrm>
        </p:spPr>
        <p:txBody>
          <a:bodyPr>
            <a:normAutofit fontScale="92500" lnSpcReduction="10000"/>
          </a:bodyPr>
          <a:lstStyle/>
          <a:p>
            <a:pPr>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Keep calm and note down the main points before calling. </a:t>
            </a:r>
          </a:p>
          <a:p>
            <a:pPr>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Be polite and encourage collaboration</a:t>
            </a:r>
          </a:p>
          <a:p>
            <a:pPr>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If you are speaking to the local authority for the first time: </a:t>
            </a:r>
          </a:p>
          <a:p>
            <a:pPr marL="0" indent="0">
              <a:spcAft>
                <a:spcPts val="1000"/>
              </a:spcAft>
              <a:buNone/>
            </a:pPr>
            <a:r>
              <a:rPr lang="en-GB" sz="2000" b="1" kern="100" dirty="0">
                <a:solidFill>
                  <a:srgbClr val="660050"/>
                </a:solidFill>
                <a:effectLst/>
                <a:latin typeface="+mj-lt"/>
                <a:ea typeface="Times New Roman" panose="02020603050405020304" pitchFamily="18" charset="0"/>
                <a:cs typeface="Noto Sans" panose="020B0502040504020204" pitchFamily="34" charset="0"/>
              </a:rPr>
              <a:t>Establish</a:t>
            </a:r>
            <a:r>
              <a:rPr lang="en-GB" sz="2000" kern="100" dirty="0">
                <a:solidFill>
                  <a:srgbClr val="660050"/>
                </a:solidFill>
                <a:effectLst/>
                <a:latin typeface="+mj-lt"/>
                <a:ea typeface="Times New Roman" panose="02020603050405020304" pitchFamily="18" charset="0"/>
                <a:cs typeface="Noto Sans" panose="020B0502040504020204" pitchFamily="34" charset="0"/>
              </a:rPr>
              <a:t> what has happened</a:t>
            </a:r>
            <a:endParaRPr lang="en-GB" sz="2000" kern="100" dirty="0">
              <a:effectLst/>
              <a:latin typeface="+mj-lt"/>
              <a:ea typeface="Times New Roman" panose="02020603050405020304" pitchFamily="18" charset="0"/>
              <a:cs typeface="Times New Roman" panose="02020603050405020304" pitchFamily="18" charset="0"/>
            </a:endParaRPr>
          </a:p>
          <a:p>
            <a:pPr marL="0" indent="0">
              <a:spcAft>
                <a:spcPts val="1000"/>
              </a:spcAft>
              <a:buNone/>
            </a:pPr>
            <a:r>
              <a:rPr kumimoji="0" lang="en-GB" altLang="en-US" sz="2000" b="1" i="0" u="none" strike="noStrike" cap="none" normalizeH="0" baseline="0" dirty="0">
                <a:ln>
                  <a:noFill/>
                </a:ln>
                <a:solidFill>
                  <a:srgbClr val="660050"/>
                </a:solidFill>
                <a:effectLst/>
                <a:latin typeface="+mj-lt"/>
                <a:ea typeface="Noto Sans" panose="020B0502040504020204" pitchFamily="34" charset="0"/>
                <a:cs typeface="Noto Sans" panose="020B0502040504020204" pitchFamily="34" charset="0"/>
              </a:rPr>
              <a:t>Explain</a:t>
            </a:r>
            <a:r>
              <a:rPr kumimoji="0" lang="en-GB" altLang="en-US" sz="2000" i="0" u="none" strike="noStrike" cap="none" normalizeH="0" baseline="0" dirty="0">
                <a:ln>
                  <a:noFill/>
                </a:ln>
                <a:solidFill>
                  <a:srgbClr val="660050"/>
                </a:solidFill>
                <a:effectLst/>
                <a:latin typeface="+mj-lt"/>
                <a:ea typeface="Noto Sans" panose="020B0502040504020204" pitchFamily="34" charset="0"/>
                <a:cs typeface="Noto Sans" panose="020B0502040504020204" pitchFamily="34" charset="0"/>
              </a:rPr>
              <a:t> the risks to the person </a:t>
            </a:r>
          </a:p>
          <a:p>
            <a:pPr marL="0" indent="0">
              <a:spcAft>
                <a:spcPts val="1000"/>
              </a:spcAft>
              <a:buNone/>
            </a:pPr>
            <a:r>
              <a:rPr lang="en-GB" sz="2000" b="1" kern="100" dirty="0">
                <a:solidFill>
                  <a:srgbClr val="660050"/>
                </a:solidFill>
                <a:effectLst/>
                <a:latin typeface="+mj-lt"/>
                <a:ea typeface="Times New Roman" panose="02020603050405020304" pitchFamily="18" charset="0"/>
                <a:cs typeface="Noto Sans" panose="020B0502040504020204" pitchFamily="34" charset="0"/>
              </a:rPr>
              <a:t>Encourage</a:t>
            </a:r>
            <a:r>
              <a:rPr lang="en-GB" sz="2000" kern="100" dirty="0">
                <a:solidFill>
                  <a:srgbClr val="660050"/>
                </a:solidFill>
                <a:effectLst/>
                <a:latin typeface="+mj-lt"/>
                <a:ea typeface="Times New Roman" panose="02020603050405020304" pitchFamily="18" charset="0"/>
                <a:cs typeface="Noto Sans" panose="020B0502040504020204" pitchFamily="34" charset="0"/>
              </a:rPr>
              <a:t> the local authority to work with you to find solutions. </a:t>
            </a:r>
          </a:p>
          <a:p>
            <a:pPr>
              <a:spcAft>
                <a:spcPts val="1000"/>
              </a:spcAft>
              <a:buFont typeface="Wingdings" panose="05000000000000000000" pitchFamily="2" charset="2"/>
              <a:buChar char="q"/>
            </a:pPr>
            <a:r>
              <a:rPr lang="en-GB" sz="2000" dirty="0">
                <a:solidFill>
                  <a:srgbClr val="660050"/>
                </a:solidFill>
                <a:effectLst/>
                <a:latin typeface="+mj-lt"/>
                <a:ea typeface="Times New Roman" panose="02020603050405020304" pitchFamily="18" charset="0"/>
                <a:cs typeface="Noto Sans" panose="020B0502040504020204" pitchFamily="34" charset="0"/>
              </a:rPr>
              <a:t>Speak clearly and ask the local authority to do the same</a:t>
            </a:r>
            <a:endParaRPr lang="en-GB" sz="2000" dirty="0">
              <a:effectLst/>
              <a:latin typeface="+mj-lt"/>
              <a:ea typeface="Times New Roman" panose="02020603050405020304" pitchFamily="18" charset="0"/>
              <a:cs typeface="Times New Roman" panose="02020603050405020304" pitchFamily="18" charset="0"/>
            </a:endParaRPr>
          </a:p>
          <a:p>
            <a:pPr>
              <a:spcAft>
                <a:spcPts val="1000"/>
              </a:spcAft>
              <a:buFont typeface="Wingdings" panose="05000000000000000000" pitchFamily="2" charset="2"/>
              <a:buChar char="q"/>
            </a:pPr>
            <a:r>
              <a:rPr lang="en-GB" sz="2000" dirty="0">
                <a:solidFill>
                  <a:srgbClr val="660050"/>
                </a:solidFill>
                <a:latin typeface="+mj-lt"/>
                <a:ea typeface="Noto Sans" panose="020B0502040504020204" pitchFamily="34" charset="0"/>
              </a:rPr>
              <a:t>Take time to f</a:t>
            </a:r>
            <a:r>
              <a:rPr lang="en-GB" sz="2000" dirty="0">
                <a:solidFill>
                  <a:srgbClr val="660050"/>
                </a:solidFill>
                <a:effectLst/>
                <a:latin typeface="+mj-lt"/>
                <a:ea typeface="Noto Sans" panose="020B0502040504020204" pitchFamily="34" charset="0"/>
              </a:rPr>
              <a:t>ind the answers</a:t>
            </a:r>
          </a:p>
          <a:p>
            <a:pPr>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Don’t make it personal, and use</a:t>
            </a:r>
            <a:r>
              <a:rPr lang="en-GB" sz="2000" dirty="0">
                <a:solidFill>
                  <a:srgbClr val="660050"/>
                </a:solidFill>
                <a:latin typeface="+mj-lt"/>
                <a:ea typeface="Noto Sans" panose="020B0502040504020204" pitchFamily="34" charset="0"/>
              </a:rPr>
              <a:t> factual statements </a:t>
            </a:r>
            <a:endParaRPr lang="en-GB" sz="2000" kern="100" dirty="0">
              <a:effectLst/>
              <a:latin typeface="+mj-lt"/>
              <a:ea typeface="Times New Roman" panose="02020603050405020304" pitchFamily="18" charset="0"/>
              <a:cs typeface="Times New Roman" panose="02020603050405020304" pitchFamily="18" charset="0"/>
            </a:endParaRPr>
          </a:p>
        </p:txBody>
      </p:sp>
      <p:sp>
        <p:nvSpPr>
          <p:cNvPr id="8" name="Rectangle 7" descr="Color-block pull quote">
            <a:extLst>
              <a:ext uri="{FF2B5EF4-FFF2-40B4-BE49-F238E27FC236}">
                <a16:creationId xmlns:a16="http://schemas.microsoft.com/office/drawing/2014/main" id="{B5F311B3-F8D2-FD76-BF2F-1AE29B317DD7}"/>
              </a:ext>
            </a:extLst>
          </p:cNvPr>
          <p:cNvSpPr/>
          <p:nvPr/>
        </p:nvSpPr>
        <p:spPr>
          <a:xfrm>
            <a:off x="6371825" y="1397945"/>
            <a:ext cx="2871988" cy="2493962"/>
          </a:xfrm>
          <a:prstGeom prst="rect">
            <a:avLst/>
          </a:prstGeom>
          <a:noFill/>
          <a:ln>
            <a:noFill/>
          </a:ln>
        </p:spPr>
        <p:style>
          <a:lnRef idx="0">
            <a:scrgbClr r="0" g="0" b="0"/>
          </a:lnRef>
          <a:fillRef idx="0">
            <a:scrgbClr r="0" g="0" b="0"/>
          </a:fillRef>
          <a:effectRef idx="0">
            <a:scrgbClr r="0" g="0" b="0"/>
          </a:effectRef>
          <a:fontRef idx="minor">
            <a:schemeClr val="accent4"/>
          </a:fontRef>
        </p:style>
        <p:txBody>
          <a:bodyPr rot="0" spcFirstLastPara="0" vert="horz" wrap="square" lIns="365760" tIns="91440" rIns="365760" bIns="91440" numCol="1" spcCol="0" rtlCol="0" fromWordArt="0" anchor="ctr" anchorCtr="0" forceAA="0" compatLnSpc="1">
            <a:prstTxWarp prst="textNoShape">
              <a:avLst/>
            </a:prstTxWarp>
            <a:noAutofit/>
          </a:bodyPr>
          <a:lstStyle/>
          <a:p>
            <a:pPr algn="ctr"/>
            <a:r>
              <a:rPr lang="en-GB" dirty="0">
                <a:ln w="0"/>
                <a:solidFill>
                  <a:schemeClr val="accent1"/>
                </a:solidFill>
                <a:effectLst>
                  <a:outerShdw blurRad="38100" dist="25400" dir="5400000" algn="ctr" rotWithShape="0">
                    <a:srgbClr val="6E747A">
                      <a:alpha val="43000"/>
                    </a:srgbClr>
                  </a:outerShdw>
                </a:effectLst>
                <a:latin typeface="Poppins" panose="00000500000000000000" pitchFamily="2" charset="0"/>
                <a:ea typeface="Noto Sans" panose="020B0502040504020204" pitchFamily="34" charset="0"/>
              </a:rPr>
              <a:t>Take time to reflect on positive things that you have done when you have gone above and beyond to help!</a:t>
            </a:r>
          </a:p>
          <a:p>
            <a:r>
              <a:rPr lang="en-GB" dirty="0">
                <a:ln w="0"/>
                <a:solidFill>
                  <a:schemeClr val="accent1"/>
                </a:solidFill>
                <a:effectLst>
                  <a:outerShdw blurRad="38100" dist="25400" dir="5400000" algn="ctr" rotWithShape="0">
                    <a:srgbClr val="6E747A">
                      <a:alpha val="43000"/>
                    </a:srgbClr>
                  </a:outerShdw>
                </a:effectLst>
                <a:latin typeface="Poppins" panose="00000500000000000000" pitchFamily="2" charset="0"/>
                <a:ea typeface="Noto Sans" panose="020B0502040504020204" pitchFamily="34" charset="0"/>
              </a:rPr>
              <a:t> </a:t>
            </a:r>
          </a:p>
          <a:p>
            <a:r>
              <a:rPr lang="en-US" sz="1200" dirty="0">
                <a:ln w="0"/>
                <a:solidFill>
                  <a:schemeClr val="accent1"/>
                </a:solidFill>
                <a:effectLst>
                  <a:outerShdw blurRad="38100" dist="25400" dir="5400000" algn="ctr" rotWithShape="0">
                    <a:srgbClr val="6E747A">
                      <a:alpha val="43000"/>
                    </a:srgbClr>
                  </a:outerShdw>
                </a:effectLst>
                <a:ea typeface="Noto Sans" panose="020B0502040504020204" pitchFamily="34" charset="0"/>
                <a:cs typeface="Times New Roman" panose="02020603050405020304" pitchFamily="18" charset="0"/>
              </a:rPr>
              <a:t> </a:t>
            </a:r>
            <a:endParaRPr lang="en-GB" sz="1200" dirty="0">
              <a:ln w="0"/>
              <a:solidFill>
                <a:schemeClr val="accent1"/>
              </a:solidFill>
              <a:effectLst>
                <a:outerShdw blurRad="38100" dist="25400" dir="5400000" algn="ctr" rotWithShape="0">
                  <a:srgbClr val="6E747A">
                    <a:alpha val="43000"/>
                  </a:srgbClr>
                </a:outerShdw>
              </a:effectLst>
              <a:ea typeface="Noto Sans" panose="020B050204050402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CE4702BC-0C31-DF09-6C7A-3D1842882332}"/>
              </a:ext>
            </a:extLst>
          </p:cNvPr>
          <p:cNvPicPr>
            <a:picLocks noChangeAspect="1"/>
          </p:cNvPicPr>
          <p:nvPr/>
        </p:nvPicPr>
        <p:blipFill>
          <a:blip r:embed="rId3"/>
          <a:stretch>
            <a:fillRect/>
          </a:stretch>
        </p:blipFill>
        <p:spPr>
          <a:xfrm>
            <a:off x="6171800" y="2700339"/>
            <a:ext cx="3467900" cy="5545774"/>
          </a:xfrm>
          <a:prstGeom prst="rect">
            <a:avLst/>
          </a:prstGeom>
        </p:spPr>
      </p:pic>
    </p:spTree>
    <p:extLst>
      <p:ext uri="{BB962C8B-B14F-4D97-AF65-F5344CB8AC3E}">
        <p14:creationId xmlns:p14="http://schemas.microsoft.com/office/powerpoint/2010/main" val="1354846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6799006" cy="584775"/>
          </a:xfrm>
          <a:prstGeom prst="rect">
            <a:avLst/>
          </a:prstGeom>
          <a:noFill/>
        </p:spPr>
        <p:txBody>
          <a:bodyPr wrap="square" rtlCol="0">
            <a:spAutoFit/>
          </a:bodyPr>
          <a:lstStyle/>
          <a:p>
            <a:r>
              <a:rPr lang="en-GB" sz="3200" b="1" dirty="0">
                <a:solidFill>
                  <a:srgbClr val="CC0099"/>
                </a:solidFill>
                <a:latin typeface="Poppins" pitchFamily="2" charset="77"/>
                <a:cs typeface="Poppins" pitchFamily="2" charset="77"/>
              </a:rPr>
              <a:t>Follow-Up </a:t>
            </a:r>
            <a:endParaRPr lang="en-US" sz="3200" dirty="0"/>
          </a:p>
        </p:txBody>
      </p:sp>
      <p:sp>
        <p:nvSpPr>
          <p:cNvPr id="3" name="TextBox 2">
            <a:extLst>
              <a:ext uri="{FF2B5EF4-FFF2-40B4-BE49-F238E27FC236}">
                <a16:creationId xmlns:a16="http://schemas.microsoft.com/office/drawing/2014/main" id="{874F06A6-B907-5647-ACCA-5EE8076ED3D9}"/>
              </a:ext>
            </a:extLst>
          </p:cNvPr>
          <p:cNvSpPr txBox="1"/>
          <p:nvPr/>
        </p:nvSpPr>
        <p:spPr>
          <a:xfrm>
            <a:off x="379533" y="1459245"/>
            <a:ext cx="4765431" cy="4334520"/>
          </a:xfrm>
          <a:prstGeom prst="rect">
            <a:avLst/>
          </a:prstGeom>
          <a:noFill/>
        </p:spPr>
        <p:txBody>
          <a:bodyPr wrap="square" rtlCol="0">
            <a:spAutoFit/>
          </a:bodyPr>
          <a:lstStyle/>
          <a:p>
            <a:pPr marL="285750" indent="-285750">
              <a:spcBef>
                <a:spcPts val="1000"/>
              </a:spcBef>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Summarise the key points and agreed next steps in an email </a:t>
            </a:r>
            <a:endParaRPr lang="en-GB" sz="2000" dirty="0">
              <a:solidFill>
                <a:srgbClr val="660050"/>
              </a:solidFill>
              <a:latin typeface="+mj-lt"/>
              <a:ea typeface="Noto Sans" panose="020B0502040504020204" pitchFamily="34" charset="0"/>
              <a:cs typeface="Noto Sans" panose="020B0502040504020204" pitchFamily="34" charset="0"/>
            </a:endParaRPr>
          </a:p>
          <a:p>
            <a:pPr>
              <a:spcBef>
                <a:spcPts val="1000"/>
              </a:spcBef>
              <a:spcAft>
                <a:spcPts val="1000"/>
              </a:spcAft>
            </a:pPr>
            <a:r>
              <a:rPr lang="en-GB" sz="2000" dirty="0">
                <a:solidFill>
                  <a:srgbClr val="FF5CDC"/>
                </a:solidFill>
                <a:effectLst/>
                <a:latin typeface="+mj-lt"/>
                <a:ea typeface="Noto Sans" panose="020B0502040504020204" pitchFamily="34" charset="0"/>
                <a:cs typeface="Noto Sans" panose="020B0502040504020204" pitchFamily="34" charset="0"/>
              </a:rPr>
              <a:t>If advocacy is not successful</a:t>
            </a:r>
            <a:endParaRPr lang="en-GB" sz="2000" dirty="0">
              <a:effectLst/>
              <a:latin typeface="+mj-lt"/>
              <a:ea typeface="Noto Sans" panose="020B0502040504020204" pitchFamily="34" charset="0"/>
              <a:cs typeface="Times New Roman" panose="02020603050405020304" pitchFamily="18" charset="0"/>
            </a:endParaRPr>
          </a:p>
          <a:p>
            <a:pPr marL="285750" indent="-285750">
              <a:spcBef>
                <a:spcPts val="1000"/>
              </a:spcBef>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Speak to the local authority’s legal team</a:t>
            </a:r>
          </a:p>
          <a:p>
            <a:pPr marL="285750" indent="-285750">
              <a:spcBef>
                <a:spcPts val="1000"/>
              </a:spcBef>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Find a solicitor</a:t>
            </a:r>
            <a:endParaRPr lang="en-GB" sz="2000" dirty="0">
              <a:solidFill>
                <a:srgbClr val="660050"/>
              </a:solidFill>
              <a:latin typeface="+mj-lt"/>
              <a:ea typeface="Noto Sans" panose="020B0502040504020204" pitchFamily="34" charset="0"/>
            </a:endParaRPr>
          </a:p>
          <a:p>
            <a:pPr marL="285750" indent="-285750">
              <a:spcBef>
                <a:spcPts val="1000"/>
              </a:spcBef>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Make a complaint</a:t>
            </a:r>
          </a:p>
          <a:p>
            <a:pPr marL="285750" indent="-285750">
              <a:spcBef>
                <a:spcPts val="1000"/>
              </a:spcBef>
              <a:spcAft>
                <a:spcPts val="1000"/>
              </a:spcAft>
              <a:buFont typeface="Wingdings" panose="05000000000000000000" pitchFamily="2" charset="2"/>
              <a:buChar char="q"/>
            </a:pPr>
            <a:r>
              <a:rPr lang="en-GB" sz="2000" dirty="0">
                <a:solidFill>
                  <a:srgbClr val="660050"/>
                </a:solidFill>
                <a:effectLst/>
                <a:latin typeface="+mj-lt"/>
                <a:ea typeface="Noto Sans" panose="020B0502040504020204" pitchFamily="34" charset="0"/>
              </a:rPr>
              <a:t>Contact the local MP</a:t>
            </a:r>
            <a:endParaRPr lang="en-GB" sz="2000" dirty="0">
              <a:solidFill>
                <a:srgbClr val="660050"/>
              </a:solidFill>
              <a:latin typeface="+mj-lt"/>
              <a:ea typeface="Noto Sans" panose="020B0502040504020204" pitchFamily="34" charset="0"/>
            </a:endParaRPr>
          </a:p>
          <a:p>
            <a:endParaRPr lang="en-GB" sz="2400"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AutoShape 2">
            <a:extLst>
              <a:ext uri="{FF2B5EF4-FFF2-40B4-BE49-F238E27FC236}">
                <a16:creationId xmlns:a16="http://schemas.microsoft.com/office/drawing/2014/main" id="{15B84EC1-5451-EDAE-C069-FC0926B5413A}"/>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7" name="Picture 6" descr="A cartoon of a person&#10;&#10;Description automatically generated with low confidence">
            <a:extLst>
              <a:ext uri="{FF2B5EF4-FFF2-40B4-BE49-F238E27FC236}">
                <a16:creationId xmlns:a16="http://schemas.microsoft.com/office/drawing/2014/main" id="{97C2ADB9-7E16-13F1-A8B9-799512F4E02C}"/>
              </a:ext>
            </a:extLst>
          </p:cNvPr>
          <p:cNvPicPr>
            <a:picLocks noChangeAspect="1"/>
          </p:cNvPicPr>
          <p:nvPr/>
        </p:nvPicPr>
        <p:blipFill>
          <a:blip r:embed="rId3"/>
          <a:stretch>
            <a:fillRect/>
          </a:stretch>
        </p:blipFill>
        <p:spPr>
          <a:xfrm>
            <a:off x="6381752" y="4426391"/>
            <a:ext cx="2790824" cy="2431609"/>
          </a:xfrm>
          <a:prstGeom prst="rect">
            <a:avLst/>
          </a:prstGeom>
        </p:spPr>
      </p:pic>
      <p:sp>
        <p:nvSpPr>
          <p:cNvPr id="5" name="Rectangle 4" descr="Color-block pull quote">
            <a:extLst>
              <a:ext uri="{FF2B5EF4-FFF2-40B4-BE49-F238E27FC236}">
                <a16:creationId xmlns:a16="http://schemas.microsoft.com/office/drawing/2014/main" id="{ABA2BD4C-3107-CB33-1F7D-85F99F7806CF}"/>
              </a:ext>
            </a:extLst>
          </p:cNvPr>
          <p:cNvSpPr/>
          <p:nvPr/>
        </p:nvSpPr>
        <p:spPr>
          <a:xfrm>
            <a:off x="4724401" y="1493183"/>
            <a:ext cx="4286250" cy="2840692"/>
          </a:xfrm>
          <a:prstGeom prst="rect">
            <a:avLst/>
          </a:prstGeom>
          <a:solidFill>
            <a:srgbClr val="800080">
              <a:alpha val="21176"/>
            </a:srgbClr>
          </a:solidFill>
          <a:ln>
            <a:noFill/>
          </a:ln>
        </p:spPr>
        <p:style>
          <a:lnRef idx="2">
            <a:schemeClr val="accent2"/>
          </a:lnRef>
          <a:fillRef idx="1">
            <a:schemeClr val="lt1"/>
          </a:fillRef>
          <a:effectRef idx="0">
            <a:schemeClr val="accent2"/>
          </a:effectRef>
          <a:fontRef idx="minor">
            <a:schemeClr val="dk1"/>
          </a:fontRef>
        </p:style>
        <p:txBody>
          <a:bodyPr rot="0" spcFirstLastPara="0" vert="horz" wrap="square" lIns="365760" tIns="91440" rIns="365760" bIns="91440" numCol="1" spcCol="0" rtlCol="0" fromWordArt="0" anchor="ctr" anchorCtr="0" forceAA="0" compatLnSpc="1">
            <a:prstTxWarp prst="textNoShape">
              <a:avLst/>
            </a:prstTxWarp>
            <a:noAutofit/>
          </a:bodyPr>
          <a:lstStyle/>
          <a:p>
            <a:r>
              <a:rPr lang="en-GB" b="1" dirty="0">
                <a:solidFill>
                  <a:srgbClr val="6E005A"/>
                </a:solidFill>
                <a:effectLst/>
                <a:ea typeface="Noto Sans" panose="020B0502040504020204" pitchFamily="34" charset="0"/>
              </a:rPr>
              <a:t>Make a complaint: </a:t>
            </a:r>
          </a:p>
          <a:p>
            <a:pPr lvl="0">
              <a:lnSpc>
                <a:spcPct val="107000"/>
              </a:lnSpc>
            </a:pPr>
            <a:r>
              <a:rPr lang="en-GB" kern="100" dirty="0">
                <a:effectLst/>
                <a:ea typeface="Times New Roman" panose="02020603050405020304" pitchFamily="18" charset="0"/>
                <a:cs typeface="Noto Sans" panose="020B0502040504020204" pitchFamily="34" charset="0"/>
              </a:rPr>
              <a:t>Make a complaint to the </a:t>
            </a:r>
            <a:r>
              <a:rPr lang="en-GB" u="sng" kern="100" dirty="0">
                <a:solidFill>
                  <a:srgbClr val="660050"/>
                </a:solidFill>
                <a:effectLst/>
                <a:ea typeface="Times New Roman" panose="02020603050405020304" pitchFamily="18" charset="0"/>
                <a:cs typeface="Noto Sans" panose="020B0502040504020204" pitchFamily="34" charset="0"/>
                <a:hlinkClick r:id="rId4"/>
              </a:rPr>
              <a:t>Local Government Ombudsman.</a:t>
            </a:r>
            <a:r>
              <a:rPr lang="en-GB" kern="100" dirty="0">
                <a:effectLst/>
                <a:ea typeface="Times New Roman" panose="02020603050405020304" pitchFamily="18" charset="0"/>
                <a:cs typeface="Noto Sans" panose="020B0502040504020204" pitchFamily="34" charset="0"/>
              </a:rPr>
              <a:t> They can advise you on how to follow the proper complaints procedure and the steps required to escalate a complaint to the Ombudsman. </a:t>
            </a:r>
            <a:r>
              <a:rPr lang="en-GB" sz="1200" b="1" dirty="0">
                <a:solidFill>
                  <a:srgbClr val="6E005A"/>
                </a:solidFill>
                <a:effectLst/>
                <a:latin typeface="Poppins" panose="00000500000000000000" pitchFamily="2" charset="0"/>
                <a:ea typeface="Noto Sans" panose="020B0502040504020204" pitchFamily="34" charset="0"/>
              </a:rPr>
              <a:t> </a:t>
            </a:r>
            <a:endParaRPr lang="en-GB" sz="1800" b="1" dirty="0">
              <a:solidFill>
                <a:srgbClr val="6E005A"/>
              </a:solidFill>
              <a:effectLst/>
              <a:latin typeface="Poppins" panose="00000500000000000000" pitchFamily="2" charset="0"/>
              <a:ea typeface="Noto Sans" panose="020B0502040504020204" pitchFamily="34" charset="0"/>
            </a:endParaRPr>
          </a:p>
          <a:p>
            <a:r>
              <a:rPr lang="en-US" sz="1200" dirty="0">
                <a:solidFill>
                  <a:srgbClr val="FFFFFF"/>
                </a:solidFill>
                <a:effectLst/>
                <a:ea typeface="Noto Sans" panose="020B0502040504020204" pitchFamily="34" charset="0"/>
                <a:cs typeface="Times New Roman" panose="02020603050405020304" pitchFamily="18" charset="0"/>
              </a:rPr>
              <a:t> </a:t>
            </a:r>
            <a:endParaRPr lang="en-GB" sz="1200" dirty="0">
              <a:effectLst/>
              <a:ea typeface="Noto Sans" panose="020B0502040504020204" pitchFamily="34" charset="0"/>
              <a:cs typeface="Times New Roman" panose="02020603050405020304" pitchFamily="18" charset="0"/>
            </a:endParaRPr>
          </a:p>
        </p:txBody>
      </p:sp>
    </p:spTree>
    <p:extLst>
      <p:ext uri="{BB962C8B-B14F-4D97-AF65-F5344CB8AC3E}">
        <p14:creationId xmlns:p14="http://schemas.microsoft.com/office/powerpoint/2010/main" val="5440297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C04E21E-83EE-5AE0-74FC-2AAB75C603FA}"/>
              </a:ext>
            </a:extLst>
          </p:cNvPr>
          <p:cNvSpPr txBox="1"/>
          <p:nvPr/>
        </p:nvSpPr>
        <p:spPr>
          <a:xfrm>
            <a:off x="449110" y="435471"/>
            <a:ext cx="8371040" cy="6278642"/>
          </a:xfrm>
          <a:prstGeom prst="rect">
            <a:avLst/>
          </a:prstGeom>
          <a:noFill/>
        </p:spPr>
        <p:txBody>
          <a:bodyPr wrap="square">
            <a:spAutoFit/>
          </a:bodyPr>
          <a:lstStyle/>
          <a:p>
            <a:r>
              <a:rPr lang="en-GB" sz="3200" b="1" dirty="0">
                <a:solidFill>
                  <a:schemeClr val="accent1"/>
                </a:solidFill>
                <a:effectLst/>
                <a:latin typeface="Poppins" panose="00000500000000000000" pitchFamily="2" charset="0"/>
                <a:ea typeface="Noto Sans" panose="020B0502040504020204" pitchFamily="34" charset="0"/>
                <a:cs typeface="Times New Roman" panose="02020603050405020304" pitchFamily="18" charset="0"/>
              </a:rPr>
              <a:t>Further Resources</a:t>
            </a:r>
            <a:endParaRPr lang="en-GB" sz="2000" dirty="0">
              <a:effectLst/>
              <a:latin typeface="Noto Sans" panose="020B0502040504020204" pitchFamily="34" charset="0"/>
              <a:ea typeface="Noto Sans" panose="020B0502040504020204" pitchFamily="34" charset="0"/>
              <a:cs typeface="Times New Roman" panose="02020603050405020304" pitchFamily="18" charset="0"/>
            </a:endParaRPr>
          </a:p>
          <a:p>
            <a:pPr marL="342900" lvl="0" indent="-342900">
              <a:spcBef>
                <a:spcPts val="1200"/>
              </a:spcBef>
              <a:spcAft>
                <a:spcPts val="1200"/>
              </a:spcAft>
              <a:buFont typeface="Wingdings" panose="05000000000000000000" pitchFamily="2" charset="2"/>
              <a:buChar char="q"/>
            </a:pPr>
            <a:r>
              <a:rPr lang="en-GB" sz="2000" dirty="0">
                <a:effectLst/>
                <a:latin typeface="Noto Sans" panose="020B0502040504020204" pitchFamily="34" charset="0"/>
                <a:ea typeface="Times New Roman" panose="02020603050405020304" pitchFamily="18" charset="0"/>
                <a:cs typeface="Noto Sans" panose="020B0502040504020204" pitchFamily="34" charset="0"/>
              </a:rPr>
              <a:t>Shelter Professionals (previously Shelter Legal): </a:t>
            </a:r>
            <a:r>
              <a:rPr lang="en-GB" sz="2000" u="sng" dirty="0">
                <a:solidFill>
                  <a:srgbClr val="660050"/>
                </a:solidFill>
                <a:effectLst/>
                <a:latin typeface="Noto Sans" panose="020B0502040504020204" pitchFamily="34" charset="0"/>
                <a:ea typeface="Times New Roman" panose="02020603050405020304" pitchFamily="18" charset="0"/>
                <a:cs typeface="Noto Sans" panose="020B0502040504020204" pitchFamily="34" charset="0"/>
                <a:hlinkClick r:id="rId2"/>
              </a:rPr>
              <a:t>https://england.shelter.org.uk/professional_resources</a:t>
            </a:r>
            <a:endParaRPr lang="en-GB" sz="2000" dirty="0">
              <a:effectLst/>
              <a:latin typeface="Noto Sans" panose="020B050204050402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1200"/>
              </a:spcAft>
              <a:buFont typeface="Wingdings" panose="05000000000000000000" pitchFamily="2" charset="2"/>
              <a:buChar char="q"/>
            </a:pPr>
            <a:r>
              <a:rPr lang="en-GB" sz="2000" u="sng" dirty="0">
                <a:solidFill>
                  <a:srgbClr val="660050"/>
                </a:solidFill>
                <a:effectLst/>
                <a:latin typeface="Noto Sans" panose="020B0502040504020204" pitchFamily="34" charset="0"/>
                <a:ea typeface="Times New Roman" panose="02020603050405020304" pitchFamily="18" charset="0"/>
                <a:cs typeface="Noto Sans" panose="020B0502040504020204" pitchFamily="34" charset="0"/>
              </a:rPr>
              <a:t>Homeless Code of Guidance </a:t>
            </a:r>
            <a:endParaRPr lang="en-GB" sz="2000" dirty="0">
              <a:effectLst/>
              <a:latin typeface="Noto Sans" panose="020B050204050402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1200"/>
              </a:spcAft>
              <a:buFont typeface="Wingdings" panose="05000000000000000000" pitchFamily="2" charset="2"/>
              <a:buChar char="q"/>
            </a:pPr>
            <a:r>
              <a:rPr lang="en-GB" sz="2000" dirty="0">
                <a:effectLst/>
                <a:latin typeface="Noto Sans" panose="020B0502040504020204" pitchFamily="34" charset="0"/>
                <a:ea typeface="Times New Roman" panose="02020603050405020304" pitchFamily="18" charset="0"/>
                <a:cs typeface="Noto Sans" panose="020B0502040504020204" pitchFamily="34" charset="0"/>
              </a:rPr>
              <a:t>NHAS (for local authorities, public authorities and voluntary agencies): </a:t>
            </a:r>
            <a:r>
              <a:rPr lang="en-GB" sz="2000" u="sng" dirty="0">
                <a:solidFill>
                  <a:srgbClr val="660050"/>
                </a:solidFill>
                <a:effectLst/>
                <a:latin typeface="Noto Sans" panose="020B0502040504020204" pitchFamily="34" charset="0"/>
                <a:ea typeface="Times New Roman" panose="02020603050405020304" pitchFamily="18" charset="0"/>
                <a:cs typeface="Noto Sans" panose="020B0502040504020204" pitchFamily="34" charset="0"/>
                <a:hlinkClick r:id="rId3"/>
              </a:rPr>
              <a:t>https://www.nhas.org.uk/professionals/nhas-free-training</a:t>
            </a:r>
            <a:endParaRPr lang="en-GB" sz="2000" dirty="0">
              <a:effectLst/>
              <a:latin typeface="Noto Sans" panose="020B050204050402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1200"/>
              </a:spcAft>
              <a:buFont typeface="Wingdings" panose="05000000000000000000" pitchFamily="2" charset="2"/>
              <a:buChar char="q"/>
            </a:pPr>
            <a:r>
              <a:rPr lang="en-GB" sz="2000" dirty="0">
                <a:effectLst/>
                <a:latin typeface="Noto Sans" panose="020B0502040504020204" pitchFamily="34" charset="0"/>
                <a:ea typeface="Times New Roman" panose="02020603050405020304" pitchFamily="18" charset="0"/>
                <a:cs typeface="Noto Sans" panose="020B0502040504020204" pitchFamily="34" charset="0"/>
              </a:rPr>
              <a:t>NRPF Network: </a:t>
            </a:r>
            <a:r>
              <a:rPr lang="en-GB" sz="2000" u="sng" dirty="0">
                <a:solidFill>
                  <a:srgbClr val="660050"/>
                </a:solidFill>
                <a:effectLst/>
                <a:latin typeface="Noto Sans" panose="020B0502040504020204" pitchFamily="34" charset="0"/>
                <a:ea typeface="Times New Roman" panose="02020603050405020304" pitchFamily="18" charset="0"/>
                <a:cs typeface="Noto Sans" panose="020B0502040504020204" pitchFamily="34" charset="0"/>
                <a:hlinkClick r:id="rId4"/>
              </a:rPr>
              <a:t>https://www.nrpfnetwork.org.uk/</a:t>
            </a:r>
            <a:r>
              <a:rPr lang="en-GB" sz="2000" dirty="0">
                <a:effectLst/>
                <a:latin typeface="Noto Sans" panose="020B0502040504020204" pitchFamily="34" charset="0"/>
                <a:ea typeface="Times New Roman" panose="02020603050405020304" pitchFamily="18" charset="0"/>
                <a:cs typeface="Noto Sans" panose="020B0502040504020204" pitchFamily="34" charset="0"/>
              </a:rPr>
              <a:t> </a:t>
            </a:r>
            <a:endParaRPr lang="en-GB" sz="2000" dirty="0">
              <a:effectLst/>
              <a:latin typeface="Noto Sans" panose="020B050204050402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1200"/>
              </a:spcAft>
              <a:buFont typeface="Wingdings" panose="05000000000000000000" pitchFamily="2" charset="2"/>
              <a:buChar char="q"/>
            </a:pPr>
            <a:r>
              <a:rPr lang="en-GB" sz="2000" dirty="0">
                <a:effectLst/>
                <a:latin typeface="Noto Sans" panose="020B0502040504020204" pitchFamily="34" charset="0"/>
                <a:ea typeface="Times New Roman" panose="02020603050405020304" pitchFamily="18" charset="0"/>
                <a:cs typeface="Noto Sans" panose="020B0502040504020204" pitchFamily="34" charset="0"/>
              </a:rPr>
              <a:t>Civil Legal Advice: </a:t>
            </a:r>
            <a:r>
              <a:rPr lang="en-GB" sz="2000" u="sng" dirty="0">
                <a:solidFill>
                  <a:srgbClr val="660050"/>
                </a:solidFill>
                <a:effectLst/>
                <a:latin typeface="Noto Sans" panose="020B0502040504020204" pitchFamily="34" charset="0"/>
                <a:ea typeface="Times New Roman" panose="02020603050405020304" pitchFamily="18" charset="0"/>
                <a:cs typeface="Noto Sans" panose="020B0502040504020204" pitchFamily="34" charset="0"/>
                <a:hlinkClick r:id="rId5"/>
              </a:rPr>
              <a:t>https://www.gov.uk/civil-legal-advice</a:t>
            </a:r>
            <a:endParaRPr lang="en-GB" sz="2000" dirty="0">
              <a:effectLst/>
              <a:latin typeface="Noto Sans" panose="020B050204050402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1200"/>
              </a:spcAft>
              <a:buFont typeface="Wingdings" panose="05000000000000000000" pitchFamily="2" charset="2"/>
              <a:buChar char="q"/>
            </a:pPr>
            <a:r>
              <a:rPr lang="en-GB" sz="2000" dirty="0">
                <a:effectLst/>
                <a:latin typeface="Noto Sans" panose="020B0502040504020204" pitchFamily="34" charset="0"/>
                <a:ea typeface="Times New Roman" panose="02020603050405020304" pitchFamily="18" charset="0"/>
                <a:cs typeface="Noto Sans" panose="020B0502040504020204" pitchFamily="34" charset="0"/>
              </a:rPr>
              <a:t>House of Commons Domestic Abuse Library: </a:t>
            </a:r>
            <a:r>
              <a:rPr lang="en-GB" sz="2000" u="sng" dirty="0">
                <a:solidFill>
                  <a:srgbClr val="660050"/>
                </a:solidFill>
                <a:effectLst/>
                <a:latin typeface="Noto Sans" panose="020B0502040504020204" pitchFamily="34" charset="0"/>
                <a:ea typeface="Times New Roman" panose="02020603050405020304" pitchFamily="18" charset="0"/>
                <a:cs typeface="Noto Sans" panose="020B0502040504020204" pitchFamily="34" charset="0"/>
                <a:hlinkClick r:id="rId6"/>
              </a:rPr>
              <a:t>https://commonslibrary.parliament.uk/support-for-victims-of-domestic-abuse/</a:t>
            </a:r>
            <a:endParaRPr lang="en-GB" sz="2000" dirty="0">
              <a:effectLst/>
              <a:latin typeface="Noto Sans" panose="020B0502040504020204" pitchFamily="34" charset="0"/>
              <a:ea typeface="Times New Roman" panose="02020603050405020304" pitchFamily="18" charset="0"/>
              <a:cs typeface="Times New Roman" panose="02020603050405020304" pitchFamily="18" charset="0"/>
            </a:endParaRPr>
          </a:p>
          <a:p>
            <a:pPr marL="342900" lvl="0" indent="-342900">
              <a:spcBef>
                <a:spcPts val="1200"/>
              </a:spcBef>
              <a:spcAft>
                <a:spcPts val="1200"/>
              </a:spcAft>
              <a:buFont typeface="Wingdings" panose="05000000000000000000" pitchFamily="2" charset="2"/>
              <a:buChar char="q"/>
            </a:pPr>
            <a:r>
              <a:rPr lang="en-GB" sz="2000" u="sng" dirty="0">
                <a:solidFill>
                  <a:srgbClr val="660050"/>
                </a:solidFill>
                <a:effectLst/>
                <a:latin typeface="Noto Sans" panose="020B0502040504020204" pitchFamily="34" charset="0"/>
                <a:ea typeface="Times New Roman" panose="02020603050405020304" pitchFamily="18" charset="0"/>
                <a:cs typeface="Noto Sans" panose="020B0502040504020204" pitchFamily="34" charset="0"/>
              </a:rPr>
              <a:t>Find your MP: </a:t>
            </a:r>
            <a:r>
              <a:rPr lang="en-GB" sz="2000" u="sng" dirty="0">
                <a:solidFill>
                  <a:srgbClr val="660050"/>
                </a:solidFill>
                <a:effectLst/>
                <a:latin typeface="Noto Sans" panose="020B0502040504020204" pitchFamily="34" charset="0"/>
                <a:ea typeface="Times New Roman" panose="02020603050405020304" pitchFamily="18" charset="0"/>
                <a:cs typeface="Times New Roman" panose="02020603050405020304" pitchFamily="18" charset="0"/>
                <a:hlinkClick r:id="rId7"/>
              </a:rPr>
              <a:t>Find your MP - MPs and Lords - UK Parliament</a:t>
            </a:r>
            <a:endParaRPr lang="en-GB" sz="2000" dirty="0">
              <a:effectLst/>
              <a:latin typeface="Noto Sans" panose="020B0502040504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381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E053E7-44DE-BE43-AE70-A5C1E0FCDB41}"/>
              </a:ext>
            </a:extLst>
          </p:cNvPr>
          <p:cNvPicPr>
            <a:picLocks noChangeAspect="1"/>
          </p:cNvPicPr>
          <p:nvPr/>
        </p:nvPicPr>
        <p:blipFill rotWithShape="1">
          <a:blip r:embed="rId2"/>
          <a:srcRect l="10286" t="33312" r="13634" b="30713"/>
          <a:stretch/>
        </p:blipFill>
        <p:spPr>
          <a:xfrm>
            <a:off x="1224117" y="707922"/>
            <a:ext cx="6327058" cy="1194620"/>
          </a:xfrm>
          <a:prstGeom prst="rect">
            <a:avLst/>
          </a:prstGeom>
        </p:spPr>
      </p:pic>
      <p:sp>
        <p:nvSpPr>
          <p:cNvPr id="7" name="TextBox 6">
            <a:extLst>
              <a:ext uri="{FF2B5EF4-FFF2-40B4-BE49-F238E27FC236}">
                <a16:creationId xmlns:a16="http://schemas.microsoft.com/office/drawing/2014/main" id="{6ED1458E-E8B1-F14A-B82B-51011BE3CA24}"/>
              </a:ext>
            </a:extLst>
          </p:cNvPr>
          <p:cNvSpPr txBox="1"/>
          <p:nvPr/>
        </p:nvSpPr>
        <p:spPr>
          <a:xfrm>
            <a:off x="575188" y="2772697"/>
            <a:ext cx="3229896" cy="2831544"/>
          </a:xfrm>
          <a:prstGeom prst="rect">
            <a:avLst/>
          </a:prstGeom>
          <a:noFill/>
        </p:spPr>
        <p:txBody>
          <a:bodyPr wrap="square" rtlCol="0">
            <a:spAutoFit/>
          </a:bodyPr>
          <a:lstStyle/>
          <a:p>
            <a:pPr>
              <a:spcAft>
                <a:spcPts val="0"/>
              </a:spcAft>
            </a:pPr>
            <a:r>
              <a:rPr lang="en-GB" sz="2000" b="1" dirty="0">
                <a:solidFill>
                  <a:srgbClr val="6E005A"/>
                </a:solidFill>
                <a:effectLst/>
                <a:latin typeface="Poppins" pitchFamily="2" charset="77"/>
                <a:ea typeface="ＭＳ Ｐ明朝"/>
                <a:cs typeface="Poppins" pitchFamily="2" charset="77"/>
              </a:rPr>
              <a:t>What we do</a:t>
            </a:r>
          </a:p>
          <a:p>
            <a:pPr>
              <a:spcAft>
                <a:spcPts val="0"/>
              </a:spcAft>
            </a:pPr>
            <a:endParaRPr lang="en-GB" sz="1400" b="1" dirty="0">
              <a:solidFill>
                <a:srgbClr val="6E005A"/>
              </a:solidFill>
              <a:effectLst/>
              <a:latin typeface="Noto Sans" panose="020B0502040504020204" pitchFamily="34" charset="0"/>
              <a:ea typeface="Noto Sans" panose="020B0502040504020204" pitchFamily="34" charset="0"/>
              <a:cs typeface="Noto Sans" panose="020B0502040504020204" pitchFamily="34" charset="0"/>
            </a:endParaRPr>
          </a:p>
          <a:p>
            <a:r>
              <a:rPr lang="en-GB" sz="1400" dirty="0">
                <a:latin typeface="Noto Sans" panose="020B0502040504020204" pitchFamily="34" charset="0"/>
                <a:ea typeface="Noto Sans" panose="020B0502040504020204" pitchFamily="34" charset="0"/>
                <a:cs typeface="Noto Sans" panose="020B0502040504020204" pitchFamily="34" charset="0"/>
              </a:rPr>
              <a:t>Homeless Link is the national membership charity for frontline homelessness services. We work to improve services through research, guidance and learning, and campaign for policy change that will ensure everyone has a place to call home and the support they need to keep it.</a:t>
            </a:r>
          </a:p>
          <a:p>
            <a:endParaRPr lang="en-US" dirty="0"/>
          </a:p>
        </p:txBody>
      </p:sp>
      <p:sp>
        <p:nvSpPr>
          <p:cNvPr id="8" name="TextBox 7">
            <a:extLst>
              <a:ext uri="{FF2B5EF4-FFF2-40B4-BE49-F238E27FC236}">
                <a16:creationId xmlns:a16="http://schemas.microsoft.com/office/drawing/2014/main" id="{FCAF7EBC-D747-804E-9246-F5648EAAF961}"/>
              </a:ext>
            </a:extLst>
          </p:cNvPr>
          <p:cNvSpPr txBox="1"/>
          <p:nvPr/>
        </p:nvSpPr>
        <p:spPr>
          <a:xfrm>
            <a:off x="5117690" y="2772697"/>
            <a:ext cx="3642852" cy="1200329"/>
          </a:xfrm>
          <a:prstGeom prst="rect">
            <a:avLst/>
          </a:prstGeom>
          <a:noFill/>
        </p:spPr>
        <p:txBody>
          <a:bodyPr wrap="square" rtlCol="0">
            <a:spAutoFit/>
          </a:bodyPr>
          <a:lstStyle/>
          <a:p>
            <a:r>
              <a:rPr lang="en-GB" b="1" dirty="0">
                <a:solidFill>
                  <a:srgbClr val="6E005A"/>
                </a:solidFill>
                <a:latin typeface="Poppins" pitchFamily="2" charset="77"/>
                <a:ea typeface="ＭＳ Ｐ明朝"/>
                <a:cs typeface="Poppins" pitchFamily="2" charset="77"/>
              </a:rPr>
              <a:t>homeless.org.uk</a:t>
            </a:r>
          </a:p>
          <a:p>
            <a:endParaRPr lang="en-GB" b="1" dirty="0">
              <a:solidFill>
                <a:srgbClr val="6E005A"/>
              </a:solidFill>
              <a:latin typeface="Poppins" pitchFamily="2" charset="77"/>
              <a:ea typeface="ＭＳ Ｐ明朝"/>
              <a:cs typeface="Poppins" pitchFamily="2" charset="77"/>
            </a:endParaRPr>
          </a:p>
          <a:p>
            <a:r>
              <a:rPr lang="en-GB" b="1" dirty="0">
                <a:solidFill>
                  <a:srgbClr val="6E005A"/>
                </a:solidFill>
                <a:latin typeface="Poppins" pitchFamily="2" charset="77"/>
                <a:ea typeface="ＭＳ Ｐ明朝"/>
                <a:cs typeface="Poppins" pitchFamily="2" charset="77"/>
              </a:rPr>
              <a:t>@HomelessLink</a:t>
            </a:r>
          </a:p>
          <a:p>
            <a:endParaRPr lang="en-US" dirty="0"/>
          </a:p>
        </p:txBody>
      </p:sp>
    </p:spTree>
    <p:extLst>
      <p:ext uri="{BB962C8B-B14F-4D97-AF65-F5344CB8AC3E}">
        <p14:creationId xmlns:p14="http://schemas.microsoft.com/office/powerpoint/2010/main" val="28381747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Presnetation template">
  <a:themeElements>
    <a:clrScheme name="Homeless Link">
      <a:dk1>
        <a:srgbClr val="660050"/>
      </a:dk1>
      <a:lt1>
        <a:sysClr val="window" lastClr="FFFFFF"/>
      </a:lt1>
      <a:dk2>
        <a:srgbClr val="000000"/>
      </a:dk2>
      <a:lt2>
        <a:srgbClr val="D8D9DC"/>
      </a:lt2>
      <a:accent1>
        <a:srgbClr val="E32D91"/>
      </a:accent1>
      <a:accent2>
        <a:srgbClr val="C830CC"/>
      </a:accent2>
      <a:accent3>
        <a:srgbClr val="4EA6DC"/>
      </a:accent3>
      <a:accent4>
        <a:srgbClr val="4775E7"/>
      </a:accent4>
      <a:accent5>
        <a:srgbClr val="8971E1"/>
      </a:accent5>
      <a:accent6>
        <a:srgbClr val="D54773"/>
      </a:accent6>
      <a:hlink>
        <a:srgbClr val="660050"/>
      </a:hlink>
      <a:folHlink>
        <a:srgbClr val="8C8C8C"/>
      </a:folHlink>
    </a:clrScheme>
    <a:fontScheme name="Homeless Link">
      <a:majorFont>
        <a:latin typeface="Poppins"/>
        <a:ea typeface=""/>
        <a:cs typeface=""/>
      </a:majorFont>
      <a:minorFont>
        <a:latin typeface="Noto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netation template" id="{39E0985C-8748-476A-A33F-A7EE0235AD61}" vid="{40F8036A-5A8F-47B0-A24F-82BDAD615F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09C2CE7FEA4C4BA2CB959BFEE7A14C" ma:contentTypeVersion="0" ma:contentTypeDescription="Create a new document." ma:contentTypeScope="" ma:versionID="7a8106950552fe017ac0bceca3245e7f">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3F6616-85E7-4BA6-87BA-012C2D0B5B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5915EA2-58A9-4BBA-82A0-501475164C28}">
  <ds:schemaRefs>
    <ds:schemaRef ds:uri="http://schemas.microsoft.com/sharepoint/v3/contenttype/forms"/>
  </ds:schemaRefs>
</ds:datastoreItem>
</file>

<file path=customXml/itemProps3.xml><?xml version="1.0" encoding="utf-8"?>
<ds:datastoreItem xmlns:ds="http://schemas.openxmlformats.org/officeDocument/2006/customXml" ds:itemID="{87268ED6-26EB-4F03-A9B7-582D3C7EB431}">
  <ds:schemaRefs>
    <ds:schemaRef ds:uri="http://schemas.microsoft.com/office/2006/documentManagement/types"/>
    <ds:schemaRef ds:uri="http://schemas.openxmlformats.org/package/2006/metadata/core-properties"/>
    <ds:schemaRef ds:uri="http://schemas.microsoft.com/office/2006/metadata/properties"/>
    <ds:schemaRef ds:uri="2ff871bc-43b1-4327-86d7-df04a0885ec9"/>
    <ds:schemaRef ds:uri="http://purl.org/dc/dcmitype/"/>
    <ds:schemaRef ds:uri="9b7565ed-52ed-48fd-84c9-fbe530508904"/>
    <ds:schemaRef ds:uri="http://purl.org/dc/terms/"/>
    <ds:schemaRef ds:uri="http://purl.org/dc/elements/1.1/"/>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Presnetation template</Template>
  <TotalTime>7564</TotalTime>
  <Words>1247</Words>
  <Application>Microsoft Office PowerPoint</Application>
  <PresentationFormat>On-screen Show (4:3)</PresentationFormat>
  <Paragraphs>96</Paragraphs>
  <Slides>8</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Calibri</vt:lpstr>
      <vt:lpstr>Noto Sans</vt:lpstr>
      <vt:lpstr>Poppins</vt:lpstr>
      <vt:lpstr>Roboto-Bold</vt:lpstr>
      <vt:lpstr>Roboto-Medium</vt:lpstr>
      <vt:lpstr>Roboto-Regular</vt:lpstr>
      <vt:lpstr>Segoe UI</vt:lpstr>
      <vt:lpstr>Times New Roman</vt:lpstr>
      <vt:lpstr>Wingdings</vt:lpstr>
      <vt:lpstr>Presnetation template</vt:lpstr>
      <vt:lpstr>PowerPoint Presentation</vt:lpstr>
      <vt:lpstr>PowerPoint Presentation</vt:lpstr>
      <vt:lpstr>PowerPoint Presentation</vt:lpstr>
      <vt:lpstr>Preparation</vt:lpstr>
      <vt:lpstr>Direct Engagement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Jonny Keyworth</dc:creator>
  <cp:lastModifiedBy>Isabel Langdale</cp:lastModifiedBy>
  <cp:revision>39</cp:revision>
  <dcterms:created xsi:type="dcterms:W3CDTF">2022-01-24T09:49:49Z</dcterms:created>
  <dcterms:modified xsi:type="dcterms:W3CDTF">2024-01-23T16:03:11Z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bool>false</vt:bool>
  </property>
  <property fmtid="{D5CDD505-2E9C-101B-9397-08002B2CF9AE}" pid="3" name="xd_ProgID">
    <vt:lpwstr/>
  </property>
  <property fmtid="{D5CDD505-2E9C-101B-9397-08002B2CF9AE}" pid="4" name="ContentTypeId">
    <vt:lpwstr>0x0101005309C2CE7FEA4C4BA2CB959BFEE7A14C</vt:lpwstr>
  </property>
  <property fmtid="{D5CDD505-2E9C-101B-9397-08002B2CF9AE}" pid="5" name="TemplateUrl">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y fmtid="{D5CDD505-2E9C-101B-9397-08002B2CF9AE}" pid="9" name="MediaServiceImageTags">
    <vt:lpwstr/>
  </property>
</Properties>
</file>