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19"/>
  </p:notesMasterIdLst>
  <p:sldIdLst>
    <p:sldId id="256" r:id="rId5"/>
    <p:sldId id="276" r:id="rId6"/>
    <p:sldId id="292" r:id="rId7"/>
    <p:sldId id="293" r:id="rId8"/>
    <p:sldId id="262" r:id="rId9"/>
    <p:sldId id="281" r:id="rId10"/>
    <p:sldId id="280" r:id="rId11"/>
    <p:sldId id="287" r:id="rId12"/>
    <p:sldId id="288" r:id="rId13"/>
    <p:sldId id="290" r:id="rId14"/>
    <p:sldId id="291" r:id="rId15"/>
    <p:sldId id="285" r:id="rId16"/>
    <p:sldId id="273" r:id="rId17"/>
    <p:sldId id="26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6749056-F3E3-BD74-32BF-D3F5E771F77E}" name="Viv Griffiths" initials="VG" userId="S::Viv.Griffiths@homelesslink.org.uk::1a3899c8-5ebd-44b8-915b-38c6acb564a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6E005A"/>
    <a:srgbClr val="FBBF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23D50A-1D17-45F4-99E2-A269E779AFA4}" v="33" dt="2024-03-19T14:47:56.6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27" autoAdjust="0"/>
    <p:restoredTop sz="93814" autoAdjust="0"/>
  </p:normalViewPr>
  <p:slideViewPr>
    <p:cSldViewPr snapToGrid="0" snapToObjects="1">
      <p:cViewPr varScale="1">
        <p:scale>
          <a:sx n="62" d="100"/>
          <a:sy n="62" d="100"/>
        </p:scale>
        <p:origin x="1616"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sabel Langdale" userId="4c6cb093-6ba3-4080-9842-9426639a04b8" providerId="ADAL" clId="{BB23D50A-1D17-45F4-99E2-A269E779AFA4}"/>
    <pc:docChg chg="undo custSel addSld delSld modSld sldOrd">
      <pc:chgData name="Isabel Langdale" userId="4c6cb093-6ba3-4080-9842-9426639a04b8" providerId="ADAL" clId="{BB23D50A-1D17-45F4-99E2-A269E779AFA4}" dt="2024-03-19T14:50:10.090" v="1197" actId="20577"/>
      <pc:docMkLst>
        <pc:docMk/>
      </pc:docMkLst>
      <pc:sldChg chg="modSp mod">
        <pc:chgData name="Isabel Langdale" userId="4c6cb093-6ba3-4080-9842-9426639a04b8" providerId="ADAL" clId="{BB23D50A-1D17-45F4-99E2-A269E779AFA4}" dt="2024-03-19T14:50:10.090" v="1197" actId="20577"/>
        <pc:sldMkLst>
          <pc:docMk/>
          <pc:sldMk cId="3457108954" sldId="256"/>
        </pc:sldMkLst>
        <pc:spChg chg="mod">
          <ac:chgData name="Isabel Langdale" userId="4c6cb093-6ba3-4080-9842-9426639a04b8" providerId="ADAL" clId="{BB23D50A-1D17-45F4-99E2-A269E779AFA4}" dt="2024-03-19T14:50:10.090" v="1197" actId="20577"/>
          <ac:spMkLst>
            <pc:docMk/>
            <pc:sldMk cId="3457108954" sldId="256"/>
            <ac:spMk id="8" creationId="{9064B41C-0701-5845-8036-D67A0A8FD77F}"/>
          </ac:spMkLst>
        </pc:spChg>
      </pc:sldChg>
      <pc:sldChg chg="addSp delSp modSp mod ord">
        <pc:chgData name="Isabel Langdale" userId="4c6cb093-6ba3-4080-9842-9426639a04b8" providerId="ADAL" clId="{BB23D50A-1D17-45F4-99E2-A269E779AFA4}" dt="2024-03-19T14:49:22.551" v="1171" actId="1076"/>
        <pc:sldMkLst>
          <pc:docMk/>
          <pc:sldMk cId="3006791978" sldId="262"/>
        </pc:sldMkLst>
        <pc:spChg chg="add mod">
          <ac:chgData name="Isabel Langdale" userId="4c6cb093-6ba3-4080-9842-9426639a04b8" providerId="ADAL" clId="{BB23D50A-1D17-45F4-99E2-A269E779AFA4}" dt="2024-03-19T14:28:09.476" v="355" actId="1076"/>
          <ac:spMkLst>
            <pc:docMk/>
            <pc:sldMk cId="3006791978" sldId="262"/>
            <ac:spMk id="2" creationId="{B797BAB6-71E3-4220-6489-C9CC627F897D}"/>
          </ac:spMkLst>
        </pc:spChg>
        <pc:spChg chg="add mod">
          <ac:chgData name="Isabel Langdale" userId="4c6cb093-6ba3-4080-9842-9426639a04b8" providerId="ADAL" clId="{BB23D50A-1D17-45F4-99E2-A269E779AFA4}" dt="2024-03-19T14:49:14.325" v="1169" actId="1076"/>
          <ac:spMkLst>
            <pc:docMk/>
            <pc:sldMk cId="3006791978" sldId="262"/>
            <ac:spMk id="3" creationId="{A644ECE8-5E13-70AD-26AE-E78377BB47FE}"/>
          </ac:spMkLst>
        </pc:spChg>
        <pc:spChg chg="mod">
          <ac:chgData name="Isabel Langdale" userId="4c6cb093-6ba3-4080-9842-9426639a04b8" providerId="ADAL" clId="{BB23D50A-1D17-45F4-99E2-A269E779AFA4}" dt="2024-03-19T14:49:22.551" v="1171" actId="1076"/>
          <ac:spMkLst>
            <pc:docMk/>
            <pc:sldMk cId="3006791978" sldId="262"/>
            <ac:spMk id="4" creationId="{6E663241-37FE-E3C2-408D-0EF1B677A4E7}"/>
          </ac:spMkLst>
        </pc:spChg>
        <pc:spChg chg="mod">
          <ac:chgData name="Isabel Langdale" userId="4c6cb093-6ba3-4080-9842-9426639a04b8" providerId="ADAL" clId="{BB23D50A-1D17-45F4-99E2-A269E779AFA4}" dt="2024-03-19T14:49:18.836" v="1170" actId="1076"/>
          <ac:spMkLst>
            <pc:docMk/>
            <pc:sldMk cId="3006791978" sldId="262"/>
            <ac:spMk id="6" creationId="{2F2E895D-0017-46E8-7ED8-E69DF698BED9}"/>
          </ac:spMkLst>
        </pc:spChg>
        <pc:spChg chg="mod">
          <ac:chgData name="Isabel Langdale" userId="4c6cb093-6ba3-4080-9842-9426639a04b8" providerId="ADAL" clId="{BB23D50A-1D17-45F4-99E2-A269E779AFA4}" dt="2024-03-19T14:24:29.476" v="303"/>
          <ac:spMkLst>
            <pc:docMk/>
            <pc:sldMk cId="3006791978" sldId="262"/>
            <ac:spMk id="9" creationId="{13E7E388-A3EE-3012-8CD6-5C631885DA15}"/>
          </ac:spMkLst>
        </pc:spChg>
        <pc:spChg chg="mod">
          <ac:chgData name="Isabel Langdale" userId="4c6cb093-6ba3-4080-9842-9426639a04b8" providerId="ADAL" clId="{BB23D50A-1D17-45F4-99E2-A269E779AFA4}" dt="2024-03-19T14:24:29.476" v="303"/>
          <ac:spMkLst>
            <pc:docMk/>
            <pc:sldMk cId="3006791978" sldId="262"/>
            <ac:spMk id="10" creationId="{188C6D2F-C595-C7AB-BCCA-F836CADA77DF}"/>
          </ac:spMkLst>
        </pc:spChg>
        <pc:spChg chg="add mod">
          <ac:chgData name="Isabel Langdale" userId="4c6cb093-6ba3-4080-9842-9426639a04b8" providerId="ADAL" clId="{BB23D50A-1D17-45F4-99E2-A269E779AFA4}" dt="2024-03-19T14:28:01.525" v="354" actId="1076"/>
          <ac:spMkLst>
            <pc:docMk/>
            <pc:sldMk cId="3006791978" sldId="262"/>
            <ac:spMk id="11" creationId="{858A3A7B-870C-2779-BCC5-CE6BFE9872E8}"/>
          </ac:spMkLst>
        </pc:spChg>
        <pc:spChg chg="add del mod">
          <ac:chgData name="Isabel Langdale" userId="4c6cb093-6ba3-4080-9842-9426639a04b8" providerId="ADAL" clId="{BB23D50A-1D17-45F4-99E2-A269E779AFA4}" dt="2024-03-19T14:48:53.992" v="1162" actId="478"/>
          <ac:spMkLst>
            <pc:docMk/>
            <pc:sldMk cId="3006791978" sldId="262"/>
            <ac:spMk id="13" creationId="{CF054581-9D24-C08A-1447-E21B8BF3B788}"/>
          </ac:spMkLst>
        </pc:spChg>
        <pc:spChg chg="add mod">
          <ac:chgData name="Isabel Langdale" userId="4c6cb093-6ba3-4080-9842-9426639a04b8" providerId="ADAL" clId="{BB23D50A-1D17-45F4-99E2-A269E779AFA4}" dt="2024-03-19T14:28:01.525" v="354" actId="1076"/>
          <ac:spMkLst>
            <pc:docMk/>
            <pc:sldMk cId="3006791978" sldId="262"/>
            <ac:spMk id="17" creationId="{E8D07CEB-C888-9736-D785-85524ECB2E33}"/>
          </ac:spMkLst>
        </pc:spChg>
        <pc:spChg chg="mod">
          <ac:chgData name="Isabel Langdale" userId="4c6cb093-6ba3-4080-9842-9426639a04b8" providerId="ADAL" clId="{BB23D50A-1D17-45F4-99E2-A269E779AFA4}" dt="2024-03-19T14:27:57.358" v="353"/>
          <ac:spMkLst>
            <pc:docMk/>
            <pc:sldMk cId="3006791978" sldId="262"/>
            <ac:spMk id="19" creationId="{A32404D6-964D-53B1-E082-D0B68E018422}"/>
          </ac:spMkLst>
        </pc:spChg>
        <pc:spChg chg="mod">
          <ac:chgData name="Isabel Langdale" userId="4c6cb093-6ba3-4080-9842-9426639a04b8" providerId="ADAL" clId="{BB23D50A-1D17-45F4-99E2-A269E779AFA4}" dt="2024-03-19T14:27:57.358" v="353"/>
          <ac:spMkLst>
            <pc:docMk/>
            <pc:sldMk cId="3006791978" sldId="262"/>
            <ac:spMk id="20" creationId="{719F6B45-CAB1-9C26-F070-E4DB64896802}"/>
          </ac:spMkLst>
        </pc:spChg>
        <pc:grpChg chg="add mod">
          <ac:chgData name="Isabel Langdale" userId="4c6cb093-6ba3-4080-9842-9426639a04b8" providerId="ADAL" clId="{BB23D50A-1D17-45F4-99E2-A269E779AFA4}" dt="2024-03-19T14:28:09.476" v="355" actId="1076"/>
          <ac:grpSpMkLst>
            <pc:docMk/>
            <pc:sldMk cId="3006791978" sldId="262"/>
            <ac:grpSpMk id="8" creationId="{1EADB5B0-3D16-FBC0-A556-72FF0BA7D6D9}"/>
          </ac:grpSpMkLst>
        </pc:grpChg>
        <pc:grpChg chg="add mod">
          <ac:chgData name="Isabel Langdale" userId="4c6cb093-6ba3-4080-9842-9426639a04b8" providerId="ADAL" clId="{BB23D50A-1D17-45F4-99E2-A269E779AFA4}" dt="2024-03-19T14:28:01.525" v="354" actId="1076"/>
          <ac:grpSpMkLst>
            <pc:docMk/>
            <pc:sldMk cId="3006791978" sldId="262"/>
            <ac:grpSpMk id="18" creationId="{287D58A9-1BF7-AB45-DFAD-A9842971AECE}"/>
          </ac:grpSpMkLst>
        </pc:grpChg>
        <pc:graphicFrameChg chg="del mod">
          <ac:chgData name="Isabel Langdale" userId="4c6cb093-6ba3-4080-9842-9426639a04b8" providerId="ADAL" clId="{BB23D50A-1D17-45F4-99E2-A269E779AFA4}" dt="2024-03-19T14:25:35.306" v="322" actId="478"/>
          <ac:graphicFrameMkLst>
            <pc:docMk/>
            <pc:sldMk cId="3006791978" sldId="262"/>
            <ac:graphicFrameMk id="5" creationId="{96998C78-10CE-6FAF-D90E-A1CE59850435}"/>
          </ac:graphicFrameMkLst>
        </pc:graphicFrameChg>
      </pc:sldChg>
      <pc:sldChg chg="modNotesTx">
        <pc:chgData name="Isabel Langdale" userId="4c6cb093-6ba3-4080-9842-9426639a04b8" providerId="ADAL" clId="{BB23D50A-1D17-45F4-99E2-A269E779AFA4}" dt="2024-01-04T17:59:00.885" v="12" actId="20577"/>
        <pc:sldMkLst>
          <pc:docMk/>
          <pc:sldMk cId="1238297112" sldId="276"/>
        </pc:sldMkLst>
      </pc:sldChg>
      <pc:sldChg chg="delSp modSp mod modNotesTx">
        <pc:chgData name="Isabel Langdale" userId="4c6cb093-6ba3-4080-9842-9426639a04b8" providerId="ADAL" clId="{BB23D50A-1D17-45F4-99E2-A269E779AFA4}" dt="2024-03-19T14:37:44.906" v="702" actId="20577"/>
        <pc:sldMkLst>
          <pc:docMk/>
          <pc:sldMk cId="1354846781" sldId="280"/>
        </pc:sldMkLst>
        <pc:spChg chg="del mod">
          <ac:chgData name="Isabel Langdale" userId="4c6cb093-6ba3-4080-9842-9426639a04b8" providerId="ADAL" clId="{BB23D50A-1D17-45F4-99E2-A269E779AFA4}" dt="2024-03-19T14:26:49.573" v="337" actId="478"/>
          <ac:spMkLst>
            <pc:docMk/>
            <pc:sldMk cId="1354846781" sldId="280"/>
            <ac:spMk id="4" creationId="{60050C1B-B29C-BACE-3D54-92832CA520D5}"/>
          </ac:spMkLst>
        </pc:spChg>
        <pc:spChg chg="mod">
          <ac:chgData name="Isabel Langdale" userId="4c6cb093-6ba3-4080-9842-9426639a04b8" providerId="ADAL" clId="{BB23D50A-1D17-45F4-99E2-A269E779AFA4}" dt="2024-03-19T14:37:44.906" v="702" actId="20577"/>
          <ac:spMkLst>
            <pc:docMk/>
            <pc:sldMk cId="1354846781" sldId="280"/>
            <ac:spMk id="6" creationId="{C066AD29-1BCE-0914-C35D-29BD7302E1D1}"/>
          </ac:spMkLst>
        </pc:spChg>
        <pc:spChg chg="mod">
          <ac:chgData name="Isabel Langdale" userId="4c6cb093-6ba3-4080-9842-9426639a04b8" providerId="ADAL" clId="{BB23D50A-1D17-45F4-99E2-A269E779AFA4}" dt="2024-03-19T14:27:18.185" v="347" actId="1076"/>
          <ac:spMkLst>
            <pc:docMk/>
            <pc:sldMk cId="1354846781" sldId="280"/>
            <ac:spMk id="14" creationId="{2B4FFFEA-FBC4-E151-4D49-43AECFEBEFAB}"/>
          </ac:spMkLst>
        </pc:spChg>
        <pc:picChg chg="del mod">
          <ac:chgData name="Isabel Langdale" userId="4c6cb093-6ba3-4080-9842-9426639a04b8" providerId="ADAL" clId="{BB23D50A-1D17-45F4-99E2-A269E779AFA4}" dt="2024-03-19T14:27:12.371" v="345" actId="21"/>
          <ac:picMkLst>
            <pc:docMk/>
            <pc:sldMk cId="1354846781" sldId="280"/>
            <ac:picMk id="2" creationId="{D1898DB6-EBC0-CB3C-3EBE-EEA12ED53E17}"/>
          </ac:picMkLst>
        </pc:picChg>
      </pc:sldChg>
      <pc:sldChg chg="addSp delSp modSp mod modNotesTx">
        <pc:chgData name="Isabel Langdale" userId="4c6cb093-6ba3-4080-9842-9426639a04b8" providerId="ADAL" clId="{BB23D50A-1D17-45F4-99E2-A269E779AFA4}" dt="2024-03-19T14:31:46.713" v="539" actId="404"/>
        <pc:sldMkLst>
          <pc:docMk/>
          <pc:sldMk cId="1802671441" sldId="281"/>
        </pc:sldMkLst>
        <pc:spChg chg="add mod">
          <ac:chgData name="Isabel Langdale" userId="4c6cb093-6ba3-4080-9842-9426639a04b8" providerId="ADAL" clId="{BB23D50A-1D17-45F4-99E2-A269E779AFA4}" dt="2024-03-19T14:31:35.678" v="534" actId="1076"/>
          <ac:spMkLst>
            <pc:docMk/>
            <pc:sldMk cId="1802671441" sldId="281"/>
            <ac:spMk id="2" creationId="{3B3CBB96-3ACA-5F6D-5FC8-137CDFF4600F}"/>
          </ac:spMkLst>
        </pc:spChg>
        <pc:spChg chg="add mod">
          <ac:chgData name="Isabel Langdale" userId="4c6cb093-6ba3-4080-9842-9426639a04b8" providerId="ADAL" clId="{BB23D50A-1D17-45F4-99E2-A269E779AFA4}" dt="2024-03-19T14:31:46.713" v="539" actId="404"/>
          <ac:spMkLst>
            <pc:docMk/>
            <pc:sldMk cId="1802671441" sldId="281"/>
            <ac:spMk id="3" creationId="{342971F2-515F-DABD-7346-6636A0E60B3C}"/>
          </ac:spMkLst>
        </pc:spChg>
        <pc:spChg chg="del mod">
          <ac:chgData name="Isabel Langdale" userId="4c6cb093-6ba3-4080-9842-9426639a04b8" providerId="ADAL" clId="{BB23D50A-1D17-45F4-99E2-A269E779AFA4}" dt="2024-03-19T14:27:47.025" v="350" actId="21"/>
          <ac:spMkLst>
            <pc:docMk/>
            <pc:sldMk cId="1802671441" sldId="281"/>
            <ac:spMk id="5" creationId="{858A3A7B-870C-2779-BCC5-CE6BFE9872E8}"/>
          </ac:spMkLst>
        </pc:spChg>
        <pc:spChg chg="del">
          <ac:chgData name="Isabel Langdale" userId="4c6cb093-6ba3-4080-9842-9426639a04b8" providerId="ADAL" clId="{BB23D50A-1D17-45F4-99E2-A269E779AFA4}" dt="2024-03-19T14:15:47.449" v="17" actId="21"/>
          <ac:spMkLst>
            <pc:docMk/>
            <pc:sldMk cId="1802671441" sldId="281"/>
            <ac:spMk id="6" creationId="{C4F25041-A0D2-F115-A701-D5C89979A9B9}"/>
          </ac:spMkLst>
        </pc:spChg>
        <pc:spChg chg="mod">
          <ac:chgData name="Isabel Langdale" userId="4c6cb093-6ba3-4080-9842-9426639a04b8" providerId="ADAL" clId="{BB23D50A-1D17-45F4-99E2-A269E779AFA4}" dt="2024-03-19T14:31:29.345" v="532" actId="1076"/>
          <ac:spMkLst>
            <pc:docMk/>
            <pc:sldMk cId="1802671441" sldId="281"/>
            <ac:spMk id="16" creationId="{B9C2BA26-87A1-3660-6407-6CBC659AD9F9}"/>
          </ac:spMkLst>
        </pc:spChg>
        <pc:spChg chg="del mod">
          <ac:chgData name="Isabel Langdale" userId="4c6cb093-6ba3-4080-9842-9426639a04b8" providerId="ADAL" clId="{BB23D50A-1D17-45F4-99E2-A269E779AFA4}" dt="2024-03-19T14:27:47.025" v="350" actId="21"/>
          <ac:spMkLst>
            <pc:docMk/>
            <pc:sldMk cId="1802671441" sldId="281"/>
            <ac:spMk id="17" creationId="{E8D07CEB-C888-9736-D785-85524ECB2E33}"/>
          </ac:spMkLst>
        </pc:spChg>
        <pc:spChg chg="mod">
          <ac:chgData name="Isabel Langdale" userId="4c6cb093-6ba3-4080-9842-9426639a04b8" providerId="ADAL" clId="{BB23D50A-1D17-45F4-99E2-A269E779AFA4}" dt="2024-03-19T14:31:26.256" v="531" actId="14100"/>
          <ac:spMkLst>
            <pc:docMk/>
            <pc:sldMk cId="1802671441" sldId="281"/>
            <ac:spMk id="24" creationId="{9261A758-D2FF-2E05-6B96-C5FA4ECD91E4}"/>
          </ac:spMkLst>
        </pc:spChg>
        <pc:spChg chg="mod">
          <ac:chgData name="Isabel Langdale" userId="4c6cb093-6ba3-4080-9842-9426639a04b8" providerId="ADAL" clId="{BB23D50A-1D17-45F4-99E2-A269E779AFA4}" dt="2024-03-19T14:30:10.010" v="516" actId="1076"/>
          <ac:spMkLst>
            <pc:docMk/>
            <pc:sldMk cId="1802671441" sldId="281"/>
            <ac:spMk id="26" creationId="{D92553FC-7434-7008-D0AC-84EAD2B4F511}"/>
          </ac:spMkLst>
        </pc:spChg>
        <pc:spChg chg="mod">
          <ac:chgData name="Isabel Langdale" userId="4c6cb093-6ba3-4080-9842-9426639a04b8" providerId="ADAL" clId="{BB23D50A-1D17-45F4-99E2-A269E779AFA4}" dt="2024-03-19T14:30:10.010" v="516" actId="1076"/>
          <ac:spMkLst>
            <pc:docMk/>
            <pc:sldMk cId="1802671441" sldId="281"/>
            <ac:spMk id="27" creationId="{44D9AAD2-6D87-0430-6324-3751D030F754}"/>
          </ac:spMkLst>
        </pc:spChg>
        <pc:grpChg chg="del mod">
          <ac:chgData name="Isabel Langdale" userId="4c6cb093-6ba3-4080-9842-9426639a04b8" providerId="ADAL" clId="{BB23D50A-1D17-45F4-99E2-A269E779AFA4}" dt="2024-03-19T14:27:47.025" v="350" actId="21"/>
          <ac:grpSpMkLst>
            <pc:docMk/>
            <pc:sldMk cId="1802671441" sldId="281"/>
            <ac:grpSpMk id="18" creationId="{287D58A9-1BF7-AB45-DFAD-A9842971AECE}"/>
          </ac:grpSpMkLst>
        </pc:grpChg>
        <pc:grpChg chg="mod">
          <ac:chgData name="Isabel Langdale" userId="4c6cb093-6ba3-4080-9842-9426639a04b8" providerId="ADAL" clId="{BB23D50A-1D17-45F4-99E2-A269E779AFA4}" dt="2024-03-19T14:31:26.256" v="531" actId="14100"/>
          <ac:grpSpMkLst>
            <pc:docMk/>
            <pc:sldMk cId="1802671441" sldId="281"/>
            <ac:grpSpMk id="25" creationId="{C23F733B-6A74-D8C8-4D34-57288398EB23}"/>
          </ac:grpSpMkLst>
        </pc:grpChg>
      </pc:sldChg>
      <pc:sldChg chg="delSp modSp mod modNotesTx">
        <pc:chgData name="Isabel Langdale" userId="4c6cb093-6ba3-4080-9842-9426639a04b8" providerId="ADAL" clId="{BB23D50A-1D17-45F4-99E2-A269E779AFA4}" dt="2024-03-19T14:29:50.910" v="512" actId="404"/>
        <pc:sldMkLst>
          <pc:docMk/>
          <pc:sldMk cId="106512098" sldId="287"/>
        </pc:sldMkLst>
        <pc:spChg chg="del mod">
          <ac:chgData name="Isabel Langdale" userId="4c6cb093-6ba3-4080-9842-9426639a04b8" providerId="ADAL" clId="{BB23D50A-1D17-45F4-99E2-A269E779AFA4}" dt="2024-03-19T14:29:27.730" v="501"/>
          <ac:spMkLst>
            <pc:docMk/>
            <pc:sldMk cId="106512098" sldId="287"/>
            <ac:spMk id="9" creationId="{7D41F2D6-E8D6-AE27-266B-F1A11BDD6747}"/>
          </ac:spMkLst>
        </pc:spChg>
        <pc:spChg chg="mod">
          <ac:chgData name="Isabel Langdale" userId="4c6cb093-6ba3-4080-9842-9426639a04b8" providerId="ADAL" clId="{BB23D50A-1D17-45F4-99E2-A269E779AFA4}" dt="2024-03-19T14:29:50.910" v="512" actId="404"/>
          <ac:spMkLst>
            <pc:docMk/>
            <pc:sldMk cId="106512098" sldId="287"/>
            <ac:spMk id="10" creationId="{051A8179-34CC-00A9-B781-48DD2E282B8D}"/>
          </ac:spMkLst>
        </pc:spChg>
      </pc:sldChg>
      <pc:sldChg chg="addSp delSp modSp mod modNotesTx">
        <pc:chgData name="Isabel Langdale" userId="4c6cb093-6ba3-4080-9842-9426639a04b8" providerId="ADAL" clId="{BB23D50A-1D17-45F4-99E2-A269E779AFA4}" dt="2024-03-19T14:38:50.360" v="712" actId="1076"/>
        <pc:sldMkLst>
          <pc:docMk/>
          <pc:sldMk cId="1125084971" sldId="288"/>
        </pc:sldMkLst>
        <pc:spChg chg="del">
          <ac:chgData name="Isabel Langdale" userId="4c6cb093-6ba3-4080-9842-9426639a04b8" providerId="ADAL" clId="{BB23D50A-1D17-45F4-99E2-A269E779AFA4}" dt="2024-03-19T14:32:41.419" v="542" actId="21"/>
          <ac:spMkLst>
            <pc:docMk/>
            <pc:sldMk cId="1125084971" sldId="288"/>
            <ac:spMk id="2" creationId="{FA0190E3-A4FD-1D01-6CA2-AAE5AC80D4A7}"/>
          </ac:spMkLst>
        </pc:spChg>
        <pc:spChg chg="del">
          <ac:chgData name="Isabel Langdale" userId="4c6cb093-6ba3-4080-9842-9426639a04b8" providerId="ADAL" clId="{BB23D50A-1D17-45F4-99E2-A269E779AFA4}" dt="2024-03-19T14:32:41.419" v="542" actId="21"/>
          <ac:spMkLst>
            <pc:docMk/>
            <pc:sldMk cId="1125084971" sldId="288"/>
            <ac:spMk id="5" creationId="{1A0BD901-03EF-B700-8000-A9556A3CA243}"/>
          </ac:spMkLst>
        </pc:spChg>
        <pc:spChg chg="add mod">
          <ac:chgData name="Isabel Langdale" userId="4c6cb093-6ba3-4080-9842-9426639a04b8" providerId="ADAL" clId="{BB23D50A-1D17-45F4-99E2-A269E779AFA4}" dt="2024-03-19T14:38:50.360" v="712" actId="1076"/>
          <ac:spMkLst>
            <pc:docMk/>
            <pc:sldMk cId="1125084971" sldId="288"/>
            <ac:spMk id="7" creationId="{5614A711-1C36-DEDB-27BD-FE49AF107CAB}"/>
          </ac:spMkLst>
        </pc:spChg>
        <pc:spChg chg="mod">
          <ac:chgData name="Isabel Langdale" userId="4c6cb093-6ba3-4080-9842-9426639a04b8" providerId="ADAL" clId="{BB23D50A-1D17-45F4-99E2-A269E779AFA4}" dt="2024-03-19T14:38:21.262" v="707" actId="1076"/>
          <ac:spMkLst>
            <pc:docMk/>
            <pc:sldMk cId="1125084971" sldId="288"/>
            <ac:spMk id="9" creationId="{7D41F2D6-E8D6-AE27-266B-F1A11BDD6747}"/>
          </ac:spMkLst>
        </pc:spChg>
        <pc:picChg chg="add mod">
          <ac:chgData name="Isabel Langdale" userId="4c6cb093-6ba3-4080-9842-9426639a04b8" providerId="ADAL" clId="{BB23D50A-1D17-45F4-99E2-A269E779AFA4}" dt="2024-03-19T14:38:14.612" v="705" actId="1076"/>
          <ac:picMkLst>
            <pc:docMk/>
            <pc:sldMk cId="1125084971" sldId="288"/>
            <ac:picMk id="4" creationId="{BD9C6ABF-D016-99CA-1099-B70103D8E08A}"/>
          </ac:picMkLst>
        </pc:picChg>
      </pc:sldChg>
      <pc:sldChg chg="delSp modSp del mod delCm modCm">
        <pc:chgData name="Isabel Langdale" userId="4c6cb093-6ba3-4080-9842-9426639a04b8" providerId="ADAL" clId="{BB23D50A-1D17-45F4-99E2-A269E779AFA4}" dt="2024-03-19T14:26:06.627" v="329" actId="47"/>
        <pc:sldMkLst>
          <pc:docMk/>
          <pc:sldMk cId="1709427565" sldId="289"/>
        </pc:sldMkLst>
        <pc:spChg chg="del">
          <ac:chgData name="Isabel Langdale" userId="4c6cb093-6ba3-4080-9842-9426639a04b8" providerId="ADAL" clId="{BB23D50A-1D17-45F4-99E2-A269E779AFA4}" dt="2024-03-19T14:24:26.579" v="302" actId="21"/>
          <ac:spMkLst>
            <pc:docMk/>
            <pc:sldMk cId="1709427565" sldId="289"/>
            <ac:spMk id="4" creationId="{B797BAB6-71E3-4220-6489-C9CC627F897D}"/>
          </ac:spMkLst>
        </pc:spChg>
        <pc:spChg chg="del">
          <ac:chgData name="Isabel Langdale" userId="4c6cb093-6ba3-4080-9842-9426639a04b8" providerId="ADAL" clId="{BB23D50A-1D17-45F4-99E2-A269E779AFA4}" dt="2024-03-19T14:24:26.579" v="302" actId="21"/>
          <ac:spMkLst>
            <pc:docMk/>
            <pc:sldMk cId="1709427565" sldId="289"/>
            <ac:spMk id="5" creationId="{A644ECE8-5E13-70AD-26AE-E78377BB47FE}"/>
          </ac:spMkLst>
        </pc:spChg>
        <pc:spChg chg="del topLvl">
          <ac:chgData name="Isabel Langdale" userId="4c6cb093-6ba3-4080-9842-9426639a04b8" providerId="ADAL" clId="{BB23D50A-1D17-45F4-99E2-A269E779AFA4}" dt="2024-03-19T14:24:16.425" v="301" actId="478"/>
          <ac:spMkLst>
            <pc:docMk/>
            <pc:sldMk cId="1709427565" sldId="289"/>
            <ac:spMk id="12" creationId="{E8548017-911A-BAFC-B107-D290BDC7FF86}"/>
          </ac:spMkLst>
        </pc:spChg>
        <pc:spChg chg="del mod topLvl">
          <ac:chgData name="Isabel Langdale" userId="4c6cb093-6ba3-4080-9842-9426639a04b8" providerId="ADAL" clId="{BB23D50A-1D17-45F4-99E2-A269E779AFA4}" dt="2024-03-19T14:24:16.425" v="301" actId="478"/>
          <ac:spMkLst>
            <pc:docMk/>
            <pc:sldMk cId="1709427565" sldId="289"/>
            <ac:spMk id="13" creationId="{B1EF9908-DC93-8B18-3D1A-5D13FEC072A3}"/>
          </ac:spMkLst>
        </pc:spChg>
        <pc:grpChg chg="del">
          <ac:chgData name="Isabel Langdale" userId="4c6cb093-6ba3-4080-9842-9426639a04b8" providerId="ADAL" clId="{BB23D50A-1D17-45F4-99E2-A269E779AFA4}" dt="2024-03-19T14:24:26.579" v="302" actId="21"/>
          <ac:grpSpMkLst>
            <pc:docMk/>
            <pc:sldMk cId="1709427565" sldId="289"/>
            <ac:grpSpMk id="6" creationId="{1EADB5B0-3D16-FBC0-A556-72FF0BA7D6D9}"/>
          </ac:grpSpMkLst>
        </pc:grpChg>
        <pc:grpChg chg="del">
          <ac:chgData name="Isabel Langdale" userId="4c6cb093-6ba3-4080-9842-9426639a04b8" providerId="ADAL" clId="{BB23D50A-1D17-45F4-99E2-A269E779AFA4}" dt="2024-03-19T14:24:16.425" v="301" actId="478"/>
          <ac:grpSpMkLst>
            <pc:docMk/>
            <pc:sldMk cId="1709427565" sldId="289"/>
            <ac:grpSpMk id="9" creationId="{C1119A7C-7B29-F858-C638-CC7AABF4BD8A}"/>
          </ac:grpSpMkLst>
        </pc:grpChg>
        <pc:extLst>
          <p:ext xmlns:p="http://schemas.openxmlformats.org/presentationml/2006/main" uri="{D6D511B9-2390-475A-947B-AFAB55BFBCF1}">
            <pc226:cmChg xmlns:pc226="http://schemas.microsoft.com/office/powerpoint/2022/06/main/command" chg="del mod">
              <pc226:chgData name="Isabel Langdale" userId="4c6cb093-6ba3-4080-9842-9426639a04b8" providerId="ADAL" clId="{BB23D50A-1D17-45F4-99E2-A269E779AFA4}" dt="2024-01-04T17:54:22.451" v="8"/>
              <pc2:cmMkLst xmlns:pc2="http://schemas.microsoft.com/office/powerpoint/2019/9/main/command">
                <pc:docMk/>
                <pc:sldMk cId="1709427565" sldId="289"/>
                <pc2:cmMk id="{6C55E4E0-411C-4346-9CD5-61180B31C9BD}"/>
              </pc2:cmMkLst>
            </pc226:cmChg>
          </p:ext>
        </pc:extLst>
      </pc:sldChg>
      <pc:sldChg chg="addSp modSp mod">
        <pc:chgData name="Isabel Langdale" userId="4c6cb093-6ba3-4080-9842-9426639a04b8" providerId="ADAL" clId="{BB23D50A-1D17-45F4-99E2-A269E779AFA4}" dt="2024-03-19T14:41:26.344" v="735" actId="1076"/>
        <pc:sldMkLst>
          <pc:docMk/>
          <pc:sldMk cId="907689439" sldId="290"/>
        </pc:sldMkLst>
        <pc:spChg chg="mod">
          <ac:chgData name="Isabel Langdale" userId="4c6cb093-6ba3-4080-9842-9426639a04b8" providerId="ADAL" clId="{BB23D50A-1D17-45F4-99E2-A269E779AFA4}" dt="2024-03-19T14:41:26.344" v="735" actId="1076"/>
          <ac:spMkLst>
            <pc:docMk/>
            <pc:sldMk cId="907689439" sldId="290"/>
            <ac:spMk id="2" creationId="{BF0117EE-FDEA-EBDF-60B9-6DFEBACBA01C}"/>
          </ac:spMkLst>
        </pc:spChg>
        <pc:spChg chg="mod">
          <ac:chgData name="Isabel Langdale" userId="4c6cb093-6ba3-4080-9842-9426639a04b8" providerId="ADAL" clId="{BB23D50A-1D17-45F4-99E2-A269E779AFA4}" dt="2024-03-19T14:41:22.628" v="734" actId="1076"/>
          <ac:spMkLst>
            <pc:docMk/>
            <pc:sldMk cId="907689439" sldId="290"/>
            <ac:spMk id="3" creationId="{768074C6-F6A3-D87F-8F1B-9A179585289F}"/>
          </ac:spMkLst>
        </pc:spChg>
        <pc:picChg chg="add mod">
          <ac:chgData name="Isabel Langdale" userId="4c6cb093-6ba3-4080-9842-9426639a04b8" providerId="ADAL" clId="{BB23D50A-1D17-45F4-99E2-A269E779AFA4}" dt="2024-03-19T14:40:01.603" v="725" actId="1076"/>
          <ac:picMkLst>
            <pc:docMk/>
            <pc:sldMk cId="907689439" sldId="290"/>
            <ac:picMk id="4" creationId="{7C14F391-884B-6B14-86F7-23F52FFB27D6}"/>
          </ac:picMkLst>
        </pc:picChg>
      </pc:sldChg>
      <pc:sldChg chg="addSp delSp modSp new mod">
        <pc:chgData name="Isabel Langdale" userId="4c6cb093-6ba3-4080-9842-9426639a04b8" providerId="ADAL" clId="{BB23D50A-1D17-45F4-99E2-A269E779AFA4}" dt="2024-03-19T14:40:56.674" v="733" actId="1076"/>
        <pc:sldMkLst>
          <pc:docMk/>
          <pc:sldMk cId="1701895255" sldId="292"/>
        </pc:sldMkLst>
        <pc:spChg chg="mod">
          <ac:chgData name="Isabel Langdale" userId="4c6cb093-6ba3-4080-9842-9426639a04b8" providerId="ADAL" clId="{BB23D50A-1D17-45F4-99E2-A269E779AFA4}" dt="2024-03-19T14:21:25.745" v="78" actId="255"/>
          <ac:spMkLst>
            <pc:docMk/>
            <pc:sldMk cId="1701895255" sldId="292"/>
            <ac:spMk id="2" creationId="{35957961-1C6C-3F79-F8F5-9F94F1A2B98D}"/>
          </ac:spMkLst>
        </pc:spChg>
        <pc:spChg chg="del">
          <ac:chgData name="Isabel Langdale" userId="4c6cb093-6ba3-4080-9842-9426639a04b8" providerId="ADAL" clId="{BB23D50A-1D17-45F4-99E2-A269E779AFA4}" dt="2024-03-19T14:15:54.768" v="18"/>
          <ac:spMkLst>
            <pc:docMk/>
            <pc:sldMk cId="1701895255" sldId="292"/>
            <ac:spMk id="3" creationId="{C6FA9D77-24A8-D89D-E893-E28B1FC8AE63}"/>
          </ac:spMkLst>
        </pc:spChg>
        <pc:spChg chg="add mod">
          <ac:chgData name="Isabel Langdale" userId="4c6cb093-6ba3-4080-9842-9426639a04b8" providerId="ADAL" clId="{BB23D50A-1D17-45F4-99E2-A269E779AFA4}" dt="2024-03-19T14:40:54.299" v="732" actId="404"/>
          <ac:spMkLst>
            <pc:docMk/>
            <pc:sldMk cId="1701895255" sldId="292"/>
            <ac:spMk id="5" creationId="{00EBDEEB-7A64-56A7-E316-193D493C6D36}"/>
          </ac:spMkLst>
        </pc:spChg>
        <pc:spChg chg="add del mod">
          <ac:chgData name="Isabel Langdale" userId="4c6cb093-6ba3-4080-9842-9426639a04b8" providerId="ADAL" clId="{BB23D50A-1D17-45F4-99E2-A269E779AFA4}" dt="2024-03-19T14:20:29.372" v="31" actId="21"/>
          <ac:spMkLst>
            <pc:docMk/>
            <pc:sldMk cId="1701895255" sldId="292"/>
            <ac:spMk id="6" creationId="{C4F25041-A0D2-F115-A701-D5C89979A9B9}"/>
          </ac:spMkLst>
        </pc:spChg>
        <pc:spChg chg="add mod">
          <ac:chgData name="Isabel Langdale" userId="4c6cb093-6ba3-4080-9842-9426639a04b8" providerId="ADAL" clId="{BB23D50A-1D17-45F4-99E2-A269E779AFA4}" dt="2024-03-19T14:29:10.737" v="497"/>
          <ac:spMkLst>
            <pc:docMk/>
            <pc:sldMk cId="1701895255" sldId="292"/>
            <ac:spMk id="7" creationId="{DD081E91-F61F-EC58-25FA-9ACBC53C6589}"/>
          </ac:spMkLst>
        </pc:spChg>
        <pc:spChg chg="add mod">
          <ac:chgData name="Isabel Langdale" userId="4c6cb093-6ba3-4080-9842-9426639a04b8" providerId="ADAL" clId="{BB23D50A-1D17-45F4-99E2-A269E779AFA4}" dt="2024-03-19T14:29:10.737" v="497"/>
          <ac:spMkLst>
            <pc:docMk/>
            <pc:sldMk cId="1701895255" sldId="292"/>
            <ac:spMk id="8" creationId="{8846ADA9-9D1F-A73E-C8B9-214A958E863C}"/>
          </ac:spMkLst>
        </pc:spChg>
        <pc:spChg chg="mod">
          <ac:chgData name="Isabel Langdale" userId="4c6cb093-6ba3-4080-9842-9426639a04b8" providerId="ADAL" clId="{BB23D50A-1D17-45F4-99E2-A269E779AFA4}" dt="2024-03-19T14:29:10.737" v="497"/>
          <ac:spMkLst>
            <pc:docMk/>
            <pc:sldMk cId="1701895255" sldId="292"/>
            <ac:spMk id="10" creationId="{367ABF2E-2145-8C3D-EBB5-55B72F13C9BD}"/>
          </ac:spMkLst>
        </pc:spChg>
        <pc:spChg chg="mod">
          <ac:chgData name="Isabel Langdale" userId="4c6cb093-6ba3-4080-9842-9426639a04b8" providerId="ADAL" clId="{BB23D50A-1D17-45F4-99E2-A269E779AFA4}" dt="2024-03-19T14:29:10.737" v="497"/>
          <ac:spMkLst>
            <pc:docMk/>
            <pc:sldMk cId="1701895255" sldId="292"/>
            <ac:spMk id="11" creationId="{B8BF1D17-5338-4F67-4593-8F37DAF1DC89}"/>
          </ac:spMkLst>
        </pc:spChg>
        <pc:grpChg chg="add mod">
          <ac:chgData name="Isabel Langdale" userId="4c6cb093-6ba3-4080-9842-9426639a04b8" providerId="ADAL" clId="{BB23D50A-1D17-45F4-99E2-A269E779AFA4}" dt="2024-03-19T14:29:10.737" v="497"/>
          <ac:grpSpMkLst>
            <pc:docMk/>
            <pc:sldMk cId="1701895255" sldId="292"/>
            <ac:grpSpMk id="9" creationId="{32C2CDD1-FFA1-7B6E-EB52-1AF1114BAC3E}"/>
          </ac:grpSpMkLst>
        </pc:grpChg>
        <pc:picChg chg="add mod">
          <ac:chgData name="Isabel Langdale" userId="4c6cb093-6ba3-4080-9842-9426639a04b8" providerId="ADAL" clId="{BB23D50A-1D17-45F4-99E2-A269E779AFA4}" dt="2024-03-19T14:40:56.674" v="733" actId="1076"/>
          <ac:picMkLst>
            <pc:docMk/>
            <pc:sldMk cId="1701895255" sldId="292"/>
            <ac:picMk id="12" creationId="{98435FE8-5415-70A1-FFBF-F8E687DBA30E}"/>
          </ac:picMkLst>
        </pc:picChg>
      </pc:sldChg>
      <pc:sldChg chg="addSp delSp modSp new mod">
        <pc:chgData name="Isabel Langdale" userId="4c6cb093-6ba3-4080-9842-9426639a04b8" providerId="ADAL" clId="{BB23D50A-1D17-45F4-99E2-A269E779AFA4}" dt="2024-03-19T14:48:00.985" v="1045" actId="14100"/>
        <pc:sldMkLst>
          <pc:docMk/>
          <pc:sldMk cId="1223722677" sldId="293"/>
        </pc:sldMkLst>
        <pc:spChg chg="mod">
          <ac:chgData name="Isabel Langdale" userId="4c6cb093-6ba3-4080-9842-9426639a04b8" providerId="ADAL" clId="{BB23D50A-1D17-45F4-99E2-A269E779AFA4}" dt="2024-03-19T14:47:12.937" v="1039" actId="1076"/>
          <ac:spMkLst>
            <pc:docMk/>
            <pc:sldMk cId="1223722677" sldId="293"/>
            <ac:spMk id="2" creationId="{552A51CE-B7F4-C260-0FF2-76B8BE74F4E1}"/>
          </ac:spMkLst>
        </pc:spChg>
        <pc:spChg chg="del">
          <ac:chgData name="Isabel Langdale" userId="4c6cb093-6ba3-4080-9842-9426639a04b8" providerId="ADAL" clId="{BB23D50A-1D17-45F4-99E2-A269E779AFA4}" dt="2024-03-19T14:20:32.853" v="32"/>
          <ac:spMkLst>
            <pc:docMk/>
            <pc:sldMk cId="1223722677" sldId="293"/>
            <ac:spMk id="3" creationId="{1D8FA3E7-8E79-EC65-93A2-7FC67E9F55BF}"/>
          </ac:spMkLst>
        </pc:spChg>
        <pc:spChg chg="add del">
          <ac:chgData name="Isabel Langdale" userId="4c6cb093-6ba3-4080-9842-9426639a04b8" providerId="ADAL" clId="{BB23D50A-1D17-45F4-99E2-A269E779AFA4}" dt="2024-03-19T14:42:57.687" v="737" actId="478"/>
          <ac:spMkLst>
            <pc:docMk/>
            <pc:sldMk cId="1223722677" sldId="293"/>
            <ac:spMk id="4" creationId="{A36A4AD1-66AF-36B9-E377-90C9F616CB82}"/>
          </ac:spMkLst>
        </pc:spChg>
        <pc:spChg chg="add del">
          <ac:chgData name="Isabel Langdale" userId="4c6cb093-6ba3-4080-9842-9426639a04b8" providerId="ADAL" clId="{BB23D50A-1D17-45F4-99E2-A269E779AFA4}" dt="2024-03-19T14:42:57.687" v="737" actId="478"/>
          <ac:spMkLst>
            <pc:docMk/>
            <pc:sldMk cId="1223722677" sldId="293"/>
            <ac:spMk id="5" creationId="{CA3F8FA4-F358-5CC5-47D9-135F80AAE4F5}"/>
          </ac:spMkLst>
        </pc:spChg>
        <pc:spChg chg="add del mod">
          <ac:chgData name="Isabel Langdale" userId="4c6cb093-6ba3-4080-9842-9426639a04b8" providerId="ADAL" clId="{BB23D50A-1D17-45F4-99E2-A269E779AFA4}" dt="2024-03-19T14:46:13.115" v="1020" actId="21"/>
          <ac:spMkLst>
            <pc:docMk/>
            <pc:sldMk cId="1223722677" sldId="293"/>
            <ac:spMk id="6" creationId="{C4F25041-A0D2-F115-A701-D5C89979A9B9}"/>
          </ac:spMkLst>
        </pc:spChg>
        <pc:spChg chg="add del">
          <ac:chgData name="Isabel Langdale" userId="4c6cb093-6ba3-4080-9842-9426639a04b8" providerId="ADAL" clId="{BB23D50A-1D17-45F4-99E2-A269E779AFA4}" dt="2024-03-19T14:42:57.687" v="737" actId="478"/>
          <ac:spMkLst>
            <pc:docMk/>
            <pc:sldMk cId="1223722677" sldId="293"/>
            <ac:spMk id="7" creationId="{3486C8F0-AA46-6D03-DF03-DA2432E204A0}"/>
          </ac:spMkLst>
        </pc:spChg>
        <pc:spChg chg="add mod">
          <ac:chgData name="Isabel Langdale" userId="4c6cb093-6ba3-4080-9842-9426639a04b8" providerId="ADAL" clId="{BB23D50A-1D17-45F4-99E2-A269E779AFA4}" dt="2024-03-19T14:47:56.615" v="1043" actId="1076"/>
          <ac:spMkLst>
            <pc:docMk/>
            <pc:sldMk cId="1223722677" sldId="293"/>
            <ac:spMk id="8" creationId="{C47FF110-BC8B-333F-FF9B-E92CF1680052}"/>
          </ac:spMkLst>
        </pc:spChg>
        <pc:spChg chg="add del">
          <ac:chgData name="Isabel Langdale" userId="4c6cb093-6ba3-4080-9842-9426639a04b8" providerId="ADAL" clId="{BB23D50A-1D17-45F4-99E2-A269E779AFA4}" dt="2024-03-19T14:43:03.187" v="739" actId="478"/>
          <ac:spMkLst>
            <pc:docMk/>
            <pc:sldMk cId="1223722677" sldId="293"/>
            <ac:spMk id="9" creationId="{C3D691C9-3C02-5EF6-3272-DCBB734442FC}"/>
          </ac:spMkLst>
        </pc:spChg>
        <pc:spChg chg="add del">
          <ac:chgData name="Isabel Langdale" userId="4c6cb093-6ba3-4080-9842-9426639a04b8" providerId="ADAL" clId="{BB23D50A-1D17-45F4-99E2-A269E779AFA4}" dt="2024-03-19T14:43:16.551" v="743" actId="478"/>
          <ac:spMkLst>
            <pc:docMk/>
            <pc:sldMk cId="1223722677" sldId="293"/>
            <ac:spMk id="10" creationId="{599A4F39-F5BD-4A2F-4168-2EA8BFDAC788}"/>
          </ac:spMkLst>
        </pc:spChg>
        <pc:spChg chg="add del mod">
          <ac:chgData name="Isabel Langdale" userId="4c6cb093-6ba3-4080-9842-9426639a04b8" providerId="ADAL" clId="{BB23D50A-1D17-45F4-99E2-A269E779AFA4}" dt="2024-03-19T14:46:15.221" v="1021" actId="478"/>
          <ac:spMkLst>
            <pc:docMk/>
            <pc:sldMk cId="1223722677" sldId="293"/>
            <ac:spMk id="12" creationId="{ED7D7A89-5E06-C993-A6E0-D801B775AD8D}"/>
          </ac:spMkLst>
        </pc:spChg>
        <pc:spChg chg="add mod">
          <ac:chgData name="Isabel Langdale" userId="4c6cb093-6ba3-4080-9842-9426639a04b8" providerId="ADAL" clId="{BB23D50A-1D17-45F4-99E2-A269E779AFA4}" dt="2024-03-19T14:48:00.985" v="1045" actId="14100"/>
          <ac:spMkLst>
            <pc:docMk/>
            <pc:sldMk cId="1223722677" sldId="293"/>
            <ac:spMk id="13" creationId="{C4F25041-A0D2-F115-A701-D5C89979A9B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B599A9-3AF6-4C17-886B-D932D5247224}" type="datetimeFigureOut">
              <a:rPr lang="en-GB" smtClean="0"/>
              <a:t>19/03/2024</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116893-158F-4707-947F-4F804C990A9B}" type="slidenum">
              <a:rPr lang="en-GB" smtClean="0"/>
              <a:t>‹#›</a:t>
            </a:fld>
            <a:endParaRPr lang="en-GB" dirty="0"/>
          </a:p>
        </p:txBody>
      </p:sp>
    </p:spTree>
    <p:extLst>
      <p:ext uri="{BB962C8B-B14F-4D97-AF65-F5344CB8AC3E}">
        <p14:creationId xmlns:p14="http://schemas.microsoft.com/office/powerpoint/2010/main" val="714049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116893-158F-4707-947F-4F804C990A9B}" type="slidenum">
              <a:rPr lang="en-GB" smtClean="0"/>
              <a:t>1</a:t>
            </a:fld>
            <a:endParaRPr lang="en-GB" dirty="0"/>
          </a:p>
        </p:txBody>
      </p:sp>
    </p:spTree>
    <p:extLst>
      <p:ext uri="{BB962C8B-B14F-4D97-AF65-F5344CB8AC3E}">
        <p14:creationId xmlns:p14="http://schemas.microsoft.com/office/powerpoint/2010/main" val="3066525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200" dirty="0">
              <a:latin typeface="Noto Sans" panose="020B0502040504020204" pitchFamily="34" charset="0"/>
              <a:ea typeface="Noto Sans" panose="020B0502040504020204" pitchFamily="34" charset="0"/>
              <a:cs typeface="Noto Sans" panose="020B0502040504020204" pitchFamily="34" charset="0"/>
            </a:endParaRPr>
          </a:p>
        </p:txBody>
      </p:sp>
      <p:sp>
        <p:nvSpPr>
          <p:cNvPr id="4" name="Slide Number Placeholder 3"/>
          <p:cNvSpPr>
            <a:spLocks noGrp="1"/>
          </p:cNvSpPr>
          <p:nvPr>
            <p:ph type="sldNum" sz="quarter" idx="5"/>
          </p:nvPr>
        </p:nvSpPr>
        <p:spPr/>
        <p:txBody>
          <a:bodyPr/>
          <a:lstStyle/>
          <a:p>
            <a:fld id="{86116893-158F-4707-947F-4F804C990A9B}" type="slidenum">
              <a:rPr lang="en-GB" smtClean="0"/>
              <a:t>2</a:t>
            </a:fld>
            <a:endParaRPr lang="en-GB" dirty="0"/>
          </a:p>
        </p:txBody>
      </p:sp>
    </p:spTree>
    <p:extLst>
      <p:ext uri="{BB962C8B-B14F-4D97-AF65-F5344CB8AC3E}">
        <p14:creationId xmlns:p14="http://schemas.microsoft.com/office/powerpoint/2010/main" val="1390865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sz="1800" b="1" i="0" dirty="0">
              <a:solidFill>
                <a:srgbClr val="000000"/>
              </a:solidFill>
              <a:effectLst/>
              <a:latin typeface="Noto Sans" panose="020B0502040504020204" pitchFamily="34" charset="0"/>
            </a:endParaRPr>
          </a:p>
          <a:p>
            <a:pPr algn="l" rtl="0" fontAlgn="base"/>
            <a:endParaRPr lang="en-GB" sz="1800" b="1" i="0" dirty="0">
              <a:solidFill>
                <a:srgbClr val="000000"/>
              </a:solidFill>
              <a:effectLst/>
              <a:latin typeface="Noto Sans" panose="020B0502040504020204" pitchFamily="34" charset="0"/>
            </a:endParaRPr>
          </a:p>
          <a:p>
            <a:pPr algn="l" rtl="0" fontAlgn="base"/>
            <a:r>
              <a:rPr lang="en-GB" sz="1800" b="1" i="0" dirty="0">
                <a:solidFill>
                  <a:srgbClr val="000000"/>
                </a:solidFill>
                <a:effectLst/>
                <a:latin typeface="Noto Sans" panose="020B0502040504020204" pitchFamily="34" charset="0"/>
              </a:rPr>
              <a:t>Experiences of violence and abuse:</a:t>
            </a:r>
          </a:p>
          <a:p>
            <a:pPr algn="l" rtl="0" fontAlgn="base"/>
            <a:endParaRPr lang="en-GB" sz="1800" b="1" i="0" dirty="0">
              <a:solidFill>
                <a:srgbClr val="000000"/>
              </a:solidFill>
              <a:effectLst/>
              <a:latin typeface="Noto Sans" panose="020B0502040504020204" pitchFamily="34" charset="0"/>
            </a:endParaRPr>
          </a:p>
          <a:p>
            <a:pPr algn="l" rtl="0" fontAlgn="base"/>
            <a:r>
              <a:rPr lang="en-GB" sz="1800" b="1" i="0" dirty="0">
                <a:solidFill>
                  <a:srgbClr val="000000"/>
                </a:solidFill>
                <a:effectLst/>
                <a:latin typeface="Noto Sans" panose="020B0502040504020204" pitchFamily="34" charset="0"/>
              </a:rPr>
              <a:t>Violence as a Trigger for homelessness:</a:t>
            </a:r>
          </a:p>
          <a:p>
            <a:pPr>
              <a:lnSpc>
                <a:spcPct val="107000"/>
              </a:lnSpc>
              <a:spcAft>
                <a:spcPts val="800"/>
              </a:spcAft>
            </a:pPr>
            <a:r>
              <a:rPr lang="en-GB" sz="1800" dirty="0">
                <a:effectLst/>
                <a:latin typeface="Roboto-Medium"/>
                <a:ea typeface="Calibri" panose="020F0502020204030204" pitchFamily="34" charset="0"/>
                <a:cs typeface="Roboto-Medium"/>
              </a:rPr>
              <a:t>National data show that 1 in 5 women who have experienced violence become homeless,</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Roboto-Medium"/>
                <a:ea typeface="Calibri" panose="020F0502020204030204" pitchFamily="34" charset="0"/>
                <a:cs typeface="Roboto-Medium"/>
              </a:rPr>
              <a:t>compared with just 1 per cent of women who have not experienced violence.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800" b="0" i="0" u="none" strike="noStrike" baseline="0" dirty="0">
                <a:latin typeface="Roboto-Regular"/>
              </a:rPr>
              <a:t>Women fleeing violence falling through the gaps, not protected by the system. Homeless Link’s 2019 </a:t>
            </a:r>
            <a:r>
              <a:rPr lang="en-US" sz="1800" b="0" i="0" u="none" strike="noStrike" baseline="0" dirty="0">
                <a:latin typeface="Roboto-Regular"/>
              </a:rPr>
              <a:t>Annual Review found that only 10 per cent of homeless services can offer single-sex accommodation to women</a:t>
            </a:r>
            <a:r>
              <a:rPr lang="en-US" sz="1800" b="1" i="0" u="none" strike="noStrike" baseline="0" dirty="0">
                <a:latin typeface="Roboto-Bold"/>
              </a:rPr>
              <a:t> </a:t>
            </a:r>
            <a:r>
              <a:rPr lang="en-US" sz="1800" b="0" i="0" u="none" strike="noStrike" baseline="0" dirty="0">
                <a:latin typeface="Roboto-Regular"/>
              </a:rPr>
              <a:t>and so refuges are the main form of single-sex accommodation for women escaping violence. Reduction on refuge places means women are often turned away. Women’s Aid audit of domestic abuse services found that there was a 30 per cent shortfall in refuge spaces in England</a:t>
            </a:r>
            <a:endParaRPr lang="en-GB" sz="1200" b="0" i="0" dirty="0">
              <a:solidFill>
                <a:srgbClr val="000000"/>
              </a:solidFill>
              <a:effectLst/>
              <a:latin typeface="Noto Sans" panose="020B0502040504020204" pitchFamily="34" charset="0"/>
            </a:endParaRPr>
          </a:p>
          <a:p>
            <a:pPr algn="l" rtl="0" fontAlgn="base"/>
            <a:r>
              <a:rPr lang="en-GB" sz="1800" b="1" i="0" dirty="0">
                <a:solidFill>
                  <a:srgbClr val="000000"/>
                </a:solidFill>
                <a:effectLst/>
                <a:latin typeface="Noto Sans" panose="020B0502040504020204" pitchFamily="34" charset="0"/>
              </a:rPr>
              <a:t> </a:t>
            </a:r>
          </a:p>
          <a:p>
            <a:pPr algn="l" rtl="0" fontAlgn="base"/>
            <a:r>
              <a:rPr lang="en-GB" sz="1800" b="1" i="0" dirty="0">
                <a:solidFill>
                  <a:srgbClr val="000000"/>
                </a:solidFill>
                <a:effectLst/>
                <a:latin typeface="Noto Sans" panose="020B0502040504020204" pitchFamily="34" charset="0"/>
              </a:rPr>
              <a:t>Experience of violence and abuse among women who are homeless: </a:t>
            </a:r>
          </a:p>
          <a:p>
            <a:pPr algn="l" rtl="0" fontAlgn="base"/>
            <a:endParaRPr lang="en-GB" sz="1800" b="0" i="0" dirty="0">
              <a:solidFill>
                <a:srgbClr val="000000"/>
              </a:solidFill>
              <a:effectLst/>
              <a:latin typeface="Noto Sans" panose="020B0502040504020204" pitchFamily="34" charset="0"/>
            </a:endParaRPr>
          </a:p>
          <a:p>
            <a:pPr algn="l" rtl="0" fontAlgn="base"/>
            <a:r>
              <a:rPr lang="en-GB" sz="1800" b="0" i="0" dirty="0">
                <a:solidFill>
                  <a:srgbClr val="000000"/>
                </a:solidFill>
                <a:effectLst/>
                <a:latin typeface="Noto Sans" panose="020B0502040504020204" pitchFamily="34" charset="0"/>
              </a:rPr>
              <a:t>It has been reported that up to 70% of women sleeping rough have experienced violence from an intimate partner (Moss, K., &amp; Singh, P. (2015) cited by Ava, 2020) and a study of homelessness found that 61% of  all women had experienced violence or abuse from a partner (Mackie and Thomas, 2014). 26% of female Crisis Skylight members had experienced domestic abuse compared to 7% of men</a:t>
            </a:r>
            <a:r>
              <a:rPr lang="en-GB" sz="1800" b="0" i="0" u="sng" dirty="0">
                <a:solidFill>
                  <a:srgbClr val="881798"/>
                </a:solidFill>
                <a:effectLst/>
                <a:latin typeface="Noto Sans" panose="020B0502040504020204" pitchFamily="34" charset="0"/>
              </a:rPr>
              <a:t> (Bretherton and Please, 2016)</a:t>
            </a:r>
            <a:r>
              <a:rPr lang="en-GB" sz="1800" b="0" i="0" dirty="0">
                <a:solidFill>
                  <a:srgbClr val="000000"/>
                </a:solidFill>
                <a:effectLst/>
                <a:latin typeface="Noto Sans" panose="020B0502040504020204" pitchFamily="34" charset="0"/>
              </a:rPr>
              <a:t>.  </a:t>
            </a:r>
            <a:endParaRPr lang="en-GB" b="0" i="0" dirty="0">
              <a:solidFill>
                <a:srgbClr val="000000"/>
              </a:solidFill>
              <a:effectLst/>
              <a:latin typeface="Segoe UI" panose="020B0502040204020203" pitchFamily="34" charset="0"/>
            </a:endParaRPr>
          </a:p>
          <a:p>
            <a:pPr algn="l" rtl="0" fontAlgn="base"/>
            <a:r>
              <a:rPr lang="en-GB" sz="1800" b="0" i="0" dirty="0">
                <a:solidFill>
                  <a:srgbClr val="000000"/>
                </a:solidFill>
                <a:effectLst/>
                <a:latin typeface="Noto Sans" panose="020B0502040504020204" pitchFamily="34" charset="0"/>
              </a:rPr>
              <a:t> </a:t>
            </a:r>
            <a:endParaRPr lang="en-GB" b="0" i="0" dirty="0">
              <a:solidFill>
                <a:srgbClr val="000000"/>
              </a:solidFill>
              <a:effectLst/>
              <a:latin typeface="Segoe UI" panose="020B0502040204020203" pitchFamily="34" charset="0"/>
            </a:endParaRPr>
          </a:p>
          <a:p>
            <a:pPr algn="l" rtl="0" fontAlgn="base"/>
            <a:r>
              <a:rPr lang="en-GB" sz="1800" b="0" i="0" dirty="0">
                <a:solidFill>
                  <a:srgbClr val="000000"/>
                </a:solidFill>
                <a:effectLst/>
                <a:latin typeface="Noto Sans" panose="020B0502040504020204" pitchFamily="34" charset="0"/>
              </a:rPr>
              <a:t>These experiences continue once the women become homeless. A recent study by Groundswell found that 35% of women said physical or sexual abuse was currently affecting their daily life (Groundswell, 2020). </a:t>
            </a:r>
          </a:p>
          <a:p>
            <a:pPr algn="l" rtl="0" fontAlgn="base"/>
            <a:endParaRPr lang="en-GB" sz="1800" b="0" i="0" dirty="0">
              <a:solidFill>
                <a:srgbClr val="000000"/>
              </a:solidFill>
              <a:effectLst/>
              <a:latin typeface="Noto Sans" panose="020B0502040504020204" pitchFamily="34" charset="0"/>
            </a:endParaRPr>
          </a:p>
          <a:p>
            <a:pPr algn="l" rtl="0" fontAlgn="base"/>
            <a:r>
              <a:rPr lang="en-GB" sz="1800" b="0" i="0" dirty="0">
                <a:solidFill>
                  <a:srgbClr val="000000"/>
                </a:solidFill>
                <a:effectLst/>
                <a:latin typeface="Noto Sans" panose="020B0502040504020204" pitchFamily="34" charset="0"/>
              </a:rPr>
              <a:t>When homeless face risk of violence in mixed sex homeless setting and from members of the public ( this relates to their perceived deviance from gender norms as well as their vulnerability to traditional forms of patriarchal violence. ) </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0" dirty="0">
              <a:solidFill>
                <a:srgbClr val="000000"/>
              </a:solidFill>
              <a:effectLst/>
              <a:latin typeface="Noto Sans" panose="020B0502040504020204" pitchFamily="34" charset="0"/>
            </a:endParaRPr>
          </a:p>
          <a:p>
            <a:pPr algn="l"/>
            <a:endParaRPr lang="en-GB" dirty="0"/>
          </a:p>
          <a:p>
            <a:r>
              <a:rPr lang="en-GB" b="1" dirty="0"/>
              <a:t>Impact of Trauma: </a:t>
            </a:r>
          </a:p>
          <a:p>
            <a:r>
              <a:rPr lang="en-GB" b="1" dirty="0"/>
              <a:t>Women adopt different patterns of homelessness compared to men for a variety of reason, one key reason is  to ensure safety. </a:t>
            </a:r>
            <a:r>
              <a:rPr lang="en-US" sz="1200" b="0" i="0" u="none" strike="noStrike" baseline="0" dirty="0">
                <a:latin typeface="Roboto-Regular"/>
              </a:rPr>
              <a:t>Trauma has lasting impact. On person and their ability to engage. Need to acknowledge and support women who live with the trauma of historic violence, sometimes manifesting in trauma-responses such as poor mental health or alcohol and drug use, whose unmet support needs, stemming from their experience of violence, also undermine housing stability. Not doing so risks repeat homelessness and ongoing </a:t>
            </a:r>
            <a:r>
              <a:rPr lang="en-GB" sz="1200" b="0" i="0" u="none" strike="noStrike" baseline="0" dirty="0">
                <a:latin typeface="Roboto-Regular"/>
              </a:rPr>
              <a:t>trauma.- centre for homelessness impact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baseline="0" dirty="0">
              <a:latin typeface="Roboto-Regular"/>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More women and men are dying while homeless, according to new ONS statistics. 94 women died while homeless in 2017, 16% of the total number of deaths. The average age of death for women was 42 years, and the men’s average age of death was 44 years.</a:t>
            </a:r>
          </a:p>
          <a:p>
            <a:endParaRPr lang="en-GB" dirty="0"/>
          </a:p>
          <a:p>
            <a:r>
              <a:rPr lang="en-GB" sz="1800" b="0" i="0" dirty="0">
                <a:solidFill>
                  <a:srgbClr val="000000"/>
                </a:solidFill>
                <a:effectLst/>
                <a:latin typeface="Noto Sans" panose="020B0502040504020204" pitchFamily="34" charset="0"/>
              </a:rPr>
              <a:t>In the Groundswell research, the most commonly diagnosed issues include depression (45%), anxiety/phobia (29%) and posttraumatic stress disorder (PTSD) (18%). Some mental health issues existed before homelessness, however, many women developed new mental health issues because of their housing situation (Groundswell, 2020). In addition, women who are homeless with mental health problems are more likely to experience long-term or repeated homelessness (Agenda, 2020). </a:t>
            </a:r>
          </a:p>
          <a:p>
            <a:r>
              <a:rPr lang="en-GB" sz="1800" b="0" i="0" dirty="0">
                <a:solidFill>
                  <a:srgbClr val="000000"/>
                </a:solidFill>
                <a:effectLst/>
                <a:latin typeface="Noto Sans" panose="020B0502040504020204" pitchFamily="34" charset="0"/>
              </a:rPr>
              <a:t>Homeless ink annual revie 2021 - </a:t>
            </a:r>
            <a:r>
              <a:rPr lang="en-GB" sz="1800" dirty="0">
                <a:effectLst/>
                <a:latin typeface="Calibri" panose="020F0502020204030204" pitchFamily="34" charset="0"/>
                <a:ea typeface="Calibri" panose="020F0502020204030204" pitchFamily="34" charset="0"/>
                <a:cs typeface="Times New Roman" panose="02020603050405020304" pitchFamily="18" charset="0"/>
              </a:rPr>
              <a:t>11.1% of all providers </a:t>
            </a:r>
            <a:r>
              <a:rPr lang="en-GB" sz="1800" b="0" i="0" dirty="0">
                <a:solidFill>
                  <a:srgbClr val="000000"/>
                </a:solidFill>
                <a:effectLst/>
                <a:latin typeface="Noto Sans" panose="020B0502040504020204" pitchFamily="34" charset="0"/>
                <a:ea typeface="Calibri" panose="020F0502020204030204" pitchFamily="34" charset="0"/>
                <a:cs typeface="Times New Roman" panose="02020603050405020304" pitchFamily="18" charset="0"/>
              </a:rPr>
              <a:t>offer women only accommodation </a:t>
            </a:r>
            <a:endParaRPr lang="en-GB" sz="1800" b="0" i="0" dirty="0">
              <a:solidFill>
                <a:srgbClr val="000000"/>
              </a:solidFill>
              <a:effectLst/>
              <a:latin typeface="Noto Sans" panose="020B0502040504020204" pitchFamily="34" charset="0"/>
            </a:endParaRPr>
          </a:p>
          <a:p>
            <a:endParaRPr lang="en-GB" sz="1800" b="0" i="0" dirty="0">
              <a:solidFill>
                <a:srgbClr val="000000"/>
              </a:solidFill>
              <a:effectLst/>
              <a:latin typeface="Noto Sans" panose="020B050204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t>Women are portrayed as victims or sinners.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Framing of Violence, Trauma and Abuse In order to avoid the perhaps natural tendency within homelessness services to equate ‘trauma or abuse’ with ‘domestic violence from which a woman needs to escape’, it is more ethical, and equitable, to encourage a strategy within the sector which reframes these issues as a standardised consideration of women’s safety. </a:t>
            </a:r>
            <a:r>
              <a:rPr lang="en-GB" sz="1800" b="0" i="0" dirty="0">
                <a:solidFill>
                  <a:srgbClr val="000000"/>
                </a:solidFill>
                <a:effectLst/>
                <a:latin typeface="Noto Sans" panose="020B0502040504020204" pitchFamily="34" charset="0"/>
              </a:rPr>
              <a:t>. </a:t>
            </a:r>
          </a:p>
          <a:p>
            <a:endParaRPr lang="en-GB" sz="1800" b="0" i="0" dirty="0">
              <a:solidFill>
                <a:srgbClr val="000000"/>
              </a:solidFill>
              <a:effectLst/>
              <a:latin typeface="Noto Sans" panose="020B0502040504020204" pitchFamily="34" charset="0"/>
            </a:endParaRPr>
          </a:p>
        </p:txBody>
      </p:sp>
      <p:sp>
        <p:nvSpPr>
          <p:cNvPr id="4" name="Slide Number Placeholder 3"/>
          <p:cNvSpPr>
            <a:spLocks noGrp="1"/>
          </p:cNvSpPr>
          <p:nvPr>
            <p:ph type="sldNum" sz="quarter" idx="5"/>
          </p:nvPr>
        </p:nvSpPr>
        <p:spPr/>
        <p:txBody>
          <a:bodyPr/>
          <a:lstStyle/>
          <a:p>
            <a:fld id="{86116893-158F-4707-947F-4F804C990A9B}" type="slidenum">
              <a:rPr lang="en-GB" smtClean="0"/>
              <a:t>5</a:t>
            </a:fld>
            <a:endParaRPr lang="en-GB" dirty="0"/>
          </a:p>
        </p:txBody>
      </p:sp>
    </p:spTree>
    <p:extLst>
      <p:ext uri="{BB962C8B-B14F-4D97-AF65-F5344CB8AC3E}">
        <p14:creationId xmlns:p14="http://schemas.microsoft.com/office/powerpoint/2010/main" val="2928136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116893-158F-4707-947F-4F804C990A9B}" type="slidenum">
              <a:rPr lang="en-GB" smtClean="0"/>
              <a:t>6</a:t>
            </a:fld>
            <a:endParaRPr lang="en-GB" dirty="0"/>
          </a:p>
        </p:txBody>
      </p:sp>
    </p:spTree>
    <p:extLst>
      <p:ext uri="{BB962C8B-B14F-4D97-AF65-F5344CB8AC3E}">
        <p14:creationId xmlns:p14="http://schemas.microsoft.com/office/powerpoint/2010/main" val="592205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116893-158F-4707-947F-4F804C990A9B}" type="slidenum">
              <a:rPr lang="en-GB" smtClean="0"/>
              <a:t>7</a:t>
            </a:fld>
            <a:endParaRPr lang="en-GB" dirty="0"/>
          </a:p>
        </p:txBody>
      </p:sp>
    </p:spTree>
    <p:extLst>
      <p:ext uri="{BB962C8B-B14F-4D97-AF65-F5344CB8AC3E}">
        <p14:creationId xmlns:p14="http://schemas.microsoft.com/office/powerpoint/2010/main" val="3879778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116893-158F-4707-947F-4F804C990A9B}" type="slidenum">
              <a:rPr lang="en-GB" smtClean="0"/>
              <a:t>8</a:t>
            </a:fld>
            <a:endParaRPr lang="en-GB" dirty="0"/>
          </a:p>
        </p:txBody>
      </p:sp>
    </p:spTree>
    <p:extLst>
      <p:ext uri="{BB962C8B-B14F-4D97-AF65-F5344CB8AC3E}">
        <p14:creationId xmlns:p14="http://schemas.microsoft.com/office/powerpoint/2010/main" val="506866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116893-158F-4707-947F-4F804C990A9B}" type="slidenum">
              <a:rPr lang="en-GB" smtClean="0"/>
              <a:t>9</a:t>
            </a:fld>
            <a:endParaRPr lang="en-GB" dirty="0"/>
          </a:p>
        </p:txBody>
      </p:sp>
    </p:spTree>
    <p:extLst>
      <p:ext uri="{BB962C8B-B14F-4D97-AF65-F5344CB8AC3E}">
        <p14:creationId xmlns:p14="http://schemas.microsoft.com/office/powerpoint/2010/main" val="77819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dirty="0"/>
          </a:p>
        </p:txBody>
      </p:sp>
      <p:sp>
        <p:nvSpPr>
          <p:cNvPr id="4" name="Slide Number Placeholder 3"/>
          <p:cNvSpPr>
            <a:spLocks noGrp="1"/>
          </p:cNvSpPr>
          <p:nvPr>
            <p:ph type="sldNum" sz="quarter" idx="5"/>
          </p:nvPr>
        </p:nvSpPr>
        <p:spPr/>
        <p:txBody>
          <a:bodyPr/>
          <a:lstStyle/>
          <a:p>
            <a:fld id="{86116893-158F-4707-947F-4F804C990A9B}" type="slidenum">
              <a:rPr lang="en-GB" smtClean="0"/>
              <a:t>13</a:t>
            </a:fld>
            <a:endParaRPr lang="en-GB" dirty="0"/>
          </a:p>
        </p:txBody>
      </p:sp>
    </p:spTree>
    <p:extLst>
      <p:ext uri="{BB962C8B-B14F-4D97-AF65-F5344CB8AC3E}">
        <p14:creationId xmlns:p14="http://schemas.microsoft.com/office/powerpoint/2010/main" val="2408753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18C361-3252-2D4C-995E-B4D1D8311966}"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dirty="0"/>
          </a:p>
        </p:txBody>
      </p:sp>
    </p:spTree>
    <p:extLst>
      <p:ext uri="{BB962C8B-B14F-4D97-AF65-F5344CB8AC3E}">
        <p14:creationId xmlns:p14="http://schemas.microsoft.com/office/powerpoint/2010/main" val="2995700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18C361-3252-2D4C-995E-B4D1D8311966}"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dirty="0"/>
          </a:p>
        </p:txBody>
      </p:sp>
      <p:pic>
        <p:nvPicPr>
          <p:cNvPr id="7" name="Picture 6" descr="Homeless Link Logo">
            <a:extLst>
              <a:ext uri="{FF2B5EF4-FFF2-40B4-BE49-F238E27FC236}">
                <a16:creationId xmlns:a16="http://schemas.microsoft.com/office/drawing/2014/main" id="{D33E67B2-8FD3-040F-23B7-1BCBAFA2F5B7}"/>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3255590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18C361-3252-2D4C-995E-B4D1D8311966}"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dirty="0"/>
          </a:p>
        </p:txBody>
      </p:sp>
    </p:spTree>
    <p:extLst>
      <p:ext uri="{BB962C8B-B14F-4D97-AF65-F5344CB8AC3E}">
        <p14:creationId xmlns:p14="http://schemas.microsoft.com/office/powerpoint/2010/main" val="410467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18C361-3252-2D4C-995E-B4D1D8311966}"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dirty="0"/>
          </a:p>
        </p:txBody>
      </p:sp>
      <p:pic>
        <p:nvPicPr>
          <p:cNvPr id="8" name="Picture 7" descr="A picture containing text, clipart, vector graphics&#10;&#10;Description automatically generated">
            <a:extLst>
              <a:ext uri="{FF2B5EF4-FFF2-40B4-BE49-F238E27FC236}">
                <a16:creationId xmlns:a16="http://schemas.microsoft.com/office/drawing/2014/main" id="{A243437B-DEB1-B8ED-450B-AA5788FA32E8}"/>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2795307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18C361-3252-2D4C-995E-B4D1D8311966}" type="datetimeFigureOut">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dirty="0"/>
          </a:p>
        </p:txBody>
      </p:sp>
      <p:pic>
        <p:nvPicPr>
          <p:cNvPr id="7" name="Picture 6" descr="A picture containing text, clipart, vector graphics&#10;&#10;Description automatically generated">
            <a:extLst>
              <a:ext uri="{FF2B5EF4-FFF2-40B4-BE49-F238E27FC236}">
                <a16:creationId xmlns:a16="http://schemas.microsoft.com/office/drawing/2014/main" id="{23B8E7B9-C515-22DD-2AE1-E432F2F27B21}"/>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119162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18C361-3252-2D4C-995E-B4D1D8311966}" type="datetimeFigureOut">
              <a:rPr lang="en-US" smtClean="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BCBFA4-8C0C-034B-AE94-C3702488B337}" type="slidenum">
              <a:rPr lang="en-US" smtClean="0"/>
              <a:t>‹#›</a:t>
            </a:fld>
            <a:endParaRPr lang="en-US" dirty="0"/>
          </a:p>
        </p:txBody>
      </p:sp>
      <p:pic>
        <p:nvPicPr>
          <p:cNvPr id="8" name="Picture 7" descr="Homeless Link Logo">
            <a:extLst>
              <a:ext uri="{FF2B5EF4-FFF2-40B4-BE49-F238E27FC236}">
                <a16:creationId xmlns:a16="http://schemas.microsoft.com/office/drawing/2014/main" id="{C9548F42-5141-E5B6-EDB9-E63BD626F6FF}"/>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4123421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18C361-3252-2D4C-995E-B4D1D8311966}" type="datetimeFigureOut">
              <a:rPr lang="en-US" smtClean="0"/>
              <a:t>3/19/2024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3BCBFA4-8C0C-034B-AE94-C3702488B337}" type="slidenum">
              <a:rPr lang="en-US" smtClean="0"/>
              <a:t>‹#›</a:t>
            </a:fld>
            <a:endParaRPr lang="en-US" dirty="0"/>
          </a:p>
        </p:txBody>
      </p:sp>
      <p:pic>
        <p:nvPicPr>
          <p:cNvPr id="10" name="Picture 9" descr="Homeless Link Logo">
            <a:extLst>
              <a:ext uri="{FF2B5EF4-FFF2-40B4-BE49-F238E27FC236}">
                <a16:creationId xmlns:a16="http://schemas.microsoft.com/office/drawing/2014/main" id="{688260F2-153B-C7D8-20D6-52E8D6B60686}"/>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3069522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18C361-3252-2D4C-995E-B4D1D8311966}" type="datetimeFigureOut">
              <a:rPr lang="en-US" smtClean="0"/>
              <a:t>3/19/2024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3BCBFA4-8C0C-034B-AE94-C3702488B337}" type="slidenum">
              <a:rPr lang="en-US" smtClean="0"/>
              <a:t>‹#›</a:t>
            </a:fld>
            <a:endParaRPr lang="en-US" dirty="0"/>
          </a:p>
        </p:txBody>
      </p:sp>
      <p:pic>
        <p:nvPicPr>
          <p:cNvPr id="6" name="Picture 5" descr="Homeless Link Logo">
            <a:extLst>
              <a:ext uri="{FF2B5EF4-FFF2-40B4-BE49-F238E27FC236}">
                <a16:creationId xmlns:a16="http://schemas.microsoft.com/office/drawing/2014/main" id="{92161264-5595-BC41-DE88-E3F5C3A7EEC7}"/>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2973475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18C361-3252-2D4C-995E-B4D1D8311966}" type="datetimeFigureOut">
              <a:rPr lang="en-US" smtClean="0"/>
              <a:t>3/19/2024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BCBFA4-8C0C-034B-AE94-C3702488B337}" type="slidenum">
              <a:rPr lang="en-US" smtClean="0"/>
              <a:t>‹#›</a:t>
            </a:fld>
            <a:endParaRPr lang="en-US" dirty="0"/>
          </a:p>
        </p:txBody>
      </p:sp>
      <p:pic>
        <p:nvPicPr>
          <p:cNvPr id="5" name="Picture 4" descr="Homeless Link Logo">
            <a:extLst>
              <a:ext uri="{FF2B5EF4-FFF2-40B4-BE49-F238E27FC236}">
                <a16:creationId xmlns:a16="http://schemas.microsoft.com/office/drawing/2014/main" id="{BFF412AC-8977-813F-C166-3DA0967064BD}"/>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1978858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18C361-3252-2D4C-995E-B4D1D8311966}" type="datetimeFigureOut">
              <a:rPr lang="en-US" smtClean="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BCBFA4-8C0C-034B-AE94-C3702488B337}" type="slidenum">
              <a:rPr lang="en-US" smtClean="0"/>
              <a:t>‹#›</a:t>
            </a:fld>
            <a:endParaRPr lang="en-US" dirty="0"/>
          </a:p>
        </p:txBody>
      </p:sp>
      <p:pic>
        <p:nvPicPr>
          <p:cNvPr id="8" name="Picture 7" descr="Homeless Link Logo">
            <a:extLst>
              <a:ext uri="{FF2B5EF4-FFF2-40B4-BE49-F238E27FC236}">
                <a16:creationId xmlns:a16="http://schemas.microsoft.com/office/drawing/2014/main" id="{4B18854B-B2EF-0163-ED62-873B9998ACF3}"/>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3801507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18C361-3252-2D4C-995E-B4D1D8311966}" type="datetimeFigureOut">
              <a:rPr lang="en-US" smtClean="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BCBFA4-8C0C-034B-AE94-C3702488B337}" type="slidenum">
              <a:rPr lang="en-US" smtClean="0"/>
              <a:t>‹#›</a:t>
            </a:fld>
            <a:endParaRPr lang="en-US" dirty="0"/>
          </a:p>
        </p:txBody>
      </p:sp>
      <p:pic>
        <p:nvPicPr>
          <p:cNvPr id="8" name="Picture 7" descr="Homeless Link Logo">
            <a:extLst>
              <a:ext uri="{FF2B5EF4-FFF2-40B4-BE49-F238E27FC236}">
                <a16:creationId xmlns:a16="http://schemas.microsoft.com/office/drawing/2014/main" id="{35E235AA-E9B3-C854-1DDF-2EC8B3D42DEB}"/>
              </a:ext>
            </a:extLst>
          </p:cNvPr>
          <p:cNvPicPr>
            <a:picLocks noChangeAspect="1"/>
          </p:cNvPicPr>
          <p:nvPr/>
        </p:nvPicPr>
        <p:blipFill>
          <a:blip r:embed="rId2"/>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2197634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8C361-3252-2D4C-995E-B4D1D8311966}" type="datetimeFigureOut">
              <a:rPr lang="en-US" smtClean="0"/>
              <a:t>3/19/2024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BCBFA4-8C0C-034B-AE94-C3702488B337}" type="slidenum">
              <a:rPr lang="en-US" smtClean="0"/>
              <a:t>‹#›</a:t>
            </a:fld>
            <a:endParaRPr lang="en-US" dirty="0"/>
          </a:p>
        </p:txBody>
      </p:sp>
      <p:pic>
        <p:nvPicPr>
          <p:cNvPr id="7" name="Picture 6" descr="Homeless Link Logo">
            <a:extLst>
              <a:ext uri="{FF2B5EF4-FFF2-40B4-BE49-F238E27FC236}">
                <a16:creationId xmlns:a16="http://schemas.microsoft.com/office/drawing/2014/main" id="{7A701AA2-D78F-C266-5457-8D4F8BA4AD41}"/>
              </a:ext>
            </a:extLst>
          </p:cNvPr>
          <p:cNvPicPr>
            <a:picLocks noChangeAspect="1"/>
          </p:cNvPicPr>
          <p:nvPr/>
        </p:nvPicPr>
        <p:blipFill>
          <a:blip r:embed="rId13"/>
          <a:stretch>
            <a:fillRect/>
          </a:stretch>
        </p:blipFill>
        <p:spPr>
          <a:xfrm>
            <a:off x="6762750" y="85724"/>
            <a:ext cx="2381250" cy="1190625"/>
          </a:xfrm>
          <a:prstGeom prst="rect">
            <a:avLst/>
          </a:prstGeom>
        </p:spPr>
      </p:pic>
    </p:spTree>
    <p:extLst>
      <p:ext uri="{BB962C8B-B14F-4D97-AF65-F5344CB8AC3E}">
        <p14:creationId xmlns:p14="http://schemas.microsoft.com/office/powerpoint/2010/main" val="29119322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ttakesacity.org.uk/wp-content/uploads/2023/04/The-Haven-Tackling-Womens-Homelessness-in-Cambridge-together-Aug-2022-PDF.pdf" TargetMode="External"/><Relationship Id="rId2" Type="http://schemas.openxmlformats.org/officeDocument/2006/relationships/hyperlink" Target="https://www.ittakesacity.org.uk/wha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homeless.org.uk/areas-of-expertise/meeting-diverse-needs/ending-womens-homelessness/" TargetMode="External"/><Relationship Id="rId2" Type="http://schemas.openxmlformats.org/officeDocument/2006/relationships/hyperlink" Target="https://homelesslink-1b54.kxcdn.com/media/documents/Myth_Busting_cVUs0i9.pdf" TargetMode="External"/><Relationship Id="rId1" Type="http://schemas.openxmlformats.org/officeDocument/2006/relationships/slideLayout" Target="../slideLayouts/slideLayout3.xml"/><Relationship Id="rId5" Type="http://schemas.openxmlformats.org/officeDocument/2006/relationships/hyperlink" Target="https://www.ittakesacity.org.uk/wp-content/uploads/2023/04/The-Haven-Tackling-Womens-Homelessness-in-Cambridge-together-Aug-2022-PDF.pdf" TargetMode="External"/><Relationship Id="rId4" Type="http://schemas.openxmlformats.org/officeDocument/2006/relationships/hyperlink" Target="https://lawadv.org.uk/wp-content/uploads/WAHAPOLICYBRIF-SEP12-min.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agendaalliance.org/documents/148/Transforming_Services_Final_Report.pdf" TargetMode="External"/><Relationship Id="rId4" Type="http://schemas.openxmlformats.org/officeDocument/2006/relationships/image" Target="../media/image10.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064B41C-0701-5845-8036-D67A0A8FD77F}"/>
              </a:ext>
            </a:extLst>
          </p:cNvPr>
          <p:cNvSpPr txBox="1"/>
          <p:nvPr/>
        </p:nvSpPr>
        <p:spPr>
          <a:xfrm>
            <a:off x="759551" y="1421680"/>
            <a:ext cx="4585058" cy="2800767"/>
          </a:xfrm>
          <a:prstGeom prst="rect">
            <a:avLst/>
          </a:prstGeom>
          <a:noFill/>
        </p:spPr>
        <p:txBody>
          <a:bodyPr wrap="square" lIns="91440" tIns="45720" rIns="91440" bIns="45720" rtlCol="0" anchor="t">
            <a:spAutoFit/>
          </a:bodyPr>
          <a:lstStyle/>
          <a:p>
            <a:pPr algn="ctr"/>
            <a:r>
              <a:rPr lang="en-GB" sz="4400" b="1" dirty="0">
                <a:solidFill>
                  <a:schemeClr val="tx1">
                    <a:lumMod val="60000"/>
                    <a:lumOff val="40000"/>
                  </a:schemeClr>
                </a:solidFill>
                <a:latin typeface="Poppins"/>
                <a:cs typeface="Poppins"/>
              </a:rPr>
              <a:t>Tips from the frontline </a:t>
            </a:r>
            <a:endParaRPr lang="en-GB" sz="4400" b="1" dirty="0">
              <a:solidFill>
                <a:srgbClr val="6E005A"/>
              </a:solidFill>
              <a:latin typeface="Poppins"/>
              <a:cs typeface="Poppins"/>
            </a:endParaRPr>
          </a:p>
          <a:p>
            <a:pPr algn="ctr"/>
            <a:r>
              <a:rPr lang="en-GB" sz="4400" b="1" dirty="0">
                <a:solidFill>
                  <a:srgbClr val="6E005A"/>
                </a:solidFill>
                <a:latin typeface="Poppins"/>
                <a:cs typeface="Poppins"/>
              </a:rPr>
              <a:t>Influencing for Change </a:t>
            </a:r>
            <a:endParaRPr lang="en-GB" sz="2800" dirty="0">
              <a:solidFill>
                <a:srgbClr val="CC0099"/>
              </a:solidFill>
              <a:latin typeface="Poppins" pitchFamily="2" charset="77"/>
              <a:cs typeface="Poppins" pitchFamily="2" charset="77"/>
            </a:endParaRPr>
          </a:p>
        </p:txBody>
      </p:sp>
      <p:pic>
        <p:nvPicPr>
          <p:cNvPr id="2" name="Picture 1" descr="A person and person standing together&#10;&#10;Description automatically generated">
            <a:extLst>
              <a:ext uri="{FF2B5EF4-FFF2-40B4-BE49-F238E27FC236}">
                <a16:creationId xmlns:a16="http://schemas.microsoft.com/office/drawing/2014/main" id="{79B010FF-5E0F-7BD8-824C-EAF0F4C32C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97211" y="1302360"/>
            <a:ext cx="5846789" cy="5555640"/>
          </a:xfrm>
          <a:prstGeom prst="rect">
            <a:avLst/>
          </a:prstGeom>
        </p:spPr>
      </p:pic>
    </p:spTree>
    <p:extLst>
      <p:ext uri="{BB962C8B-B14F-4D97-AF65-F5344CB8AC3E}">
        <p14:creationId xmlns:p14="http://schemas.microsoft.com/office/powerpoint/2010/main" val="34571089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117EE-FDEA-EBDF-60B9-6DFEBACBA01C}"/>
              </a:ext>
            </a:extLst>
          </p:cNvPr>
          <p:cNvSpPr>
            <a:spLocks noGrp="1"/>
          </p:cNvSpPr>
          <p:nvPr>
            <p:ph type="title"/>
          </p:nvPr>
        </p:nvSpPr>
        <p:spPr>
          <a:xfrm>
            <a:off x="628650" y="466421"/>
            <a:ext cx="7886700" cy="1325563"/>
          </a:xfrm>
        </p:spPr>
        <p:txBody>
          <a:bodyPr/>
          <a:lstStyle/>
          <a:p>
            <a:r>
              <a:rPr lang="en-US" b="1" dirty="0">
                <a:solidFill>
                  <a:srgbClr val="CC0099"/>
                </a:solidFill>
              </a:rPr>
              <a:t>Build Alliances</a:t>
            </a:r>
            <a:endParaRPr lang="en-GB" b="1" dirty="0">
              <a:solidFill>
                <a:srgbClr val="CC0099"/>
              </a:solidFill>
            </a:endParaRPr>
          </a:p>
        </p:txBody>
      </p:sp>
      <p:sp>
        <p:nvSpPr>
          <p:cNvPr id="3" name="Content Placeholder 2">
            <a:extLst>
              <a:ext uri="{FF2B5EF4-FFF2-40B4-BE49-F238E27FC236}">
                <a16:creationId xmlns:a16="http://schemas.microsoft.com/office/drawing/2014/main" id="{768074C6-F6A3-D87F-8F1B-9A179585289F}"/>
              </a:ext>
            </a:extLst>
          </p:cNvPr>
          <p:cNvSpPr>
            <a:spLocks noGrp="1"/>
          </p:cNvSpPr>
          <p:nvPr>
            <p:ph idx="1"/>
          </p:nvPr>
        </p:nvSpPr>
        <p:spPr>
          <a:xfrm>
            <a:off x="628650" y="1605108"/>
            <a:ext cx="7886700" cy="5043326"/>
          </a:xfrm>
        </p:spPr>
        <p:txBody>
          <a:bodyPr>
            <a:normAutofit/>
          </a:bodyPr>
          <a:lstStyle/>
          <a:p>
            <a:pPr marL="342900" lvl="0" indent="-342900">
              <a:lnSpc>
                <a:spcPct val="107000"/>
              </a:lnSpc>
              <a:spcBef>
                <a:spcPts val="1200"/>
              </a:spcBef>
              <a:spcAft>
                <a:spcPts val="1200"/>
              </a:spcAft>
              <a:buFont typeface="+mj-lt"/>
              <a:buAutoNum type="arabicPeriod"/>
            </a:pPr>
            <a:r>
              <a:rPr lang="en-GB" sz="2000" b="1" kern="100" dirty="0">
                <a:effectLst/>
                <a:latin typeface="+mj-lt"/>
                <a:ea typeface="Noto Sans" panose="020B0502040504020204" pitchFamily="34" charset="0"/>
                <a:cs typeface="Times New Roman" panose="02020603050405020304" pitchFamily="18" charset="0"/>
              </a:rPr>
              <a:t>Attend partnership meetings. </a:t>
            </a:r>
            <a:r>
              <a:rPr lang="en-GB" sz="2000" kern="100" dirty="0">
                <a:effectLst/>
                <a:latin typeface="+mj-lt"/>
                <a:ea typeface="Noto Sans" panose="020B0502040504020204" pitchFamily="34" charset="0"/>
                <a:cs typeface="Times New Roman" panose="02020603050405020304" pitchFamily="18" charset="0"/>
              </a:rPr>
              <a:t>This includes meetings which provide a forum to connect with other professionals locally and nationally. </a:t>
            </a:r>
          </a:p>
          <a:p>
            <a:pPr marL="342900" lvl="0" indent="-342900">
              <a:lnSpc>
                <a:spcPct val="107000"/>
              </a:lnSpc>
              <a:spcBef>
                <a:spcPts val="1200"/>
              </a:spcBef>
              <a:spcAft>
                <a:spcPts val="1200"/>
              </a:spcAft>
              <a:buFont typeface="+mj-lt"/>
              <a:buAutoNum type="arabicPeriod"/>
            </a:pPr>
            <a:r>
              <a:rPr lang="en-GB" sz="2000" b="1" kern="100" dirty="0">
                <a:effectLst/>
                <a:latin typeface="+mj-lt"/>
                <a:ea typeface="Noto Sans" panose="020B0502040504020204" pitchFamily="34" charset="0"/>
                <a:cs typeface="Times New Roman" panose="02020603050405020304" pitchFamily="18" charset="0"/>
              </a:rPr>
              <a:t>Make time for your influencing. </a:t>
            </a:r>
            <a:r>
              <a:rPr lang="en-GB" sz="2000" kern="100" dirty="0">
                <a:effectLst/>
                <a:latin typeface="+mj-lt"/>
                <a:ea typeface="Noto Sans" panose="020B0502040504020204" pitchFamily="34" charset="0"/>
                <a:cs typeface="Times New Roman" panose="02020603050405020304" pitchFamily="18" charset="0"/>
              </a:rPr>
              <a:t>Try to ringfence this time and fund the work if possible.</a:t>
            </a:r>
            <a:r>
              <a:rPr lang="en-GB" sz="2000" b="1" kern="100" dirty="0">
                <a:effectLst/>
                <a:latin typeface="+mj-lt"/>
                <a:ea typeface="Noto Sans" panose="020B0502040504020204" pitchFamily="34" charset="0"/>
                <a:cs typeface="Times New Roman" panose="02020603050405020304" pitchFamily="18" charset="0"/>
              </a:rPr>
              <a:t> </a:t>
            </a:r>
            <a:endParaRPr lang="en-GB" sz="2000" kern="100" dirty="0">
              <a:effectLst/>
              <a:latin typeface="+mj-lt"/>
              <a:ea typeface="Noto Sans" panose="020B0502040504020204" pitchFamily="34" charset="0"/>
              <a:cs typeface="Times New Roman" panose="02020603050405020304" pitchFamily="18" charset="0"/>
            </a:endParaRPr>
          </a:p>
          <a:p>
            <a:pPr marL="342900" lvl="0" indent="-342900">
              <a:lnSpc>
                <a:spcPct val="107000"/>
              </a:lnSpc>
              <a:spcBef>
                <a:spcPts val="1200"/>
              </a:spcBef>
              <a:spcAft>
                <a:spcPts val="1200"/>
              </a:spcAft>
              <a:buFont typeface="+mj-lt"/>
              <a:buAutoNum type="arabicPeriod"/>
            </a:pPr>
            <a:r>
              <a:rPr lang="en-GB" sz="2000" b="1" kern="100" dirty="0">
                <a:effectLst/>
                <a:latin typeface="+mj-lt"/>
                <a:ea typeface="Noto Sans" panose="020B0502040504020204" pitchFamily="34" charset="0"/>
                <a:cs typeface="Times New Roman" panose="02020603050405020304" pitchFamily="18" charset="0"/>
              </a:rPr>
              <a:t>Build unlikely alliances.</a:t>
            </a:r>
            <a:r>
              <a:rPr lang="en-GB" sz="2000" kern="100" dirty="0">
                <a:effectLst/>
                <a:latin typeface="+mj-lt"/>
                <a:ea typeface="Noto Sans" panose="020B0502040504020204" pitchFamily="34" charset="0"/>
                <a:cs typeface="Times New Roman" panose="02020603050405020304" pitchFamily="18" charset="0"/>
              </a:rPr>
              <a:t> Identify services and decision makers you might not usually expect to build alliances with</a:t>
            </a:r>
            <a:r>
              <a:rPr lang="en-GB" sz="2000" dirty="0">
                <a:effectLst/>
                <a:latin typeface="+mj-lt"/>
                <a:ea typeface="Noto Sans" panose="020B0502040504020204" pitchFamily="34" charset="0"/>
              </a:rPr>
              <a:t>.</a:t>
            </a:r>
          </a:p>
          <a:p>
            <a:pPr marL="342900" lvl="0" indent="-342900">
              <a:lnSpc>
                <a:spcPct val="107000"/>
              </a:lnSpc>
              <a:spcBef>
                <a:spcPts val="1200"/>
              </a:spcBef>
              <a:spcAft>
                <a:spcPts val="1200"/>
              </a:spcAft>
              <a:buFont typeface="+mj-lt"/>
              <a:buAutoNum type="arabicPeriod"/>
            </a:pPr>
            <a:r>
              <a:rPr lang="en-GB" sz="2000" b="1" dirty="0">
                <a:effectLst/>
                <a:latin typeface="+mj-lt"/>
                <a:ea typeface="Noto Sans" panose="020B0502040504020204" pitchFamily="34" charset="0"/>
                <a:cs typeface="Times New Roman" panose="02020603050405020304" pitchFamily="18" charset="0"/>
              </a:rPr>
              <a:t>Find ways to improve communication.</a:t>
            </a:r>
            <a:r>
              <a:rPr lang="en-GB" sz="2000" dirty="0">
                <a:effectLst/>
                <a:latin typeface="+mj-lt"/>
                <a:ea typeface="Noto Sans" panose="020B0502040504020204" pitchFamily="34" charset="0"/>
                <a:cs typeface="Times New Roman" panose="02020603050405020304" pitchFamily="18" charset="0"/>
              </a:rPr>
              <a:t> Find common ground and consider how you can support each other to improve the communication overall</a:t>
            </a:r>
            <a:r>
              <a:rPr lang="en-GB" sz="2000" dirty="0">
                <a:latin typeface="+mj-lt"/>
                <a:ea typeface="Noto Sans" panose="020B0502040504020204" pitchFamily="34" charset="0"/>
                <a:cs typeface="Times New Roman" panose="02020603050405020304" pitchFamily="18" charset="0"/>
              </a:rPr>
              <a:t>.</a:t>
            </a:r>
            <a:endParaRPr lang="en-GB" sz="3200" dirty="0">
              <a:latin typeface="+mj-lt"/>
            </a:endParaRPr>
          </a:p>
        </p:txBody>
      </p:sp>
    </p:spTree>
    <p:extLst>
      <p:ext uri="{BB962C8B-B14F-4D97-AF65-F5344CB8AC3E}">
        <p14:creationId xmlns:p14="http://schemas.microsoft.com/office/powerpoint/2010/main" val="907689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7AE2BB3-DBF6-FDFA-ADEF-07901B1F77CB}"/>
              </a:ext>
            </a:extLst>
          </p:cNvPr>
          <p:cNvSpPr/>
          <p:nvPr/>
        </p:nvSpPr>
        <p:spPr>
          <a:xfrm>
            <a:off x="542345" y="1330949"/>
            <a:ext cx="7963479" cy="3272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200" dirty="0">
                <a:solidFill>
                  <a:srgbClr val="FFFFFF"/>
                </a:solidFill>
                <a:effectLst/>
                <a:latin typeface="Poppins" panose="00000500000000000000" pitchFamily="2" charset="0"/>
                <a:ea typeface="Times New Roman" panose="02020603050405020304" pitchFamily="18" charset="0"/>
                <a:cs typeface="Times New Roman" panose="02020603050405020304" pitchFamily="18" charset="0"/>
              </a:rPr>
              <a:t> </a:t>
            </a:r>
            <a:endParaRPr lang="en-GB" sz="1200" dirty="0">
              <a:effectLst/>
              <a:ea typeface="Noto Sans" panose="020B0502040504020204" pitchFamily="34" charset="0"/>
              <a:cs typeface="Times New Roman" panose="02020603050405020304" pitchFamily="18" charset="0"/>
            </a:endParaRPr>
          </a:p>
        </p:txBody>
      </p:sp>
      <p:sp>
        <p:nvSpPr>
          <p:cNvPr id="5" name="Text Box 1">
            <a:extLst>
              <a:ext uri="{FF2B5EF4-FFF2-40B4-BE49-F238E27FC236}">
                <a16:creationId xmlns:a16="http://schemas.microsoft.com/office/drawing/2014/main" id="{06AE971C-1322-3006-CAF7-13F4658AAAC6}"/>
              </a:ext>
            </a:extLst>
          </p:cNvPr>
          <p:cNvSpPr txBox="1"/>
          <p:nvPr/>
        </p:nvSpPr>
        <p:spPr>
          <a:xfrm>
            <a:off x="542345" y="1658193"/>
            <a:ext cx="7963479" cy="503618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91440" rIns="91440" bIns="0" numCol="1" spcCol="0" rtlCol="0" fromWordArt="0" anchor="t" anchorCtr="0" forceAA="0" compatLnSpc="1">
            <a:prstTxWarp prst="textNoShape">
              <a:avLst/>
            </a:prstTxWarp>
            <a:noAutofit/>
          </a:bodyPr>
          <a:lstStyle/>
          <a:p>
            <a:pPr algn="ctr">
              <a:spcBef>
                <a:spcPts val="600"/>
              </a:spcBef>
              <a:spcAft>
                <a:spcPts val="600"/>
              </a:spcAft>
            </a:pPr>
            <a:r>
              <a:rPr lang="en-US" sz="2000" b="1" dirty="0">
                <a:solidFill>
                  <a:srgbClr val="F659AC"/>
                </a:solidFill>
                <a:effectLst/>
                <a:latin typeface="Poppins" panose="00000500000000000000" pitchFamily="2" charset="0"/>
                <a:ea typeface="Noto Sans" panose="020B0502040504020204" pitchFamily="34" charset="0"/>
              </a:rPr>
              <a:t>Practice Highlight</a:t>
            </a:r>
            <a:endParaRPr lang="en-GB" sz="2000" b="1" dirty="0">
              <a:solidFill>
                <a:srgbClr val="F659AC"/>
              </a:solidFill>
              <a:effectLst/>
              <a:latin typeface="Poppins" panose="00000500000000000000" pitchFamily="2" charset="0"/>
              <a:ea typeface="Noto Sans" panose="020B0502040504020204" pitchFamily="34" charset="0"/>
            </a:endParaRPr>
          </a:p>
          <a:p>
            <a:pPr>
              <a:spcBef>
                <a:spcPts val="600"/>
              </a:spcBef>
              <a:spcAft>
                <a:spcPts val="600"/>
              </a:spcAft>
            </a:pPr>
            <a:r>
              <a:rPr lang="en-GB" sz="1600" dirty="0">
                <a:solidFill>
                  <a:srgbClr val="000000"/>
                </a:solidFill>
                <a:effectLst/>
                <a:ea typeface="Times New Roman" panose="02020603050405020304" pitchFamily="18" charset="0"/>
              </a:rPr>
              <a:t>The Women’s Homelessness Action Group (WHAG) is an initiative that emerged from the organisation </a:t>
            </a:r>
            <a:r>
              <a:rPr lang="en-GB" sz="1600" u="sng" dirty="0">
                <a:solidFill>
                  <a:srgbClr val="000000"/>
                </a:solidFill>
                <a:effectLst/>
                <a:ea typeface="Times New Roman" panose="02020603050405020304" pitchFamily="18" charset="0"/>
                <a:hlinkClick r:id="rId2"/>
              </a:rPr>
              <a:t>‘It Takes A City’</a:t>
            </a:r>
            <a:r>
              <a:rPr lang="en-GB" sz="1600" dirty="0">
                <a:solidFill>
                  <a:srgbClr val="000000"/>
                </a:solidFill>
                <a:effectLst/>
                <a:ea typeface="Times New Roman" panose="02020603050405020304" pitchFamily="18" charset="0"/>
              </a:rPr>
              <a:t> in Cambridge. WHAG came together with the goal of raising awareness of women’s homelessness locally. </a:t>
            </a:r>
            <a:endParaRPr lang="en-GB" sz="1600" dirty="0">
              <a:effectLst/>
              <a:ea typeface="Times New Roman" panose="02020603050405020304" pitchFamily="18" charset="0"/>
            </a:endParaRPr>
          </a:p>
          <a:p>
            <a:pPr>
              <a:spcBef>
                <a:spcPts val="600"/>
              </a:spcBef>
              <a:spcAft>
                <a:spcPts val="600"/>
              </a:spcAft>
            </a:pPr>
            <a:r>
              <a:rPr lang="en-GB" sz="1600" dirty="0">
                <a:solidFill>
                  <a:srgbClr val="000000"/>
                </a:solidFill>
                <a:effectLst/>
                <a:ea typeface="Times New Roman" panose="02020603050405020304" pitchFamily="18" charset="0"/>
              </a:rPr>
              <a:t> The group has a range of members, including those currently working in the homelessness sector, academics, student activists and volunteers, those with lived experience, city council and county council officers, those with past work experience in homeless provision, the CEO of local women’s aid, the voluntary sector and those who care passionately about changing services etc for homeless women. </a:t>
            </a:r>
            <a:endParaRPr lang="en-GB" sz="1600" dirty="0">
              <a:effectLst/>
              <a:ea typeface="Times New Roman" panose="02020603050405020304" pitchFamily="18" charset="0"/>
            </a:endParaRPr>
          </a:p>
          <a:p>
            <a:pPr>
              <a:spcBef>
                <a:spcPts val="600"/>
              </a:spcBef>
              <a:spcAft>
                <a:spcPts val="600"/>
              </a:spcAft>
            </a:pPr>
            <a:r>
              <a:rPr lang="en-GB" sz="1600" dirty="0">
                <a:solidFill>
                  <a:srgbClr val="000000"/>
                </a:solidFill>
                <a:effectLst/>
                <a:ea typeface="Noto Sans" panose="020B0502040504020204" pitchFamily="34" charset="0"/>
                <a:cs typeface="Noto Sans" panose="020B0502040504020204" pitchFamily="34" charset="0"/>
              </a:rPr>
              <a:t>Members of WHAG attend as many local meetings as they can to raise the issue of women’s homelessness.  In 2022, the WHAG commissioned a report to lay out the local context of women’s homelessness and look into how they could work towards providing a ‘Haven’ for women to use at night-time in Cambridge. You can find this report here: </a:t>
            </a:r>
            <a:r>
              <a:rPr lang="en-GB" sz="1600" u="sng" dirty="0">
                <a:solidFill>
                  <a:srgbClr val="660050"/>
                </a:solidFill>
                <a:effectLst/>
                <a:ea typeface="Noto Sans" panose="020B0502040504020204" pitchFamily="34" charset="0"/>
                <a:cs typeface="Noto Sans" panose="020B0502040504020204" pitchFamily="34" charset="0"/>
                <a:hlinkClick r:id="rId3"/>
              </a:rPr>
              <a:t>The-Haven-Tackling-Womens-Homelessness-in-Cambridge-together-Aug-2022-PDF.pdf (ittakesacity.org.uk)</a:t>
            </a:r>
            <a:r>
              <a:rPr lang="en-GB" sz="1600" dirty="0">
                <a:solidFill>
                  <a:srgbClr val="660050"/>
                </a:solidFill>
                <a:effectLst/>
                <a:ea typeface="Noto Sans" panose="020B0502040504020204" pitchFamily="34" charset="0"/>
                <a:cs typeface="Noto Sans" panose="020B0502040504020204" pitchFamily="34" charset="0"/>
              </a:rPr>
              <a:t>. </a:t>
            </a:r>
            <a:r>
              <a:rPr lang="en-GB" sz="1600" dirty="0">
                <a:solidFill>
                  <a:srgbClr val="000000"/>
                </a:solidFill>
                <a:effectLst/>
                <a:ea typeface="Noto Sans" panose="020B0502040504020204" pitchFamily="34" charset="0"/>
                <a:cs typeface="Noto Sans" panose="020B0502040504020204" pitchFamily="34" charset="0"/>
              </a:rPr>
              <a:t>While funding for the work remains a key challenge, it is ongoing.</a:t>
            </a:r>
            <a:endParaRPr lang="en-GB" sz="1600" dirty="0">
              <a:solidFill>
                <a:srgbClr val="660050"/>
              </a:solidFill>
              <a:effectLst/>
              <a:ea typeface="Noto Sans" panose="020B0502040504020204" pitchFamily="34" charset="0"/>
              <a:cs typeface="Poppins" panose="00000500000000000000" pitchFamily="2" charset="0"/>
            </a:endParaRPr>
          </a:p>
          <a:p>
            <a:pPr>
              <a:spcBef>
                <a:spcPts val="600"/>
              </a:spcBef>
            </a:pPr>
            <a:r>
              <a:rPr lang="en-US" sz="1600" dirty="0">
                <a:effectLst/>
                <a:ea typeface="Noto Sans" panose="020B0502040504020204" pitchFamily="34" charset="0"/>
                <a:cs typeface="Noto Sans" panose="020B0502040504020204" pitchFamily="34" charset="0"/>
              </a:rPr>
              <a:t> </a:t>
            </a:r>
            <a:endParaRPr lang="en-GB" sz="1600" dirty="0">
              <a:effectLst/>
              <a:ea typeface="Noto Sans" panose="020B0502040504020204" pitchFamily="34" charset="0"/>
              <a:cs typeface="Times New Roman" panose="02020603050405020304" pitchFamily="18" charset="0"/>
            </a:endParaRPr>
          </a:p>
          <a:p>
            <a:r>
              <a:rPr lang="en-GB" sz="1600" cap="all" dirty="0">
                <a:solidFill>
                  <a:srgbClr val="E32D91"/>
                </a:solidFill>
                <a:effectLst/>
                <a:ea typeface="Noto Sans" panose="020B0502040504020204" pitchFamily="34" charset="0"/>
                <a:cs typeface="Times New Roman" panose="02020603050405020304" pitchFamily="18" charset="0"/>
              </a:rPr>
              <a:t> </a:t>
            </a:r>
            <a:endParaRPr lang="en-GB" sz="1600" dirty="0">
              <a:effectLst/>
              <a:ea typeface="Noto Sans" panose="020B0502040504020204" pitchFamily="34" charset="0"/>
              <a:cs typeface="Times New Roman" panose="02020603050405020304" pitchFamily="18" charset="0"/>
            </a:endParaRPr>
          </a:p>
          <a:p>
            <a:r>
              <a:rPr lang="en-GB" sz="1600" cap="all" dirty="0">
                <a:solidFill>
                  <a:srgbClr val="E32D91"/>
                </a:solidFill>
                <a:effectLst/>
                <a:ea typeface="Noto Sans" panose="020B0502040504020204" pitchFamily="34" charset="0"/>
                <a:cs typeface="Times New Roman" panose="02020603050405020304" pitchFamily="18" charset="0"/>
              </a:rPr>
              <a:t> </a:t>
            </a:r>
            <a:endParaRPr lang="en-GB" sz="1600" dirty="0">
              <a:effectLst/>
              <a:ea typeface="Noto Sans" panose="020B0502040504020204" pitchFamily="34" charset="0"/>
              <a:cs typeface="Times New Roman" panose="02020603050405020304" pitchFamily="18" charset="0"/>
            </a:endParaRPr>
          </a:p>
          <a:p>
            <a:r>
              <a:rPr lang="en-GB" sz="1600" cap="all" dirty="0">
                <a:solidFill>
                  <a:srgbClr val="E32D91"/>
                </a:solidFill>
                <a:effectLst/>
                <a:ea typeface="Noto Sans" panose="020B0502040504020204" pitchFamily="34" charset="0"/>
                <a:cs typeface="Times New Roman" panose="02020603050405020304" pitchFamily="18" charset="0"/>
              </a:rPr>
              <a:t> </a:t>
            </a:r>
            <a:endParaRPr lang="en-GB" sz="1600" dirty="0">
              <a:effectLst/>
              <a:ea typeface="Noto Sans" panose="020B0502040504020204" pitchFamily="34" charset="0"/>
              <a:cs typeface="Times New Roman" panose="02020603050405020304" pitchFamily="18" charset="0"/>
            </a:endParaRPr>
          </a:p>
          <a:p>
            <a:r>
              <a:rPr lang="en-GB" sz="1600" cap="all" dirty="0">
                <a:solidFill>
                  <a:srgbClr val="E32D91"/>
                </a:solidFill>
                <a:effectLst/>
                <a:ea typeface="Noto Sans" panose="020B0502040504020204" pitchFamily="34" charset="0"/>
                <a:cs typeface="Times New Roman" panose="02020603050405020304" pitchFamily="18" charset="0"/>
              </a:rPr>
              <a:t> </a:t>
            </a:r>
            <a:endParaRPr lang="en-GB" sz="1600" dirty="0">
              <a:effectLst/>
              <a:ea typeface="Noto Sans" panose="020B0502040504020204" pitchFamily="34" charset="0"/>
              <a:cs typeface="Times New Roman" panose="02020603050405020304" pitchFamily="18" charset="0"/>
            </a:endParaRPr>
          </a:p>
        </p:txBody>
      </p:sp>
    </p:spTree>
    <p:extLst>
      <p:ext uri="{BB962C8B-B14F-4D97-AF65-F5344CB8AC3E}">
        <p14:creationId xmlns:p14="http://schemas.microsoft.com/office/powerpoint/2010/main" val="2458359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C04E21E-83EE-5AE0-74FC-2AAB75C603FA}"/>
              </a:ext>
            </a:extLst>
          </p:cNvPr>
          <p:cNvSpPr txBox="1"/>
          <p:nvPr/>
        </p:nvSpPr>
        <p:spPr>
          <a:xfrm>
            <a:off x="449110" y="435471"/>
            <a:ext cx="8371040" cy="892552"/>
          </a:xfrm>
          <a:prstGeom prst="rect">
            <a:avLst/>
          </a:prstGeom>
          <a:noFill/>
        </p:spPr>
        <p:txBody>
          <a:bodyPr wrap="square">
            <a:spAutoFit/>
          </a:bodyPr>
          <a:lstStyle/>
          <a:p>
            <a:r>
              <a:rPr lang="en-GB" sz="3200" b="1" dirty="0">
                <a:solidFill>
                  <a:schemeClr val="accent1"/>
                </a:solidFill>
                <a:effectLst/>
                <a:latin typeface="Poppins" panose="00000500000000000000" pitchFamily="2" charset="0"/>
                <a:ea typeface="Noto Sans" panose="020B0502040504020204" pitchFamily="34" charset="0"/>
                <a:cs typeface="Times New Roman" panose="02020603050405020304" pitchFamily="18" charset="0"/>
              </a:rPr>
              <a:t>Further Resources</a:t>
            </a:r>
          </a:p>
          <a:p>
            <a:endParaRPr lang="en-GB" sz="2000" dirty="0">
              <a:effectLst/>
              <a:latin typeface="Noto Sans" panose="020B0502040504020204" pitchFamily="34" charset="0"/>
              <a:ea typeface="Noto Sans" panose="020B0502040504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EE3038D0-44E9-FCD7-AC79-B56BD484E915}"/>
              </a:ext>
            </a:extLst>
          </p:cNvPr>
          <p:cNvSpPr txBox="1"/>
          <p:nvPr/>
        </p:nvSpPr>
        <p:spPr>
          <a:xfrm>
            <a:off x="449110" y="1224260"/>
            <a:ext cx="8485340" cy="5632311"/>
          </a:xfrm>
          <a:prstGeom prst="rect">
            <a:avLst/>
          </a:prstGeom>
          <a:noFill/>
        </p:spPr>
        <p:txBody>
          <a:bodyPr wrap="square">
            <a:spAutoFit/>
          </a:bodyPr>
          <a:lstStyle/>
          <a:p>
            <a:pPr marL="285750" indent="-285750">
              <a:buFont typeface="Wingdings" panose="05000000000000000000" pitchFamily="2" charset="2"/>
              <a:buChar char="q"/>
            </a:pPr>
            <a:r>
              <a:rPr lang="en-GB" dirty="0"/>
              <a:t>Myth Busting Women’s Homelessness (Homeless Link):  </a:t>
            </a:r>
            <a:r>
              <a:rPr lang="en-GB" dirty="0">
                <a:hlinkClick r:id="rId2">
                  <a:extLst>
                    <a:ext uri="{A12FA001-AC4F-418D-AE19-62706E023703}">
                      <ahyp:hlinkClr xmlns:ahyp="http://schemas.microsoft.com/office/drawing/2018/hyperlinkcolor" val="tx"/>
                    </a:ext>
                  </a:extLst>
                </a:hlinkClick>
              </a:rPr>
              <a:t>https://homelesslink-1b54.kxcdn.com/media/documents/Myth_Busting_cVUs0i9.pdf</a:t>
            </a:r>
            <a:endParaRPr lang="en-GB" dirty="0"/>
          </a:p>
          <a:p>
            <a:pPr marL="285750" indent="-285750">
              <a:buFont typeface="Wingdings" panose="05000000000000000000" pitchFamily="2" charset="2"/>
              <a:buChar char="q"/>
            </a:pPr>
            <a:endParaRPr lang="en-GB" dirty="0"/>
          </a:p>
          <a:p>
            <a:pPr marL="285750" indent="-285750">
              <a:buFont typeface="Wingdings" panose="05000000000000000000" pitchFamily="2" charset="2"/>
              <a:buChar char="q"/>
            </a:pPr>
            <a:r>
              <a:rPr lang="en-GB" dirty="0"/>
              <a:t>Ending Women’s Homelessness resources (Homeless Link):  </a:t>
            </a:r>
            <a:r>
              <a:rPr lang="en-GB" dirty="0">
                <a:hlinkClick r:id="rId3">
                  <a:extLst>
                    <a:ext uri="{A12FA001-AC4F-418D-AE19-62706E023703}">
                      <ahyp:hlinkClr xmlns:ahyp="http://schemas.microsoft.com/office/drawing/2018/hyperlinkcolor" val="tx"/>
                    </a:ext>
                  </a:extLst>
                </a:hlinkClick>
              </a:rPr>
              <a:t>https://homeless.org.uk/areas-of-expertise/meeting-diverse-needs/ending-womens-homelessness/</a:t>
            </a:r>
            <a:endParaRPr lang="en-GB" dirty="0"/>
          </a:p>
          <a:p>
            <a:pPr marL="285750" indent="-285750">
              <a:buFont typeface="Wingdings" panose="05000000000000000000" pitchFamily="2" charset="2"/>
              <a:buChar char="q"/>
            </a:pPr>
            <a:endParaRPr lang="en-GB" dirty="0"/>
          </a:p>
          <a:p>
            <a:pPr marL="285750" indent="-285750">
              <a:buFont typeface="Wingdings" panose="05000000000000000000" pitchFamily="2" charset="2"/>
              <a:buChar char="q"/>
            </a:pPr>
            <a:r>
              <a:rPr lang="en-GB" sz="1800" dirty="0">
                <a:effectLst/>
                <a:latin typeface="Noto Sans" panose="020B0502040504020204" pitchFamily="34" charset="0"/>
                <a:ea typeface="Noto Sans" panose="020B0502040504020204" pitchFamily="34" charset="0"/>
                <a:cs typeface="Noto Sans" panose="020B0502040504020204" pitchFamily="34" charset="0"/>
              </a:rPr>
              <a:t> </a:t>
            </a:r>
            <a:r>
              <a:rPr lang="en-US" sz="1800" dirty="0">
                <a:effectLst/>
                <a:latin typeface="Noto Sans" panose="020B0502040504020204" pitchFamily="34" charset="0"/>
                <a:ea typeface="Noto Sans" panose="020B0502040504020204" pitchFamily="34" charset="0"/>
                <a:cs typeface="Noto Sans" panose="020B0502040504020204" pitchFamily="34" charset="0"/>
              </a:rPr>
              <a:t>Policy and Practice Briefing (Women Against Homelessness and Abuse) </a:t>
            </a:r>
            <a:r>
              <a:rPr lang="en-US" sz="1800" u="sng" dirty="0">
                <a:effectLst/>
                <a:latin typeface="Noto Sans" panose="020B0502040504020204" pitchFamily="34" charset="0"/>
                <a:ea typeface="Noto Sans" panose="020B0502040504020204" pitchFamily="34" charset="0"/>
                <a:cs typeface="Noto Sans" panose="020B0502040504020204" pitchFamily="34" charset="0"/>
                <a:hlinkClick r:id="rId4">
                  <a:extLst>
                    <a:ext uri="{A12FA001-AC4F-418D-AE19-62706E023703}">
                      <ahyp:hlinkClr xmlns:ahyp="http://schemas.microsoft.com/office/drawing/2018/hyperlinkcolor" val="tx"/>
                    </a:ext>
                  </a:extLst>
                </a:hlinkClick>
              </a:rPr>
              <a:t>https://lawadv.org.uk/wp-content/uploads/WAHAPOLICYBRIF-SEP12-min.pdf</a:t>
            </a:r>
            <a:r>
              <a:rPr lang="en-GB" sz="1800" dirty="0">
                <a:effectLst/>
                <a:latin typeface="Noto Sans" panose="020B0502040504020204" pitchFamily="34" charset="0"/>
                <a:ea typeface="Noto Sans" panose="020B0502040504020204" pitchFamily="34" charset="0"/>
                <a:cs typeface="Noto Sans" panose="020B0502040504020204" pitchFamily="34" charset="0"/>
              </a:rPr>
              <a:t> </a:t>
            </a:r>
          </a:p>
          <a:p>
            <a:pPr marL="285750" indent="-285750">
              <a:buFont typeface="Wingdings" panose="05000000000000000000" pitchFamily="2" charset="2"/>
              <a:buChar char="q"/>
            </a:pPr>
            <a:r>
              <a:rPr lang="en-GB" dirty="0">
                <a:latin typeface="Noto Sans" panose="020B0502040504020204" pitchFamily="34" charset="0"/>
                <a:ea typeface="Noto Sans" panose="020B0502040504020204" pitchFamily="34" charset="0"/>
                <a:cs typeface="Noto Sans" panose="020B0502040504020204" pitchFamily="34" charset="0"/>
              </a:rPr>
              <a:t>Report - Tackling Women’s Homelessness in Cambridge (It Takes a City) </a:t>
            </a:r>
            <a:r>
              <a:rPr lang="en-GB" sz="1800" u="sng" dirty="0">
                <a:effectLst/>
                <a:ea typeface="Noto Sans" panose="020B0502040504020204" pitchFamily="34" charset="0"/>
                <a:cs typeface="Noto Sans" panose="020B0502040504020204" pitchFamily="34" charset="0"/>
                <a:hlinkClick r:id="rId5">
                  <a:extLst>
                    <a:ext uri="{A12FA001-AC4F-418D-AE19-62706E023703}">
                      <ahyp:hlinkClr xmlns:ahyp="http://schemas.microsoft.com/office/drawing/2018/hyperlinkcolor" val="tx"/>
                    </a:ext>
                  </a:extLst>
                </a:hlinkClick>
              </a:rPr>
              <a:t>The-Haven-Tackling-Womens-Homelessness-in-Cambridge-together-Aug-2022-PDF.pdf (ittakesacity.org.uk)</a:t>
            </a:r>
            <a:endParaRPr lang="en-GB" u="sng" dirty="0">
              <a:ea typeface="Noto Sans" panose="020B0502040504020204" pitchFamily="34" charset="0"/>
              <a:cs typeface="Noto Sans" panose="020B0502040504020204" pitchFamily="34" charset="0"/>
            </a:endParaRPr>
          </a:p>
          <a:p>
            <a:pPr marL="285750" indent="-285750">
              <a:buFont typeface="Wingdings" panose="05000000000000000000" pitchFamily="2" charset="2"/>
              <a:buChar char="q"/>
            </a:pPr>
            <a:r>
              <a:rPr lang="en-GB" sz="1800" dirty="0">
                <a:effectLst/>
                <a:latin typeface="Noto Sans" panose="020B0502040504020204" pitchFamily="34" charset="0"/>
                <a:ea typeface="Noto Sans" panose="020B0502040504020204" pitchFamily="34" charset="0"/>
                <a:cs typeface="Noto Sans" panose="020B0502040504020204" pitchFamily="34" charset="0"/>
              </a:rPr>
              <a:t>Projects and Campaign (Agenda Alliance) </a:t>
            </a:r>
            <a:r>
              <a:rPr lang="en-GB" sz="1800" u="sng" dirty="0">
                <a:effectLst/>
                <a:latin typeface="Noto Sans" panose="020B0502040504020204" pitchFamily="34" charset="0"/>
                <a:ea typeface="Noto Sans" panose="020B0502040504020204" pitchFamily="34" charset="0"/>
                <a:cs typeface="Noto Sans" panose="020B0502040504020204" pitchFamily="34" charset="0"/>
              </a:rPr>
              <a:t>https://www.agendaalliance.org/our-work/projects-and-campaigns/</a:t>
            </a:r>
            <a:endParaRPr lang="en-GB" sz="1800" dirty="0">
              <a:effectLst/>
              <a:latin typeface="Noto Sans" panose="020B0502040504020204" pitchFamily="34" charset="0"/>
              <a:ea typeface="Noto Sans" panose="020B0502040504020204" pitchFamily="34" charset="0"/>
              <a:cs typeface="Times New Roman" panose="02020603050405020304" pitchFamily="18" charset="0"/>
            </a:endParaRPr>
          </a:p>
          <a:p>
            <a:pPr marL="285750" indent="-285750">
              <a:buFont typeface="Wingdings" panose="05000000000000000000" pitchFamily="2" charset="2"/>
              <a:buChar char="q"/>
            </a:pPr>
            <a:endParaRPr lang="en-GB" dirty="0"/>
          </a:p>
          <a:p>
            <a:pPr marL="285750" indent="-285750">
              <a:buFont typeface="Wingdings" panose="05000000000000000000" pitchFamily="2" charset="2"/>
              <a:buChar char="q"/>
            </a:pPr>
            <a:r>
              <a:rPr lang="en-GB" dirty="0"/>
              <a:t>Resources and training (Against Violence and Abuse) https://avaproject.org.uk/</a:t>
            </a:r>
          </a:p>
          <a:p>
            <a:endParaRPr lang="en-GB" dirty="0"/>
          </a:p>
        </p:txBody>
      </p:sp>
    </p:spTree>
    <p:extLst>
      <p:ext uri="{BB962C8B-B14F-4D97-AF65-F5344CB8AC3E}">
        <p14:creationId xmlns:p14="http://schemas.microsoft.com/office/powerpoint/2010/main" val="3707381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154401" y="404298"/>
            <a:ext cx="6799006" cy="861774"/>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Next steps</a:t>
            </a:r>
            <a:endParaRPr lang="en-GB" sz="3200" dirty="0">
              <a:solidFill>
                <a:srgbClr val="6E005A"/>
              </a:solidFill>
              <a:latin typeface="Poppins" pitchFamily="2" charset="77"/>
              <a:cs typeface="Poppins" pitchFamily="2" charset="77"/>
            </a:endParaRPr>
          </a:p>
          <a:p>
            <a:endParaRPr lang="en-US" dirty="0"/>
          </a:p>
        </p:txBody>
      </p:sp>
      <p:pic>
        <p:nvPicPr>
          <p:cNvPr id="6" name="Picture 5">
            <a:extLst>
              <a:ext uri="{FF2B5EF4-FFF2-40B4-BE49-F238E27FC236}">
                <a16:creationId xmlns:a16="http://schemas.microsoft.com/office/drawing/2014/main" id="{7A59E000-9385-D3B4-FC54-88D36AB8C88D}"/>
              </a:ext>
            </a:extLst>
          </p:cNvPr>
          <p:cNvPicPr>
            <a:picLocks noChangeAspect="1"/>
          </p:cNvPicPr>
          <p:nvPr/>
        </p:nvPicPr>
        <p:blipFill>
          <a:blip r:embed="rId3"/>
          <a:stretch>
            <a:fillRect/>
          </a:stretch>
        </p:blipFill>
        <p:spPr>
          <a:xfrm>
            <a:off x="0" y="1269437"/>
            <a:ext cx="5886859" cy="5588564"/>
          </a:xfrm>
          <a:prstGeom prst="rect">
            <a:avLst/>
          </a:prstGeom>
        </p:spPr>
      </p:pic>
      <p:sp>
        <p:nvSpPr>
          <p:cNvPr id="7" name="TextBox 6">
            <a:extLst>
              <a:ext uri="{FF2B5EF4-FFF2-40B4-BE49-F238E27FC236}">
                <a16:creationId xmlns:a16="http://schemas.microsoft.com/office/drawing/2014/main" id="{1FC7ED21-01FD-5555-BC88-9221DDA6DC64}"/>
              </a:ext>
            </a:extLst>
          </p:cNvPr>
          <p:cNvSpPr txBox="1"/>
          <p:nvPr/>
        </p:nvSpPr>
        <p:spPr>
          <a:xfrm>
            <a:off x="4572000" y="2934566"/>
            <a:ext cx="4016561" cy="1938992"/>
          </a:xfrm>
          <a:prstGeom prst="rect">
            <a:avLst/>
          </a:prstGeom>
          <a:noFill/>
        </p:spPr>
        <p:txBody>
          <a:bodyPr wrap="square" rtlCol="0">
            <a:spAutoFit/>
          </a:bodyPr>
          <a:lstStyle/>
          <a:p>
            <a:pPr marL="285750" indent="-285750">
              <a:spcBef>
                <a:spcPts val="1200"/>
              </a:spcBef>
              <a:spcAft>
                <a:spcPts val="1200"/>
              </a:spcAft>
              <a:buFont typeface="Wingdings" panose="05000000000000000000" pitchFamily="2" charset="2"/>
              <a:buChar char="Ø"/>
            </a:pPr>
            <a:r>
              <a:rPr lang="en-GB" sz="2000" dirty="0">
                <a:latin typeface="Noto Sans" panose="020B0502040504020204" pitchFamily="34" charset="0"/>
                <a:ea typeface="Noto Sans" panose="020B0502040504020204" pitchFamily="34" charset="0"/>
                <a:cs typeface="Noto Sans" panose="020B0502040504020204" pitchFamily="34" charset="0"/>
              </a:rPr>
              <a:t>Read the full briefing </a:t>
            </a:r>
          </a:p>
          <a:p>
            <a:pPr marL="285750" indent="-285750">
              <a:spcBef>
                <a:spcPts val="1200"/>
              </a:spcBef>
              <a:spcAft>
                <a:spcPts val="1200"/>
              </a:spcAft>
              <a:buFont typeface="Wingdings" panose="05000000000000000000" pitchFamily="2" charset="2"/>
              <a:buChar char="Ø"/>
            </a:pPr>
            <a:r>
              <a:rPr lang="en-GB" sz="2000" dirty="0">
                <a:latin typeface="Noto Sans" panose="020B0502040504020204" pitchFamily="34" charset="0"/>
                <a:ea typeface="Noto Sans" panose="020B0502040504020204" pitchFamily="34" charset="0"/>
                <a:cs typeface="Noto Sans" panose="020B0502040504020204" pitchFamily="34" charset="0"/>
              </a:rPr>
              <a:t>Sign up to training </a:t>
            </a:r>
          </a:p>
          <a:p>
            <a:pPr marL="285750" indent="-285750">
              <a:spcBef>
                <a:spcPts val="1200"/>
              </a:spcBef>
              <a:spcAft>
                <a:spcPts val="1200"/>
              </a:spcAft>
              <a:buFont typeface="Wingdings" panose="05000000000000000000" pitchFamily="2" charset="2"/>
              <a:buChar char="Ø"/>
            </a:pPr>
            <a:r>
              <a:rPr lang="en-GB" sz="2000" dirty="0">
                <a:latin typeface="Noto Sans" panose="020B0502040504020204" pitchFamily="34" charset="0"/>
                <a:ea typeface="Noto Sans" panose="020B0502040504020204" pitchFamily="34" charset="0"/>
                <a:cs typeface="Noto Sans" panose="020B0502040504020204" pitchFamily="34" charset="0"/>
              </a:rPr>
              <a:t>Read other Homeless Link resources </a:t>
            </a:r>
            <a:endParaRPr lang="en-US" sz="2000" dirty="0"/>
          </a:p>
        </p:txBody>
      </p:sp>
    </p:spTree>
    <p:extLst>
      <p:ext uri="{BB962C8B-B14F-4D97-AF65-F5344CB8AC3E}">
        <p14:creationId xmlns:p14="http://schemas.microsoft.com/office/powerpoint/2010/main" val="34886704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CE053E7-44DE-BE43-AE70-A5C1E0FCDB41}"/>
              </a:ext>
            </a:extLst>
          </p:cNvPr>
          <p:cNvPicPr>
            <a:picLocks noChangeAspect="1"/>
          </p:cNvPicPr>
          <p:nvPr/>
        </p:nvPicPr>
        <p:blipFill rotWithShape="1">
          <a:blip r:embed="rId2"/>
          <a:srcRect l="10286" t="33312" r="13634" b="30713"/>
          <a:stretch/>
        </p:blipFill>
        <p:spPr>
          <a:xfrm>
            <a:off x="1224117" y="707922"/>
            <a:ext cx="6327058" cy="1194620"/>
          </a:xfrm>
          <a:prstGeom prst="rect">
            <a:avLst/>
          </a:prstGeom>
        </p:spPr>
      </p:pic>
      <p:sp>
        <p:nvSpPr>
          <p:cNvPr id="7" name="TextBox 6">
            <a:extLst>
              <a:ext uri="{FF2B5EF4-FFF2-40B4-BE49-F238E27FC236}">
                <a16:creationId xmlns:a16="http://schemas.microsoft.com/office/drawing/2014/main" id="{6ED1458E-E8B1-F14A-B82B-51011BE3CA24}"/>
              </a:ext>
            </a:extLst>
          </p:cNvPr>
          <p:cNvSpPr txBox="1"/>
          <p:nvPr/>
        </p:nvSpPr>
        <p:spPr>
          <a:xfrm>
            <a:off x="575188" y="2772697"/>
            <a:ext cx="3229896" cy="2831544"/>
          </a:xfrm>
          <a:prstGeom prst="rect">
            <a:avLst/>
          </a:prstGeom>
          <a:noFill/>
        </p:spPr>
        <p:txBody>
          <a:bodyPr wrap="square" rtlCol="0">
            <a:spAutoFit/>
          </a:bodyPr>
          <a:lstStyle/>
          <a:p>
            <a:pPr>
              <a:spcAft>
                <a:spcPts val="0"/>
              </a:spcAft>
            </a:pPr>
            <a:r>
              <a:rPr lang="en-GB" sz="2000" b="1" dirty="0">
                <a:solidFill>
                  <a:srgbClr val="6E005A"/>
                </a:solidFill>
                <a:effectLst/>
                <a:latin typeface="Poppins" pitchFamily="2" charset="77"/>
                <a:ea typeface="ＭＳ Ｐ明朝"/>
                <a:cs typeface="Poppins" pitchFamily="2" charset="77"/>
              </a:rPr>
              <a:t>What we do</a:t>
            </a:r>
          </a:p>
          <a:p>
            <a:pPr>
              <a:spcAft>
                <a:spcPts val="0"/>
              </a:spcAft>
            </a:pPr>
            <a:endParaRPr lang="en-GB" sz="1400" b="1" dirty="0">
              <a:solidFill>
                <a:srgbClr val="6E005A"/>
              </a:solidFill>
              <a:effectLst/>
              <a:latin typeface="Noto Sans" panose="020B0502040504020204" pitchFamily="34" charset="0"/>
              <a:ea typeface="Noto Sans" panose="020B0502040504020204" pitchFamily="34" charset="0"/>
              <a:cs typeface="Noto Sans" panose="020B0502040504020204" pitchFamily="34" charset="0"/>
            </a:endParaRPr>
          </a:p>
          <a:p>
            <a:r>
              <a:rPr lang="en-GB" sz="1400" dirty="0">
                <a:latin typeface="Noto Sans" panose="020B0502040504020204" pitchFamily="34" charset="0"/>
                <a:ea typeface="Noto Sans" panose="020B0502040504020204" pitchFamily="34" charset="0"/>
                <a:cs typeface="Noto Sans" panose="020B0502040504020204" pitchFamily="34" charset="0"/>
              </a:rPr>
              <a:t>Homeless Link is the national membership charity for frontline homelessness services. We work to improve services through research, guidance and learning, and campaign for policy change that will ensure everyone has a place to call home and the support they need to keep it.</a:t>
            </a:r>
          </a:p>
          <a:p>
            <a:endParaRPr lang="en-US" dirty="0"/>
          </a:p>
        </p:txBody>
      </p:sp>
      <p:sp>
        <p:nvSpPr>
          <p:cNvPr id="8" name="TextBox 7">
            <a:extLst>
              <a:ext uri="{FF2B5EF4-FFF2-40B4-BE49-F238E27FC236}">
                <a16:creationId xmlns:a16="http://schemas.microsoft.com/office/drawing/2014/main" id="{FCAF7EBC-D747-804E-9246-F5648EAAF961}"/>
              </a:ext>
            </a:extLst>
          </p:cNvPr>
          <p:cNvSpPr txBox="1"/>
          <p:nvPr/>
        </p:nvSpPr>
        <p:spPr>
          <a:xfrm>
            <a:off x="5117690" y="2772697"/>
            <a:ext cx="3642852" cy="1200329"/>
          </a:xfrm>
          <a:prstGeom prst="rect">
            <a:avLst/>
          </a:prstGeom>
          <a:noFill/>
        </p:spPr>
        <p:txBody>
          <a:bodyPr wrap="square" rtlCol="0">
            <a:spAutoFit/>
          </a:bodyPr>
          <a:lstStyle/>
          <a:p>
            <a:r>
              <a:rPr lang="en-GB" b="1" dirty="0">
                <a:solidFill>
                  <a:srgbClr val="6E005A"/>
                </a:solidFill>
                <a:latin typeface="Poppins" pitchFamily="2" charset="77"/>
                <a:ea typeface="ＭＳ Ｐ明朝"/>
                <a:cs typeface="Poppins" pitchFamily="2" charset="77"/>
              </a:rPr>
              <a:t>homeless.org.uk</a:t>
            </a:r>
          </a:p>
          <a:p>
            <a:endParaRPr lang="en-GB" b="1" dirty="0">
              <a:solidFill>
                <a:srgbClr val="6E005A"/>
              </a:solidFill>
              <a:latin typeface="Poppins" pitchFamily="2" charset="77"/>
              <a:ea typeface="ＭＳ Ｐ明朝"/>
              <a:cs typeface="Poppins" pitchFamily="2" charset="77"/>
            </a:endParaRPr>
          </a:p>
          <a:p>
            <a:r>
              <a:rPr lang="en-GB" b="1" dirty="0">
                <a:solidFill>
                  <a:srgbClr val="6E005A"/>
                </a:solidFill>
                <a:latin typeface="Poppins" pitchFamily="2" charset="77"/>
                <a:ea typeface="ＭＳ Ｐ明朝"/>
                <a:cs typeface="Poppins" pitchFamily="2" charset="77"/>
              </a:rPr>
              <a:t>@HomelessLink</a:t>
            </a:r>
          </a:p>
          <a:p>
            <a:endParaRPr lang="en-US" dirty="0"/>
          </a:p>
        </p:txBody>
      </p:sp>
    </p:spTree>
    <p:extLst>
      <p:ext uri="{BB962C8B-B14F-4D97-AF65-F5344CB8AC3E}">
        <p14:creationId xmlns:p14="http://schemas.microsoft.com/office/powerpoint/2010/main" val="28381747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A39FAAB-E1DF-B681-F8E6-E0A0D25E121E}"/>
              </a:ext>
            </a:extLst>
          </p:cNvPr>
          <p:cNvPicPr>
            <a:picLocks noChangeAspect="1"/>
          </p:cNvPicPr>
          <p:nvPr/>
        </p:nvPicPr>
        <p:blipFill>
          <a:blip r:embed="rId3"/>
          <a:stretch>
            <a:fillRect/>
          </a:stretch>
        </p:blipFill>
        <p:spPr>
          <a:xfrm>
            <a:off x="6010275" y="2389986"/>
            <a:ext cx="3228975" cy="5166360"/>
          </a:xfrm>
          <a:prstGeom prst="rect">
            <a:avLst/>
          </a:prstGeom>
        </p:spPr>
      </p:pic>
      <p:sp>
        <p:nvSpPr>
          <p:cNvPr id="2" name="TextBox 1">
            <a:extLst>
              <a:ext uri="{FF2B5EF4-FFF2-40B4-BE49-F238E27FC236}">
                <a16:creationId xmlns:a16="http://schemas.microsoft.com/office/drawing/2014/main" id="{9CBAE85F-C4F6-5B4A-B5AD-5A6CA815CF62}"/>
              </a:ext>
            </a:extLst>
          </p:cNvPr>
          <p:cNvSpPr txBox="1"/>
          <p:nvPr/>
        </p:nvSpPr>
        <p:spPr>
          <a:xfrm>
            <a:off x="277762" y="432086"/>
            <a:ext cx="6799006" cy="707886"/>
          </a:xfrm>
          <a:prstGeom prst="rect">
            <a:avLst/>
          </a:prstGeom>
          <a:noFill/>
        </p:spPr>
        <p:txBody>
          <a:bodyPr wrap="square" rtlCol="0">
            <a:spAutoFit/>
          </a:bodyPr>
          <a:lstStyle/>
          <a:p>
            <a:r>
              <a:rPr lang="en-GB" sz="4000" b="1" dirty="0">
                <a:solidFill>
                  <a:srgbClr val="CC0099"/>
                </a:solidFill>
                <a:latin typeface="Poppins" pitchFamily="2" charset="77"/>
                <a:cs typeface="Poppins" pitchFamily="2" charset="77"/>
              </a:rPr>
              <a:t>Why is it relevant? </a:t>
            </a:r>
            <a:endParaRPr lang="en-US" sz="4000" dirty="0"/>
          </a:p>
        </p:txBody>
      </p:sp>
      <p:sp>
        <p:nvSpPr>
          <p:cNvPr id="8" name="TextBox 7">
            <a:extLst>
              <a:ext uri="{FF2B5EF4-FFF2-40B4-BE49-F238E27FC236}">
                <a16:creationId xmlns:a16="http://schemas.microsoft.com/office/drawing/2014/main" id="{5C84AAEC-4DEA-AFE8-7711-3E582C66FA01}"/>
              </a:ext>
            </a:extLst>
          </p:cNvPr>
          <p:cNvSpPr txBox="1"/>
          <p:nvPr/>
        </p:nvSpPr>
        <p:spPr>
          <a:xfrm>
            <a:off x="439533" y="1320731"/>
            <a:ext cx="6075567" cy="4985980"/>
          </a:xfrm>
          <a:prstGeom prst="rect">
            <a:avLst/>
          </a:prstGeom>
          <a:noFill/>
        </p:spPr>
        <p:txBody>
          <a:bodyPr wrap="square" rtlCol="0">
            <a:spAutoFit/>
          </a:bodyPr>
          <a:lstStyle/>
          <a:p>
            <a:pPr marL="285750" indent="-285750">
              <a:spcBef>
                <a:spcPts val="600"/>
              </a:spcBef>
              <a:spcAft>
                <a:spcPts val="600"/>
              </a:spcAft>
              <a:buFont typeface="Wingdings" panose="05000000000000000000" pitchFamily="2" charset="2"/>
              <a:buChar char="q"/>
            </a:pPr>
            <a:r>
              <a:rPr lang="en-US" sz="2000" dirty="0">
                <a:effectLst/>
                <a:latin typeface="+mj-lt"/>
                <a:ea typeface="Times New Roman" panose="02020603050405020304" pitchFamily="18" charset="0"/>
              </a:rPr>
              <a:t>Women’s experiences of homelessness are often less visible (temporary accommodation, sofa surfing, unsafe accommodation, public transport etc.) </a:t>
            </a:r>
          </a:p>
          <a:p>
            <a:pPr marL="285750" indent="-285750">
              <a:spcBef>
                <a:spcPts val="600"/>
              </a:spcBef>
              <a:spcAft>
                <a:spcPts val="600"/>
              </a:spcAft>
              <a:buFont typeface="Wingdings" panose="05000000000000000000" pitchFamily="2" charset="2"/>
              <a:buChar char="q"/>
            </a:pPr>
            <a:r>
              <a:rPr lang="en-US" sz="2000" dirty="0">
                <a:latin typeface="+mj-lt"/>
                <a:ea typeface="Times New Roman" panose="02020603050405020304" pitchFamily="18" charset="0"/>
              </a:rPr>
              <a:t>O</a:t>
            </a:r>
            <a:r>
              <a:rPr lang="en-US" sz="2000" dirty="0">
                <a:effectLst/>
                <a:latin typeface="+mj-lt"/>
                <a:ea typeface="Noto Sans" panose="020B0502040504020204" pitchFamily="34" charset="0"/>
              </a:rPr>
              <a:t>nly 11% of homelessness services are gender specific.</a:t>
            </a:r>
            <a:r>
              <a:rPr lang="en-GB" sz="2000" dirty="0">
                <a:effectLst/>
                <a:latin typeface="+mj-lt"/>
              </a:rPr>
              <a:t> </a:t>
            </a:r>
          </a:p>
          <a:p>
            <a:pPr marL="285750" indent="-285750">
              <a:spcBef>
                <a:spcPts val="600"/>
              </a:spcBef>
              <a:spcAft>
                <a:spcPts val="600"/>
              </a:spcAft>
              <a:buFont typeface="Wingdings" panose="05000000000000000000" pitchFamily="2" charset="2"/>
              <a:buChar char="q"/>
            </a:pPr>
            <a:r>
              <a:rPr lang="en-GB" sz="2000" dirty="0">
                <a:latin typeface="+mj-lt"/>
                <a:ea typeface="Noto Sans" panose="020B0502040504020204" pitchFamily="34" charset="0"/>
                <a:cs typeface="Times New Roman" panose="02020603050405020304" pitchFamily="18" charset="0"/>
              </a:rPr>
              <a:t>S</a:t>
            </a:r>
            <a:r>
              <a:rPr lang="en-GB" sz="2000" dirty="0">
                <a:effectLst/>
                <a:latin typeface="+mj-lt"/>
                <a:ea typeface="Noto Sans" panose="020B0502040504020204" pitchFamily="34" charset="0"/>
                <a:cs typeface="Times New Roman" panose="02020603050405020304" pitchFamily="18" charset="0"/>
              </a:rPr>
              <a:t>ervices and systems which are designed for everyone without recognising the difference that gender makes, can privilege access for men.</a:t>
            </a:r>
            <a:endParaRPr lang="en-GB" sz="2000" b="1" dirty="0">
              <a:latin typeface="+mj-lt"/>
              <a:ea typeface="Noto Sans" panose="020B0502040504020204" pitchFamily="34" charset="0"/>
              <a:cs typeface="Times New Roman" panose="02020603050405020304" pitchFamily="18" charset="0"/>
            </a:endParaRPr>
          </a:p>
          <a:p>
            <a:pPr>
              <a:spcBef>
                <a:spcPts val="600"/>
              </a:spcBef>
              <a:spcAft>
                <a:spcPts val="600"/>
              </a:spcAft>
            </a:pPr>
            <a:r>
              <a:rPr lang="en-US" sz="2000" b="1" dirty="0">
                <a:latin typeface="+mj-lt"/>
                <a:ea typeface="Noto Sans" panose="020B0502040504020204" pitchFamily="34" charset="0"/>
              </a:rPr>
              <a:t>I</a:t>
            </a:r>
            <a:r>
              <a:rPr lang="en-US" sz="2000" b="1" dirty="0">
                <a:effectLst/>
                <a:latin typeface="+mj-lt"/>
                <a:ea typeface="Noto Sans" panose="020B0502040504020204" pitchFamily="34" charset="0"/>
              </a:rPr>
              <a:t>t is often necessary to raise a collective voice to advocate for the needs of women that might otherwise </a:t>
            </a:r>
            <a:r>
              <a:rPr lang="en-US" sz="2000" b="1" dirty="0">
                <a:latin typeface="+mj-lt"/>
                <a:ea typeface="Noto Sans" panose="020B0502040504020204" pitchFamily="34" charset="0"/>
              </a:rPr>
              <a:t>remain</a:t>
            </a:r>
            <a:r>
              <a:rPr lang="en-US" sz="2000" b="1" dirty="0">
                <a:effectLst/>
                <a:latin typeface="+mj-lt"/>
                <a:ea typeface="Noto Sans" panose="020B0502040504020204" pitchFamily="34" charset="0"/>
              </a:rPr>
              <a:t> unseen. </a:t>
            </a:r>
            <a:endParaRPr lang="en-GB" sz="2000" b="1" dirty="0">
              <a:latin typeface="+mj-lt"/>
              <a:ea typeface="Noto Sans" panose="020B0502040504020204" pitchFamily="34" charset="0"/>
              <a:cs typeface="Times New Roman" panose="02020603050405020304" pitchFamily="18" charset="0"/>
            </a:endParaRPr>
          </a:p>
          <a:p>
            <a:pPr>
              <a:spcBef>
                <a:spcPts val="600"/>
              </a:spcBef>
              <a:spcAft>
                <a:spcPts val="600"/>
              </a:spcAft>
            </a:pPr>
            <a:endParaRPr lang="en-US" sz="1800" dirty="0">
              <a:effectLst/>
              <a:latin typeface="Noto Sans" panose="020B0502040504020204" pitchFamily="34" charset="0"/>
              <a:ea typeface="Times New Roman" panose="02020603050405020304" pitchFamily="18" charset="0"/>
            </a:endParaRPr>
          </a:p>
        </p:txBody>
      </p:sp>
    </p:spTree>
    <p:extLst>
      <p:ext uri="{BB962C8B-B14F-4D97-AF65-F5344CB8AC3E}">
        <p14:creationId xmlns:p14="http://schemas.microsoft.com/office/powerpoint/2010/main" val="12382971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57961-1C6C-3F79-F8F5-9F94F1A2B98D}"/>
              </a:ext>
            </a:extLst>
          </p:cNvPr>
          <p:cNvSpPr>
            <a:spLocks noGrp="1"/>
          </p:cNvSpPr>
          <p:nvPr>
            <p:ph type="title"/>
          </p:nvPr>
        </p:nvSpPr>
        <p:spPr>
          <a:xfrm>
            <a:off x="628650" y="686567"/>
            <a:ext cx="6183116" cy="1325563"/>
          </a:xfrm>
        </p:spPr>
        <p:txBody>
          <a:bodyPr>
            <a:normAutofit fontScale="90000"/>
          </a:bodyPr>
          <a:lstStyle/>
          <a:p>
            <a:r>
              <a:rPr lang="en-US" b="1" dirty="0">
                <a:solidFill>
                  <a:schemeClr val="accent1"/>
                </a:solidFill>
                <a:effectLst/>
                <a:latin typeface="Poppins" panose="00000500000000000000" pitchFamily="2" charset="0"/>
                <a:ea typeface="Noto Sans" panose="020B0502040504020204" pitchFamily="34" charset="0"/>
              </a:rPr>
              <a:t>Defining the change you want to see</a:t>
            </a:r>
            <a:br>
              <a:rPr lang="en-GB" sz="1800" b="1" dirty="0">
                <a:solidFill>
                  <a:srgbClr val="6E005A"/>
                </a:solidFill>
                <a:effectLst/>
                <a:latin typeface="Poppins" panose="00000500000000000000" pitchFamily="2" charset="0"/>
                <a:ea typeface="Noto Sans" panose="020B0502040504020204" pitchFamily="34" charset="0"/>
              </a:rPr>
            </a:br>
            <a:endParaRPr lang="en-GB" dirty="0"/>
          </a:p>
        </p:txBody>
      </p:sp>
      <p:sp>
        <p:nvSpPr>
          <p:cNvPr id="5" name="Content Placeholder 4">
            <a:extLst>
              <a:ext uri="{FF2B5EF4-FFF2-40B4-BE49-F238E27FC236}">
                <a16:creationId xmlns:a16="http://schemas.microsoft.com/office/drawing/2014/main" id="{00EBDEEB-7A64-56A7-E316-193D493C6D36}"/>
              </a:ext>
            </a:extLst>
          </p:cNvPr>
          <p:cNvSpPr>
            <a:spLocks noGrp="1"/>
          </p:cNvSpPr>
          <p:nvPr>
            <p:ph idx="1"/>
          </p:nvPr>
        </p:nvSpPr>
        <p:spPr/>
        <p:txBody>
          <a:bodyPr/>
          <a:lstStyle/>
          <a:p>
            <a:r>
              <a:rPr lang="en-US" sz="2400" dirty="0">
                <a:latin typeface="+mj-lt"/>
              </a:rPr>
              <a:t>Establish a shared objective </a:t>
            </a:r>
          </a:p>
          <a:p>
            <a:r>
              <a:rPr lang="en-US" sz="2400" dirty="0">
                <a:latin typeface="+mj-lt"/>
              </a:rPr>
              <a:t>Decide the changes needed to make it happen</a:t>
            </a:r>
          </a:p>
          <a:p>
            <a:r>
              <a:rPr lang="en-US" sz="2400" dirty="0">
                <a:latin typeface="+mj-lt"/>
              </a:rPr>
              <a:t>Understand who holds the responsibility for making these changes ‘decision makers’</a:t>
            </a:r>
          </a:p>
          <a:p>
            <a:endParaRPr lang="en-US" dirty="0"/>
          </a:p>
        </p:txBody>
      </p:sp>
      <p:pic>
        <p:nvPicPr>
          <p:cNvPr id="12" name="Picture 11">
            <a:extLst>
              <a:ext uri="{FF2B5EF4-FFF2-40B4-BE49-F238E27FC236}">
                <a16:creationId xmlns:a16="http://schemas.microsoft.com/office/drawing/2014/main" id="{98435FE8-5415-70A1-FFBF-F8E687DBA30E}"/>
              </a:ext>
            </a:extLst>
          </p:cNvPr>
          <p:cNvPicPr>
            <a:picLocks noChangeAspect="1"/>
          </p:cNvPicPr>
          <p:nvPr/>
        </p:nvPicPr>
        <p:blipFill>
          <a:blip r:embed="rId2"/>
          <a:stretch>
            <a:fillRect/>
          </a:stretch>
        </p:blipFill>
        <p:spPr>
          <a:xfrm>
            <a:off x="2597579" y="2012130"/>
            <a:ext cx="3661165" cy="6748492"/>
          </a:xfrm>
          <a:prstGeom prst="rect">
            <a:avLst/>
          </a:prstGeom>
        </p:spPr>
      </p:pic>
    </p:spTree>
    <p:extLst>
      <p:ext uri="{BB962C8B-B14F-4D97-AF65-F5344CB8AC3E}">
        <p14:creationId xmlns:p14="http://schemas.microsoft.com/office/powerpoint/2010/main" val="1701895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A51CE-B7F4-C260-0FF2-76B8BE74F4E1}"/>
              </a:ext>
            </a:extLst>
          </p:cNvPr>
          <p:cNvSpPr>
            <a:spLocks noGrp="1"/>
          </p:cNvSpPr>
          <p:nvPr>
            <p:ph type="title"/>
          </p:nvPr>
        </p:nvSpPr>
        <p:spPr>
          <a:xfrm>
            <a:off x="566274" y="450187"/>
            <a:ext cx="6347503" cy="1325563"/>
          </a:xfrm>
        </p:spPr>
        <p:txBody>
          <a:bodyPr>
            <a:normAutofit/>
          </a:bodyPr>
          <a:lstStyle/>
          <a:p>
            <a:r>
              <a:rPr lang="en-US" sz="4000" b="1" dirty="0">
                <a:solidFill>
                  <a:schemeClr val="accent1"/>
                </a:solidFill>
              </a:rPr>
              <a:t>Understand Decision makers </a:t>
            </a:r>
            <a:endParaRPr lang="en-GB" sz="4000" b="1" dirty="0">
              <a:solidFill>
                <a:schemeClr val="accent1"/>
              </a:solidFill>
            </a:endParaRPr>
          </a:p>
        </p:txBody>
      </p:sp>
      <p:sp>
        <p:nvSpPr>
          <p:cNvPr id="8" name="Rectangle 6">
            <a:extLst>
              <a:ext uri="{FF2B5EF4-FFF2-40B4-BE49-F238E27FC236}">
                <a16:creationId xmlns:a16="http://schemas.microsoft.com/office/drawing/2014/main" id="{C47FF110-BC8B-333F-FF9B-E92CF1680052}"/>
              </a:ext>
            </a:extLst>
          </p:cNvPr>
          <p:cNvSpPr>
            <a:spLocks noChangeArrowheads="1"/>
          </p:cNvSpPr>
          <p:nvPr/>
        </p:nvSpPr>
        <p:spPr bwMode="auto">
          <a:xfrm>
            <a:off x="314676" y="2006593"/>
            <a:ext cx="5171725"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solidFill>
                  <a:schemeClr val="tx1"/>
                </a:solidFill>
                <a:effectLst/>
                <a:latin typeface="+mj-lt"/>
                <a:ea typeface="Noto Sans" panose="020B0502040504020204" pitchFamily="34" charset="0"/>
                <a:cs typeface="Noto Sans" panose="020B0502040504020204" pitchFamily="34" charset="0"/>
              </a:rPr>
              <a:t>Doing research (internet; local news and media; </a:t>
            </a:r>
            <a:r>
              <a:rPr lang="en-US" altLang="en-US" sz="2000" dirty="0">
                <a:latin typeface="+mj-lt"/>
                <a:ea typeface="Noto Sans" panose="020B0502040504020204" pitchFamily="34" charset="0"/>
                <a:cs typeface="Noto Sans" panose="020B0502040504020204" pitchFamily="34" charset="0"/>
              </a:rPr>
              <a:t>colleagues)</a:t>
            </a:r>
            <a:endParaRPr kumimoji="0" lang="en-GB" altLang="en-US" sz="2000" b="0" i="0" u="none" strike="noStrike" cap="none" normalizeH="0" baseline="0" dirty="0">
              <a:ln>
                <a:noFill/>
              </a:ln>
              <a:solidFill>
                <a:schemeClr val="tx1"/>
              </a:solidFill>
              <a:effectLst/>
              <a:latin typeface="+mj-l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solidFill>
                  <a:schemeClr val="tx1"/>
                </a:solidFill>
                <a:effectLst/>
                <a:latin typeface="+mj-lt"/>
                <a:ea typeface="Noto Sans" panose="020B0502040504020204" pitchFamily="34" charset="0"/>
                <a:cs typeface="Noto Sans" panose="020B0502040504020204" pitchFamily="34" charset="0"/>
              </a:rPr>
              <a:t>Build relationships with the decision maker.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solidFill>
                  <a:schemeClr val="tx1"/>
                </a:solidFill>
                <a:effectLst/>
                <a:latin typeface="+mj-lt"/>
                <a:ea typeface="Noto Sans" panose="020B0502040504020204" pitchFamily="34" charset="0"/>
                <a:cs typeface="Noto Sans" panose="020B0502040504020204" pitchFamily="34" charset="0"/>
              </a:rPr>
              <a:t>Establish what is known: what are the individual’s preferences and passions; what constraints do they face. </a:t>
            </a:r>
            <a:endParaRPr kumimoji="0" lang="en-GB" altLang="en-US" sz="2000" b="0" i="0" u="none" strike="noStrike" cap="none" normalizeH="0" baseline="0" dirty="0">
              <a:ln>
                <a:noFill/>
              </a:ln>
              <a:solidFill>
                <a:schemeClr val="tx1"/>
              </a:solidFill>
              <a:effectLst/>
              <a:latin typeface="+mj-l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solidFill>
                  <a:schemeClr val="tx1"/>
                </a:solidFill>
                <a:effectLst/>
                <a:latin typeface="+mj-lt"/>
                <a:ea typeface="Noto Sans" panose="020B0502040504020204" pitchFamily="34" charset="0"/>
                <a:cs typeface="Noto Sans" panose="020B0502040504020204" pitchFamily="34" charset="0"/>
              </a:rPr>
              <a:t>Think about relevant timing – e.g. at what time of year are budgets set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GB" altLang="en-US" sz="20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13" name="Content Placeholder 5" descr="Color-block pull quote">
            <a:extLst>
              <a:ext uri="{FF2B5EF4-FFF2-40B4-BE49-F238E27FC236}">
                <a16:creationId xmlns:a16="http://schemas.microsoft.com/office/drawing/2014/main" id="{C4F25041-A0D2-F115-A701-D5C89979A9B9}"/>
              </a:ext>
            </a:extLst>
          </p:cNvPr>
          <p:cNvSpPr>
            <a:spLocks noGrp="1"/>
          </p:cNvSpPr>
          <p:nvPr>
            <p:ph idx="1"/>
          </p:nvPr>
        </p:nvSpPr>
        <p:spPr>
          <a:xfrm>
            <a:off x="5683537" y="1954523"/>
            <a:ext cx="3254980" cy="4261342"/>
          </a:xfrm>
          <a:prstGeom prst="rect">
            <a:avLst/>
          </a:prstGeom>
          <a:solidFill>
            <a:srgbClr val="800080">
              <a:alpha val="21176"/>
            </a:srgbClr>
          </a:solidFill>
          <a:ln w="12700" cap="flat" cmpd="sng" algn="ctr">
            <a:noFill/>
            <a:prstDash val="solid"/>
            <a:miter lim="800000"/>
          </a:ln>
          <a:effectLst/>
        </p:spPr>
        <p:txBody>
          <a:bodyPr rot="0" spcFirstLastPara="0" vert="horz" wrap="square" lIns="365760" tIns="91440" rIns="365760" bIns="91440" numCol="1" spcCol="0" rtlCol="0" fromWordArt="0" anchor="ctr" anchorCtr="0" forceAA="0" compatLnSpc="1">
            <a:prstTxWarp prst="textNoShape">
              <a:avLst/>
            </a:prstTxWarp>
            <a:noAutofit/>
          </a:bodyPr>
          <a:lstStyle/>
          <a:p>
            <a:pPr marL="0" indent="0">
              <a:spcBef>
                <a:spcPts val="600"/>
              </a:spcBef>
              <a:spcAft>
                <a:spcPts val="600"/>
              </a:spcAft>
              <a:buNone/>
            </a:pPr>
            <a:r>
              <a:rPr lang="en-GB" sz="1500" b="1" dirty="0">
                <a:solidFill>
                  <a:srgbClr val="6E005A"/>
                </a:solidFill>
                <a:effectLst/>
                <a:ea typeface="Noto Sans" panose="020B0502040504020204" pitchFamily="34" charset="0"/>
              </a:rPr>
              <a:t>Building relationships with commissioners</a:t>
            </a:r>
          </a:p>
          <a:p>
            <a:pPr marL="0" indent="0">
              <a:spcBef>
                <a:spcPts val="600"/>
              </a:spcBef>
              <a:spcAft>
                <a:spcPts val="600"/>
              </a:spcAft>
              <a:buNone/>
            </a:pPr>
            <a:r>
              <a:rPr lang="en-GB" sz="1500" b="0" dirty="0">
                <a:solidFill>
                  <a:srgbClr val="6E005A"/>
                </a:solidFill>
                <a:effectLst/>
                <a:ea typeface="Noto Sans" panose="020B0502040504020204" pitchFamily="34" charset="0"/>
              </a:rPr>
              <a:t>Local authorities need to conduct adequate consultation to ensure their services are responsive to local need. To contribute to this work, build a relationship with the local commissioners. Provide evidence of the local need (quantitative and qualitative), as well as offering support with consultation process and future engagement work.</a:t>
            </a:r>
            <a:endParaRPr lang="en-GB" sz="1500" b="1" dirty="0">
              <a:solidFill>
                <a:srgbClr val="6E005A"/>
              </a:solidFill>
              <a:effectLst/>
              <a:ea typeface="Noto Sans" panose="020B0502040504020204" pitchFamily="34" charset="0"/>
            </a:endParaRPr>
          </a:p>
        </p:txBody>
      </p:sp>
    </p:spTree>
    <p:extLst>
      <p:ext uri="{BB962C8B-B14F-4D97-AF65-F5344CB8AC3E}">
        <p14:creationId xmlns:p14="http://schemas.microsoft.com/office/powerpoint/2010/main" val="1223722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E663241-37FE-E3C2-408D-0EF1B677A4E7}"/>
              </a:ext>
            </a:extLst>
          </p:cNvPr>
          <p:cNvSpPr txBox="1">
            <a:spLocks/>
          </p:cNvSpPr>
          <p:nvPr/>
        </p:nvSpPr>
        <p:spPr>
          <a:xfrm>
            <a:off x="287874" y="132686"/>
            <a:ext cx="7026617" cy="13255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000" b="1" dirty="0">
                <a:solidFill>
                  <a:srgbClr val="CC0099"/>
                </a:solidFill>
                <a:effectLst/>
                <a:latin typeface="Poppins" panose="00000500000000000000" pitchFamily="2" charset="0"/>
                <a:ea typeface="Noto Sans" panose="020B0502040504020204" pitchFamily="34" charset="0"/>
                <a:cs typeface="Times New Roman" panose="02020603050405020304" pitchFamily="18" charset="0"/>
              </a:rPr>
              <a:t>Spheres of influence </a:t>
            </a:r>
            <a:endParaRPr lang="en-GB" sz="4000" b="1" dirty="0">
              <a:solidFill>
                <a:srgbClr val="CC0099"/>
              </a:solidFill>
              <a:latin typeface="Poppins" panose="00000500000000000000" pitchFamily="2" charset="0"/>
              <a:ea typeface="Noto Sans" panose="020B0502040504020204" pitchFamily="34" charset="0"/>
              <a:cs typeface="Poppins" panose="00000500000000000000" pitchFamily="2" charset="0"/>
            </a:endParaRPr>
          </a:p>
          <a:p>
            <a:pPr algn="l"/>
            <a:r>
              <a:rPr lang="en-GB" sz="1800" b="1" dirty="0">
                <a:solidFill>
                  <a:srgbClr val="660050"/>
                </a:solidFill>
                <a:latin typeface="Noto Sans" panose="020B0502040504020204" pitchFamily="34" charset="0"/>
                <a:ea typeface="Noto Sans" panose="020B0502040504020204" pitchFamily="34" charset="0"/>
                <a:cs typeface="Poppins" panose="00000500000000000000" pitchFamily="2" charset="0"/>
              </a:rPr>
              <a:t> </a:t>
            </a:r>
            <a:endParaRPr lang="en-GB" sz="3600" b="1" dirty="0">
              <a:solidFill>
                <a:srgbClr val="CC0099"/>
              </a:solidFill>
              <a:latin typeface="Poppins" panose="00000500000000000000" pitchFamily="2" charset="0"/>
              <a:cs typeface="Poppins" panose="00000500000000000000" pitchFamily="2" charset="0"/>
            </a:endParaRPr>
          </a:p>
        </p:txBody>
      </p:sp>
      <p:sp>
        <p:nvSpPr>
          <p:cNvPr id="6" name="TextBox 5">
            <a:extLst>
              <a:ext uri="{FF2B5EF4-FFF2-40B4-BE49-F238E27FC236}">
                <a16:creationId xmlns:a16="http://schemas.microsoft.com/office/drawing/2014/main" id="{2F2E895D-0017-46E8-7ED8-E69DF698BED9}"/>
              </a:ext>
            </a:extLst>
          </p:cNvPr>
          <p:cNvSpPr txBox="1"/>
          <p:nvPr/>
        </p:nvSpPr>
        <p:spPr>
          <a:xfrm>
            <a:off x="287874" y="1259663"/>
            <a:ext cx="8568251" cy="923330"/>
          </a:xfrm>
          <a:prstGeom prst="rect">
            <a:avLst/>
          </a:prstGeom>
          <a:noFill/>
        </p:spPr>
        <p:txBody>
          <a:bodyPr wrap="square" rtlCol="0">
            <a:spAutoFit/>
          </a:bodyPr>
          <a:lstStyle/>
          <a:p>
            <a:pPr>
              <a:spcBef>
                <a:spcPts val="600"/>
              </a:spcBef>
              <a:spcAft>
                <a:spcPts val="600"/>
              </a:spcAft>
            </a:pPr>
            <a:r>
              <a:rPr lang="en-US" dirty="0">
                <a:solidFill>
                  <a:srgbClr val="660050"/>
                </a:solidFill>
                <a:latin typeface="+mj-lt"/>
                <a:ea typeface="Noto Sans" panose="020B0502040504020204" pitchFamily="34" charset="0"/>
                <a:cs typeface="Poppins" panose="00000500000000000000" pitchFamily="2" charset="0"/>
              </a:rPr>
              <a:t>The</a:t>
            </a:r>
            <a:r>
              <a:rPr lang="en-US" dirty="0">
                <a:solidFill>
                  <a:srgbClr val="660050"/>
                </a:solidFill>
                <a:effectLst/>
                <a:latin typeface="+mj-lt"/>
                <a:ea typeface="Noto Sans" panose="020B0502040504020204" pitchFamily="34" charset="0"/>
                <a:cs typeface="Poppins" panose="00000500000000000000" pitchFamily="2" charset="0"/>
              </a:rPr>
              <a:t> approach you take will vary depending your understanding of the decision maker and whether </a:t>
            </a:r>
            <a:r>
              <a:rPr lang="en-US" dirty="0">
                <a:solidFill>
                  <a:srgbClr val="660050"/>
                </a:solidFill>
                <a:latin typeface="+mj-lt"/>
                <a:ea typeface="Noto Sans" panose="020B0502040504020204" pitchFamily="34" charset="0"/>
                <a:cs typeface="Poppins" panose="00000500000000000000" pitchFamily="2" charset="0"/>
              </a:rPr>
              <a:t>you are trying to </a:t>
            </a:r>
            <a:r>
              <a:rPr lang="en-US" dirty="0">
                <a:solidFill>
                  <a:srgbClr val="660050"/>
                </a:solidFill>
                <a:effectLst/>
                <a:latin typeface="+mj-lt"/>
                <a:ea typeface="Noto Sans" panose="020B0502040504020204" pitchFamily="34" charset="0"/>
                <a:cs typeface="Poppins" panose="00000500000000000000" pitchFamily="2" charset="0"/>
              </a:rPr>
              <a:t>influence organisational, local or national change. </a:t>
            </a:r>
            <a:endParaRPr lang="en-GB" dirty="0">
              <a:solidFill>
                <a:srgbClr val="660050"/>
              </a:solidFill>
              <a:effectLst/>
              <a:latin typeface="+mj-lt"/>
              <a:ea typeface="Noto Sans" panose="020B0502040504020204" pitchFamily="34" charset="0"/>
              <a:cs typeface="Poppins" panose="00000500000000000000" pitchFamily="2" charset="0"/>
            </a:endParaRPr>
          </a:p>
        </p:txBody>
      </p:sp>
      <p:sp>
        <p:nvSpPr>
          <p:cNvPr id="7" name="Rectangle 1">
            <a:extLst>
              <a:ext uri="{FF2B5EF4-FFF2-40B4-BE49-F238E27FC236}">
                <a16:creationId xmlns:a16="http://schemas.microsoft.com/office/drawing/2014/main" id="{780E3271-4944-8817-A410-F4F0E6C0C2F3}"/>
              </a:ext>
            </a:extLst>
          </p:cNvPr>
          <p:cNvSpPr>
            <a:spLocks noChangeArrowheads="1"/>
          </p:cNvSpPr>
          <p:nvPr/>
        </p:nvSpPr>
        <p:spPr bwMode="auto">
          <a:xfrm>
            <a:off x="0" y="97795"/>
            <a:ext cx="26000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a:ln>
                  <a:noFill/>
                </a:ln>
                <a:solidFill>
                  <a:srgbClr val="660050"/>
                </a:solidFill>
                <a:effectLst/>
                <a:latin typeface="Noto Sans" panose="020B0502040504020204" pitchFamily="34" charset="0"/>
                <a:ea typeface="Noto Sans" panose="020B0502040504020204" pitchFamily="34" charset="0"/>
                <a:cs typeface="Noto Sans" panose="020B0502040504020204" pitchFamily="34" charset="0"/>
              </a:rPr>
              <a:t>. </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TextBox 1">
            <a:extLst>
              <a:ext uri="{FF2B5EF4-FFF2-40B4-BE49-F238E27FC236}">
                <a16:creationId xmlns:a16="http://schemas.microsoft.com/office/drawing/2014/main" id="{B797BAB6-71E3-4220-6489-C9CC627F897D}"/>
              </a:ext>
            </a:extLst>
          </p:cNvPr>
          <p:cNvSpPr txBox="1"/>
          <p:nvPr/>
        </p:nvSpPr>
        <p:spPr>
          <a:xfrm>
            <a:off x="295622" y="2311942"/>
            <a:ext cx="8752059" cy="4139595"/>
          </a:xfrm>
          <a:prstGeom prst="rect">
            <a:avLst/>
          </a:prstGeom>
          <a:noFill/>
        </p:spPr>
        <p:txBody>
          <a:bodyPr wrap="square" rtlCol="0">
            <a:spAutoFit/>
          </a:bodyPr>
          <a:lstStyle/>
          <a:p>
            <a:pPr>
              <a:spcBef>
                <a:spcPts val="600"/>
              </a:spcBef>
              <a:spcAft>
                <a:spcPts val="600"/>
              </a:spcAft>
            </a:pPr>
            <a:endParaRPr lang="en-US" b="1" dirty="0">
              <a:solidFill>
                <a:srgbClr val="6E005A"/>
              </a:solidFill>
              <a:effectLst/>
              <a:latin typeface="+mj-lt"/>
              <a:ea typeface="Noto Sans" panose="020B0502040504020204" pitchFamily="34" charset="0"/>
            </a:endParaRPr>
          </a:p>
          <a:p>
            <a:pPr marL="285750" lvl="0" indent="-285750">
              <a:spcBef>
                <a:spcPts val="600"/>
              </a:spcBef>
              <a:spcAft>
                <a:spcPts val="600"/>
              </a:spcAft>
              <a:buFont typeface="Wingdings" panose="05000000000000000000" pitchFamily="2" charset="2"/>
              <a:buChar char="q"/>
            </a:pPr>
            <a:r>
              <a:rPr lang="en-US" dirty="0">
                <a:solidFill>
                  <a:srgbClr val="660050"/>
                </a:solidFill>
                <a:effectLst/>
                <a:latin typeface="+mj-lt"/>
                <a:ea typeface="Noto Sans" panose="020B0502040504020204" pitchFamily="34" charset="0"/>
                <a:cs typeface="Poppins" panose="00000500000000000000" pitchFamily="2" charset="0"/>
              </a:rPr>
              <a:t>Identify the barriers to your work and consider what is in your power to change.</a:t>
            </a:r>
          </a:p>
          <a:p>
            <a:pPr marL="285750" lvl="0" indent="-285750">
              <a:spcBef>
                <a:spcPts val="600"/>
              </a:spcBef>
              <a:spcAft>
                <a:spcPts val="600"/>
              </a:spcAft>
              <a:buFont typeface="Wingdings" panose="05000000000000000000" pitchFamily="2" charset="2"/>
              <a:buChar char="q"/>
            </a:pPr>
            <a:r>
              <a:rPr lang="en-US" dirty="0">
                <a:solidFill>
                  <a:srgbClr val="660050"/>
                </a:solidFill>
                <a:effectLst/>
                <a:latin typeface="+mj-lt"/>
                <a:ea typeface="Noto Sans" panose="020B0502040504020204" pitchFamily="34" charset="0"/>
                <a:cs typeface="Poppins" panose="00000500000000000000" pitchFamily="2" charset="0"/>
              </a:rPr>
              <a:t>Use resources including practice guidance to help you develop and improve policy and practice. </a:t>
            </a:r>
          </a:p>
          <a:p>
            <a:pPr>
              <a:spcBef>
                <a:spcPts val="600"/>
              </a:spcBef>
              <a:spcAft>
                <a:spcPts val="600"/>
              </a:spcAft>
            </a:pPr>
            <a:endParaRPr lang="en-GB" sz="1800" b="1" dirty="0">
              <a:solidFill>
                <a:srgbClr val="6E005A"/>
              </a:solidFill>
              <a:effectLst/>
              <a:latin typeface="Poppins" panose="00000500000000000000" pitchFamily="2" charset="0"/>
              <a:ea typeface="Noto Sans" panose="020B0502040504020204" pitchFamily="34" charset="0"/>
            </a:endParaRPr>
          </a:p>
          <a:p>
            <a:r>
              <a:rPr lang="en-GB" sz="2000" b="0" dirty="0">
                <a:solidFill>
                  <a:schemeClr val="bg1"/>
                </a:solidFill>
              </a:rPr>
              <a:t>Local </a:t>
            </a:r>
          </a:p>
          <a:p>
            <a:endParaRPr lang="en-GB" sz="2000"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Wingdings" panose="05000000000000000000" pitchFamily="2" charset="2"/>
              <a:buChar char="Ø"/>
            </a:pPr>
            <a:endParaRPr lang="en-GB" sz="2000" dirty="0">
              <a:latin typeface="Noto Sans" panose="020B0502040504020204" pitchFamily="34" charset="0"/>
              <a:ea typeface="Noto Sans" panose="020B0502040504020204" pitchFamily="34" charset="0"/>
              <a:cs typeface="Noto Sans" panose="020B0502040504020204" pitchFamily="34" charset="0"/>
            </a:endParaRPr>
          </a:p>
          <a:p>
            <a:endParaRPr lang="en-GB" sz="2000" dirty="0">
              <a:latin typeface="Noto Sans" panose="020B0502040504020204" pitchFamily="34" charset="0"/>
              <a:ea typeface="Noto Sans" panose="020B0502040504020204" pitchFamily="34" charset="0"/>
              <a:cs typeface="Noto Sans" panose="020B0502040504020204" pitchFamily="34" charset="0"/>
            </a:endParaRPr>
          </a:p>
          <a:p>
            <a:endParaRPr lang="en-GB" sz="2000" dirty="0">
              <a:latin typeface="Noto Sans" panose="020B0502040504020204" pitchFamily="34" charset="0"/>
              <a:ea typeface="Noto Sans" panose="020B0502040504020204" pitchFamily="34" charset="0"/>
              <a:cs typeface="Noto Sans" panose="020B0502040504020204" pitchFamily="34" charset="0"/>
            </a:endParaRPr>
          </a:p>
          <a:p>
            <a:endParaRPr lang="en-US" sz="2000" b="1" dirty="0"/>
          </a:p>
        </p:txBody>
      </p:sp>
      <p:sp>
        <p:nvSpPr>
          <p:cNvPr id="3" name="Rectangle 2" descr="Users">
            <a:extLst>
              <a:ext uri="{FF2B5EF4-FFF2-40B4-BE49-F238E27FC236}">
                <a16:creationId xmlns:a16="http://schemas.microsoft.com/office/drawing/2014/main" id="{A644ECE8-5E13-70AD-26AE-E78377BB47FE}"/>
              </a:ext>
            </a:extLst>
          </p:cNvPr>
          <p:cNvSpPr/>
          <p:nvPr/>
        </p:nvSpPr>
        <p:spPr>
          <a:xfrm>
            <a:off x="2337455" y="2100562"/>
            <a:ext cx="654117" cy="654117"/>
          </a:xfrm>
          <a:prstGeom prst="rect">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p:spPr>
        <p:style>
          <a:lnRef idx="3">
            <a:schemeClr val="lt1">
              <a:hueOff val="0"/>
              <a:satOff val="0"/>
              <a:lumOff val="0"/>
              <a:alphaOff val="0"/>
            </a:schemeClr>
          </a:lnRef>
          <a:fillRef idx="1">
            <a:scrgbClr r="0" g="0" b="0"/>
          </a:fillRef>
          <a:effectRef idx="1">
            <a:schemeClr val="accent5">
              <a:hueOff val="0"/>
              <a:satOff val="0"/>
              <a:lumOff val="0"/>
              <a:alphaOff val="0"/>
            </a:schemeClr>
          </a:effectRef>
          <a:fontRef idx="minor">
            <a:schemeClr val="lt1"/>
          </a:fontRef>
        </p:style>
        <p:txBody>
          <a:bodyPr/>
          <a:lstStyle/>
          <a:p>
            <a:endParaRPr lang="en-GB" dirty="0"/>
          </a:p>
        </p:txBody>
      </p:sp>
      <p:grpSp>
        <p:nvGrpSpPr>
          <p:cNvPr id="8" name="Group 7">
            <a:extLst>
              <a:ext uri="{FF2B5EF4-FFF2-40B4-BE49-F238E27FC236}">
                <a16:creationId xmlns:a16="http://schemas.microsoft.com/office/drawing/2014/main" id="{1EADB5B0-3D16-FBC0-A556-72FF0BA7D6D9}"/>
              </a:ext>
            </a:extLst>
          </p:cNvPr>
          <p:cNvGrpSpPr/>
          <p:nvPr/>
        </p:nvGrpSpPr>
        <p:grpSpPr>
          <a:xfrm>
            <a:off x="355404" y="2226720"/>
            <a:ext cx="1868906" cy="280335"/>
            <a:chOff x="469" y="1937806"/>
            <a:chExt cx="1868906" cy="280335"/>
          </a:xfrm>
        </p:grpSpPr>
        <p:sp>
          <p:nvSpPr>
            <p:cNvPr id="9" name="Rectangle 8">
              <a:extLst>
                <a:ext uri="{FF2B5EF4-FFF2-40B4-BE49-F238E27FC236}">
                  <a16:creationId xmlns:a16="http://schemas.microsoft.com/office/drawing/2014/main" id="{13E7E388-A3EE-3012-8CD6-5C631885DA15}"/>
                </a:ext>
              </a:extLst>
            </p:cNvPr>
            <p:cNvSpPr/>
            <p:nvPr/>
          </p:nvSpPr>
          <p:spPr>
            <a:xfrm>
              <a:off x="469" y="1937806"/>
              <a:ext cx="1868906" cy="280335"/>
            </a:xfrm>
            <a:prstGeom prst="rect">
              <a:avLst/>
            </a:prstGeom>
            <a:solidFill>
              <a:srgbClr val="6E005A"/>
            </a:solidFill>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dirty="0"/>
            </a:p>
          </p:txBody>
        </p:sp>
        <p:sp>
          <p:nvSpPr>
            <p:cNvPr id="10" name="TextBox 9">
              <a:extLst>
                <a:ext uri="{FF2B5EF4-FFF2-40B4-BE49-F238E27FC236}">
                  <a16:creationId xmlns:a16="http://schemas.microsoft.com/office/drawing/2014/main" id="{188C6D2F-C595-C7AB-BCCA-F836CADA77DF}"/>
                </a:ext>
              </a:extLst>
            </p:cNvPr>
            <p:cNvSpPr txBox="1"/>
            <p:nvPr/>
          </p:nvSpPr>
          <p:spPr>
            <a:xfrm>
              <a:off x="469" y="1937806"/>
              <a:ext cx="1868906" cy="28033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b="1"/>
              </a:pPr>
              <a:r>
                <a:rPr lang="en-GB" sz="1600" b="0" kern="1200" dirty="0">
                  <a:solidFill>
                    <a:schemeClr val="bg1"/>
                  </a:solidFill>
                </a:rPr>
                <a:t>Organisational</a:t>
              </a:r>
            </a:p>
          </p:txBody>
        </p:sp>
      </p:grpSp>
      <p:sp>
        <p:nvSpPr>
          <p:cNvPr id="11" name="TextBox 10">
            <a:extLst>
              <a:ext uri="{FF2B5EF4-FFF2-40B4-BE49-F238E27FC236}">
                <a16:creationId xmlns:a16="http://schemas.microsoft.com/office/drawing/2014/main" id="{858A3A7B-870C-2779-BCC5-CE6BFE9872E8}"/>
              </a:ext>
            </a:extLst>
          </p:cNvPr>
          <p:cNvSpPr txBox="1"/>
          <p:nvPr/>
        </p:nvSpPr>
        <p:spPr>
          <a:xfrm>
            <a:off x="254397" y="4650958"/>
            <a:ext cx="8506084" cy="3569567"/>
          </a:xfrm>
          <a:prstGeom prst="rect">
            <a:avLst/>
          </a:prstGeom>
          <a:noFill/>
        </p:spPr>
        <p:txBody>
          <a:bodyPr wrap="square" rtlCol="0">
            <a:spAutoFit/>
          </a:bodyPr>
          <a:lstStyle/>
          <a:p>
            <a:pPr marL="342900" lvl="0" indent="-342900">
              <a:lnSpc>
                <a:spcPct val="107000"/>
              </a:lnSpc>
              <a:spcBef>
                <a:spcPts val="600"/>
              </a:spcBef>
              <a:spcAft>
                <a:spcPts val="600"/>
              </a:spcAft>
              <a:buFont typeface="Wingdings" panose="05000000000000000000" pitchFamily="2" charset="2"/>
              <a:buChar char="q"/>
              <a:tabLst>
                <a:tab pos="457200" algn="l"/>
              </a:tabLst>
            </a:pPr>
            <a:r>
              <a:rPr lang="en-GB" sz="1700" dirty="0">
                <a:effectLst/>
                <a:latin typeface="+mj-lt"/>
                <a:ea typeface="Noto Sans" panose="020B0502040504020204" pitchFamily="34" charset="0"/>
                <a:cs typeface="Times New Roman" panose="02020603050405020304" pitchFamily="18" charset="0"/>
              </a:rPr>
              <a:t>Exchange information and support with </a:t>
            </a:r>
            <a:r>
              <a:rPr lang="en-GB" sz="1700" dirty="0">
                <a:latin typeface="+mj-lt"/>
                <a:ea typeface="Noto Sans" panose="020B0502040504020204" pitchFamily="34" charset="0"/>
                <a:cs typeface="Times New Roman" panose="02020603050405020304" pitchFamily="18" charset="0"/>
              </a:rPr>
              <a:t>organisations that face the same problems. </a:t>
            </a:r>
            <a:endParaRPr lang="en-GB" sz="1700" dirty="0">
              <a:effectLst/>
              <a:latin typeface="+mj-lt"/>
              <a:ea typeface="Noto Sans" panose="020B0502040504020204" pitchFamily="34" charset="0"/>
              <a:cs typeface="Times New Roman" panose="02020603050405020304" pitchFamily="18" charset="0"/>
            </a:endParaRPr>
          </a:p>
          <a:p>
            <a:pPr marL="342900" lvl="0" indent="-342900">
              <a:lnSpc>
                <a:spcPct val="107000"/>
              </a:lnSpc>
              <a:spcBef>
                <a:spcPts val="600"/>
              </a:spcBef>
              <a:spcAft>
                <a:spcPts val="600"/>
              </a:spcAft>
              <a:buFont typeface="Wingdings" panose="05000000000000000000" pitchFamily="2" charset="2"/>
              <a:buChar char="q"/>
              <a:tabLst>
                <a:tab pos="457200" algn="l"/>
              </a:tabLst>
            </a:pPr>
            <a:r>
              <a:rPr lang="en-GB" sz="1700" dirty="0">
                <a:effectLst/>
                <a:latin typeface="+mj-lt"/>
                <a:ea typeface="Noto Sans" panose="020B0502040504020204" pitchFamily="34" charset="0"/>
                <a:cs typeface="Times New Roman" panose="02020603050405020304" pitchFamily="18" charset="0"/>
              </a:rPr>
              <a:t>Raise awareness in existing local forums and networks</a:t>
            </a:r>
          </a:p>
          <a:p>
            <a:pPr marL="342900" lvl="0" indent="-342900">
              <a:lnSpc>
                <a:spcPct val="107000"/>
              </a:lnSpc>
              <a:spcBef>
                <a:spcPts val="600"/>
              </a:spcBef>
              <a:spcAft>
                <a:spcPts val="600"/>
              </a:spcAft>
              <a:buFont typeface="Wingdings" panose="05000000000000000000" pitchFamily="2" charset="2"/>
              <a:buChar char="q"/>
              <a:tabLst>
                <a:tab pos="457200" algn="l"/>
              </a:tabLst>
            </a:pPr>
            <a:r>
              <a:rPr lang="en-GB" sz="1700" dirty="0">
                <a:latin typeface="+mj-lt"/>
                <a:ea typeface="Noto Sans" panose="020B0502040504020204" pitchFamily="34" charset="0"/>
                <a:cs typeface="Times New Roman" panose="02020603050405020304" pitchFamily="18" charset="0"/>
              </a:rPr>
              <a:t>Build relationships with local decision makers. </a:t>
            </a:r>
            <a:endParaRPr lang="en-GB" sz="1700" dirty="0">
              <a:effectLst/>
              <a:latin typeface="+mj-lt"/>
              <a:ea typeface="Noto Sans" panose="020B0502040504020204" pitchFamily="34" charset="0"/>
              <a:cs typeface="Times New Roman" panose="02020603050405020304" pitchFamily="18" charset="0"/>
            </a:endParaRPr>
          </a:p>
          <a:p>
            <a:pPr marL="342900" lvl="0" indent="-342900">
              <a:lnSpc>
                <a:spcPct val="107000"/>
              </a:lnSpc>
              <a:spcBef>
                <a:spcPts val="600"/>
              </a:spcBef>
              <a:spcAft>
                <a:spcPts val="600"/>
              </a:spcAft>
              <a:buFont typeface="Wingdings" panose="05000000000000000000" pitchFamily="2" charset="2"/>
              <a:buChar char="q"/>
              <a:tabLst>
                <a:tab pos="457200" algn="l"/>
              </a:tabLst>
            </a:pPr>
            <a:r>
              <a:rPr lang="en-GB" sz="1700" dirty="0">
                <a:latin typeface="+mj-lt"/>
                <a:ea typeface="Noto Sans" panose="020B0502040504020204" pitchFamily="34" charset="0"/>
                <a:cs typeface="Times New Roman" panose="02020603050405020304" pitchFamily="18" charset="0"/>
              </a:rPr>
              <a:t>Identify and highlight positive practice in other local areas.</a:t>
            </a:r>
            <a:endParaRPr lang="en-GB" sz="1700" b="1" dirty="0">
              <a:solidFill>
                <a:srgbClr val="6E005A"/>
              </a:solidFill>
              <a:effectLst/>
              <a:latin typeface="+mj-lt"/>
              <a:ea typeface="Noto Sans" panose="020B0502040504020204" pitchFamily="34" charset="0"/>
            </a:endParaRPr>
          </a:p>
          <a:p>
            <a:endParaRPr lang="en-GB" sz="2000"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Wingdings" panose="05000000000000000000" pitchFamily="2" charset="2"/>
              <a:buChar char="Ø"/>
            </a:pPr>
            <a:endParaRPr lang="en-GB" sz="2000" dirty="0">
              <a:latin typeface="Noto Sans" panose="020B0502040504020204" pitchFamily="34" charset="0"/>
              <a:ea typeface="Noto Sans" panose="020B0502040504020204" pitchFamily="34" charset="0"/>
              <a:cs typeface="Noto Sans" panose="020B0502040504020204" pitchFamily="34" charset="0"/>
            </a:endParaRPr>
          </a:p>
          <a:p>
            <a:endParaRPr lang="en-GB" sz="2000" dirty="0">
              <a:latin typeface="Noto Sans" panose="020B0502040504020204" pitchFamily="34" charset="0"/>
              <a:ea typeface="Noto Sans" panose="020B0502040504020204" pitchFamily="34" charset="0"/>
              <a:cs typeface="Noto Sans" panose="020B0502040504020204" pitchFamily="34" charset="0"/>
            </a:endParaRPr>
          </a:p>
          <a:p>
            <a:endParaRPr lang="en-GB" sz="2000" dirty="0">
              <a:latin typeface="Noto Sans" panose="020B0502040504020204" pitchFamily="34" charset="0"/>
              <a:ea typeface="Noto Sans" panose="020B0502040504020204" pitchFamily="34" charset="0"/>
              <a:cs typeface="Noto Sans" panose="020B0502040504020204" pitchFamily="34" charset="0"/>
            </a:endParaRPr>
          </a:p>
          <a:p>
            <a:endParaRPr lang="en-US" sz="2000" b="1" dirty="0"/>
          </a:p>
        </p:txBody>
      </p:sp>
      <p:sp>
        <p:nvSpPr>
          <p:cNvPr id="17" name="Rectangle 16" descr="Meeting">
            <a:extLst>
              <a:ext uri="{FF2B5EF4-FFF2-40B4-BE49-F238E27FC236}">
                <a16:creationId xmlns:a16="http://schemas.microsoft.com/office/drawing/2014/main" id="{E8D07CEB-C888-9736-D785-85524ECB2E33}"/>
              </a:ext>
            </a:extLst>
          </p:cNvPr>
          <p:cNvSpPr/>
          <p:nvPr/>
        </p:nvSpPr>
        <p:spPr>
          <a:xfrm>
            <a:off x="2490137" y="3972351"/>
            <a:ext cx="654117" cy="654117"/>
          </a:xfrm>
          <a:prstGeom prst="rect">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p:spPr>
        <p:style>
          <a:lnRef idx="3">
            <a:schemeClr val="lt1">
              <a:hueOff val="0"/>
              <a:satOff val="0"/>
              <a:lumOff val="0"/>
              <a:alphaOff val="0"/>
            </a:schemeClr>
          </a:lnRef>
          <a:fillRef idx="1">
            <a:scrgbClr r="0" g="0" b="0"/>
          </a:fillRef>
          <a:effectRef idx="1">
            <a:schemeClr val="accent5">
              <a:hueOff val="2656527"/>
              <a:satOff val="-1142"/>
              <a:lumOff val="-5294"/>
              <a:alphaOff val="0"/>
            </a:schemeClr>
          </a:effectRef>
          <a:fontRef idx="minor">
            <a:schemeClr val="lt1"/>
          </a:fontRef>
        </p:style>
        <p:txBody>
          <a:bodyPr/>
          <a:lstStyle/>
          <a:p>
            <a:endParaRPr lang="en-GB" dirty="0"/>
          </a:p>
        </p:txBody>
      </p:sp>
      <p:grpSp>
        <p:nvGrpSpPr>
          <p:cNvPr id="18" name="Group 17">
            <a:extLst>
              <a:ext uri="{FF2B5EF4-FFF2-40B4-BE49-F238E27FC236}">
                <a16:creationId xmlns:a16="http://schemas.microsoft.com/office/drawing/2014/main" id="{287D58A9-1BF7-AB45-DFAD-A9842971AECE}"/>
              </a:ext>
            </a:extLst>
          </p:cNvPr>
          <p:cNvGrpSpPr/>
          <p:nvPr/>
        </p:nvGrpSpPr>
        <p:grpSpPr>
          <a:xfrm>
            <a:off x="382557" y="4159243"/>
            <a:ext cx="1868906" cy="280335"/>
            <a:chOff x="2196433" y="1937806"/>
            <a:chExt cx="1868906" cy="280335"/>
          </a:xfrm>
        </p:grpSpPr>
        <p:sp>
          <p:nvSpPr>
            <p:cNvPr id="19" name="Rectangle 18">
              <a:extLst>
                <a:ext uri="{FF2B5EF4-FFF2-40B4-BE49-F238E27FC236}">
                  <a16:creationId xmlns:a16="http://schemas.microsoft.com/office/drawing/2014/main" id="{A32404D6-964D-53B1-E082-D0B68E018422}"/>
                </a:ext>
              </a:extLst>
            </p:cNvPr>
            <p:cNvSpPr/>
            <p:nvPr/>
          </p:nvSpPr>
          <p:spPr>
            <a:xfrm>
              <a:off x="2196433" y="1937806"/>
              <a:ext cx="1868906" cy="280335"/>
            </a:xfrm>
            <a:prstGeom prst="rect">
              <a:avLst/>
            </a:prstGeom>
            <a:solidFill>
              <a:srgbClr val="CC0099"/>
            </a:solidFill>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dirty="0"/>
            </a:p>
          </p:txBody>
        </p:sp>
        <p:sp>
          <p:nvSpPr>
            <p:cNvPr id="20" name="TextBox 19">
              <a:extLst>
                <a:ext uri="{FF2B5EF4-FFF2-40B4-BE49-F238E27FC236}">
                  <a16:creationId xmlns:a16="http://schemas.microsoft.com/office/drawing/2014/main" id="{719F6B45-CAB1-9C26-F070-E4DB64896802}"/>
                </a:ext>
              </a:extLst>
            </p:cNvPr>
            <p:cNvSpPr txBox="1"/>
            <p:nvPr/>
          </p:nvSpPr>
          <p:spPr>
            <a:xfrm>
              <a:off x="2196433" y="1937806"/>
              <a:ext cx="1868906" cy="28033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b="1"/>
              </a:pPr>
              <a:r>
                <a:rPr lang="en-GB" sz="1600" b="0" kern="1200" dirty="0">
                  <a:solidFill>
                    <a:schemeClr val="bg1"/>
                  </a:solidFill>
                </a:rPr>
                <a:t>Local </a:t>
              </a:r>
            </a:p>
          </p:txBody>
        </p:sp>
      </p:grpSp>
    </p:spTree>
    <p:extLst>
      <p:ext uri="{BB962C8B-B14F-4D97-AF65-F5344CB8AC3E}">
        <p14:creationId xmlns:p14="http://schemas.microsoft.com/office/powerpoint/2010/main" val="30067919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B9C2BA26-87A1-3660-6407-6CBC659AD9F9}"/>
              </a:ext>
            </a:extLst>
          </p:cNvPr>
          <p:cNvSpPr>
            <a:spLocks noChangeArrowheads="1"/>
          </p:cNvSpPr>
          <p:nvPr/>
        </p:nvSpPr>
        <p:spPr bwMode="auto">
          <a:xfrm>
            <a:off x="735103" y="564608"/>
            <a:ext cx="7190090" cy="3370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ts val="1200"/>
              </a:spcBef>
              <a:spcAft>
                <a:spcPts val="1200"/>
              </a:spcAft>
              <a:buClrTx/>
              <a:buSzTx/>
              <a:buFontTx/>
              <a:buNone/>
              <a:tabLst>
                <a:tab pos="457200" algn="l"/>
              </a:tabLst>
            </a:pPr>
            <a:r>
              <a:rPr kumimoji="0" lang="en-US" altLang="en-US" b="1" i="0" u="none" strike="noStrike" cap="none" normalizeH="0" baseline="0" dirty="0">
                <a:ln>
                  <a:noFill/>
                </a:ln>
                <a:solidFill>
                  <a:srgbClr val="6E005A"/>
                </a:solidFill>
                <a:effectLst/>
                <a:latin typeface="+mj-lt"/>
                <a:ea typeface="Noto Sans" panose="020B0502040504020204" pitchFamily="34" charset="0"/>
                <a:cs typeface="Poppins" panose="00000500000000000000" pitchFamily="2" charset="0"/>
              </a:rPr>
              <a:t> </a:t>
            </a:r>
            <a:endParaRPr kumimoji="0" lang="en-GB" altLang="en-US" b="0" i="0" u="none" strike="noStrike" cap="none" normalizeH="0" baseline="0" dirty="0">
              <a:ln>
                <a:noFill/>
              </a:ln>
              <a:solidFill>
                <a:schemeClr val="tx1"/>
              </a:solidFill>
              <a:effectLst/>
              <a:latin typeface="+mj-lt"/>
            </a:endParaRPr>
          </a:p>
          <a:p>
            <a:pPr marL="285750" marR="0" lvl="0" indent="-285750" algn="l" defTabSz="914400" rtl="0" eaLnBrk="0" fontAlgn="base" latinLnBrk="0" hangingPunct="0">
              <a:lnSpc>
                <a:spcPct val="100000"/>
              </a:lnSpc>
              <a:spcBef>
                <a:spcPts val="1200"/>
              </a:spcBef>
              <a:spcAft>
                <a:spcPts val="1200"/>
              </a:spcAft>
              <a:buClrTx/>
              <a:buSzTx/>
              <a:buFont typeface="Wingdings" panose="05000000000000000000" pitchFamily="2" charset="2"/>
              <a:buChar char="q"/>
              <a:tabLst>
                <a:tab pos="457200" algn="l"/>
              </a:tabLst>
            </a:pPr>
            <a:r>
              <a:rPr lang="en-GB" altLang="en-US" sz="1700" dirty="0">
                <a:latin typeface="+mj-lt"/>
                <a:ea typeface="Noto Sans" panose="020B0502040504020204" pitchFamily="34" charset="0"/>
                <a:cs typeface="Times New Roman" panose="02020603050405020304" pitchFamily="18" charset="0"/>
              </a:rPr>
              <a:t>C</a:t>
            </a:r>
            <a:r>
              <a:rPr kumimoji="0" lang="en-GB" altLang="en-US" sz="1700" b="0" i="0" u="none" strike="noStrike" cap="none" normalizeH="0" baseline="0" dirty="0">
                <a:ln>
                  <a:noFill/>
                </a:ln>
                <a:solidFill>
                  <a:schemeClr val="tx1"/>
                </a:solidFill>
                <a:effectLst/>
                <a:latin typeface="+mj-lt"/>
                <a:ea typeface="Noto Sans" panose="020B0502040504020204" pitchFamily="34" charset="0"/>
                <a:cs typeface="Times New Roman" panose="02020603050405020304" pitchFamily="18" charset="0"/>
              </a:rPr>
              <a:t>ollaborate with other organisations that are highlighting the issues already.</a:t>
            </a:r>
          </a:p>
          <a:p>
            <a:pPr marL="285750" marR="0" lvl="0" indent="-285750" algn="l" defTabSz="914400" rtl="0" eaLnBrk="0" fontAlgn="base" latinLnBrk="0" hangingPunct="0">
              <a:lnSpc>
                <a:spcPct val="100000"/>
              </a:lnSpc>
              <a:spcBef>
                <a:spcPts val="1200"/>
              </a:spcBef>
              <a:spcAft>
                <a:spcPts val="1200"/>
              </a:spcAft>
              <a:buClrTx/>
              <a:buSzTx/>
              <a:buFont typeface="Wingdings" panose="05000000000000000000" pitchFamily="2" charset="2"/>
              <a:buChar char="q"/>
              <a:tabLst>
                <a:tab pos="457200" algn="l"/>
              </a:tabLst>
            </a:pPr>
            <a:r>
              <a:rPr lang="en-GB" altLang="en-US" sz="1700" dirty="0">
                <a:latin typeface="+mj-lt"/>
                <a:ea typeface="Noto Sans" panose="020B0502040504020204" pitchFamily="34" charset="0"/>
                <a:cs typeface="Times New Roman" panose="02020603050405020304" pitchFamily="18" charset="0"/>
              </a:rPr>
              <a:t>Build a relationship with a </a:t>
            </a:r>
            <a:r>
              <a:rPr kumimoji="0" lang="en-GB" altLang="en-US" sz="1700" b="0" i="0" u="none" strike="noStrike" cap="none" normalizeH="0" baseline="0" dirty="0">
                <a:ln>
                  <a:noFill/>
                </a:ln>
                <a:solidFill>
                  <a:schemeClr val="tx1"/>
                </a:solidFill>
                <a:effectLst/>
                <a:latin typeface="+mj-lt"/>
                <a:ea typeface="Noto Sans" panose="020B0502040504020204" pitchFamily="34" charset="0"/>
                <a:cs typeface="Times New Roman" panose="02020603050405020304" pitchFamily="18" charset="0"/>
              </a:rPr>
              <a:t>local or relevant MP.</a:t>
            </a:r>
          </a:p>
          <a:p>
            <a:pPr marL="285750" marR="0" lvl="0" indent="-285750" algn="l" defTabSz="914400" rtl="0" eaLnBrk="0" fontAlgn="base" latinLnBrk="0" hangingPunct="0">
              <a:lnSpc>
                <a:spcPct val="100000"/>
              </a:lnSpc>
              <a:spcBef>
                <a:spcPts val="1200"/>
              </a:spcBef>
              <a:spcAft>
                <a:spcPts val="1200"/>
              </a:spcAft>
              <a:buClrTx/>
              <a:buSzTx/>
              <a:buFont typeface="Wingdings" panose="05000000000000000000" pitchFamily="2" charset="2"/>
              <a:buChar char="q"/>
              <a:tabLst>
                <a:tab pos="457200" algn="l"/>
              </a:tabLst>
            </a:pPr>
            <a:r>
              <a:rPr kumimoji="0" lang="en-GB" altLang="en-US" sz="1700" b="0" i="0" u="none" strike="noStrike" cap="none" normalizeH="0" baseline="0" dirty="0">
                <a:ln>
                  <a:noFill/>
                </a:ln>
                <a:solidFill>
                  <a:schemeClr val="tx1"/>
                </a:solidFill>
                <a:effectLst/>
                <a:latin typeface="+mj-lt"/>
                <a:ea typeface="Noto Sans" panose="020B0502040504020204" pitchFamily="34" charset="0"/>
                <a:cs typeface="Times New Roman" panose="02020603050405020304" pitchFamily="18" charset="0"/>
              </a:rPr>
              <a:t>Contribute to government consultations or existing vehicles such as the all-party parliamentary groups (APPG).</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GB" altLang="en-US" sz="16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GB" altLang="en-US" sz="2400" b="0" i="0" u="none" strike="noStrike" cap="none" normalizeH="0" baseline="0" dirty="0">
              <a:ln>
                <a:noFill/>
              </a:ln>
              <a:solidFill>
                <a:schemeClr val="tx1"/>
              </a:solidFill>
              <a:effectLst/>
              <a:latin typeface="Arial" panose="020B0604020202020204" pitchFamily="34" charset="0"/>
            </a:endParaRPr>
          </a:p>
        </p:txBody>
      </p:sp>
      <p:sp>
        <p:nvSpPr>
          <p:cNvPr id="24" name="Rectangle 23" descr="Scales of Justice">
            <a:extLst>
              <a:ext uri="{FF2B5EF4-FFF2-40B4-BE49-F238E27FC236}">
                <a16:creationId xmlns:a16="http://schemas.microsoft.com/office/drawing/2014/main" id="{9261A758-D2FF-2E05-6B96-C5FA4ECD91E4}"/>
              </a:ext>
            </a:extLst>
          </p:cNvPr>
          <p:cNvSpPr/>
          <p:nvPr/>
        </p:nvSpPr>
        <p:spPr>
          <a:xfrm>
            <a:off x="3050697" y="363919"/>
            <a:ext cx="578311" cy="654117"/>
          </a:xfrm>
          <a:prstGeom prst="rect">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p:spPr>
        <p:style>
          <a:lnRef idx="3">
            <a:schemeClr val="lt1">
              <a:hueOff val="0"/>
              <a:satOff val="0"/>
              <a:lumOff val="0"/>
              <a:alphaOff val="0"/>
            </a:schemeClr>
          </a:lnRef>
          <a:fillRef idx="1">
            <a:scrgbClr r="0" g="0" b="0"/>
          </a:fillRef>
          <a:effectRef idx="1">
            <a:schemeClr val="accent5">
              <a:hueOff val="5313054"/>
              <a:satOff val="-2284"/>
              <a:lumOff val="-10588"/>
              <a:alphaOff val="0"/>
            </a:schemeClr>
          </a:effectRef>
          <a:fontRef idx="minor">
            <a:schemeClr val="lt1"/>
          </a:fontRef>
        </p:style>
        <p:txBody>
          <a:bodyPr/>
          <a:lstStyle/>
          <a:p>
            <a:endParaRPr lang="en-GB" dirty="0"/>
          </a:p>
        </p:txBody>
      </p:sp>
      <p:grpSp>
        <p:nvGrpSpPr>
          <p:cNvPr id="25" name="Group 24">
            <a:extLst>
              <a:ext uri="{FF2B5EF4-FFF2-40B4-BE49-F238E27FC236}">
                <a16:creationId xmlns:a16="http://schemas.microsoft.com/office/drawing/2014/main" id="{C23F733B-6A74-D8C8-4D34-57288398EB23}"/>
              </a:ext>
            </a:extLst>
          </p:cNvPr>
          <p:cNvGrpSpPr/>
          <p:nvPr/>
        </p:nvGrpSpPr>
        <p:grpSpPr>
          <a:xfrm>
            <a:off x="885398" y="690978"/>
            <a:ext cx="1652319" cy="280335"/>
            <a:chOff x="4392398" y="2124696"/>
            <a:chExt cx="1868906" cy="280335"/>
          </a:xfrm>
        </p:grpSpPr>
        <p:sp>
          <p:nvSpPr>
            <p:cNvPr id="26" name="Rectangle 25">
              <a:extLst>
                <a:ext uri="{FF2B5EF4-FFF2-40B4-BE49-F238E27FC236}">
                  <a16:creationId xmlns:a16="http://schemas.microsoft.com/office/drawing/2014/main" id="{D92553FC-7434-7008-D0AC-84EAD2B4F511}"/>
                </a:ext>
              </a:extLst>
            </p:cNvPr>
            <p:cNvSpPr/>
            <p:nvPr/>
          </p:nvSpPr>
          <p:spPr>
            <a:xfrm>
              <a:off x="4392398" y="2124696"/>
              <a:ext cx="1868906" cy="280335"/>
            </a:xfrm>
            <a:prstGeom prst="rect">
              <a:avLst/>
            </a:prstGeom>
            <a:solidFill>
              <a:srgbClr val="513BCA"/>
            </a:solidFill>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dirty="0"/>
            </a:p>
          </p:txBody>
        </p:sp>
        <p:sp>
          <p:nvSpPr>
            <p:cNvPr id="27" name="TextBox 26">
              <a:extLst>
                <a:ext uri="{FF2B5EF4-FFF2-40B4-BE49-F238E27FC236}">
                  <a16:creationId xmlns:a16="http://schemas.microsoft.com/office/drawing/2014/main" id="{44D9AAD2-6D87-0430-6324-3751D030F754}"/>
                </a:ext>
              </a:extLst>
            </p:cNvPr>
            <p:cNvSpPr txBox="1"/>
            <p:nvPr/>
          </p:nvSpPr>
          <p:spPr>
            <a:xfrm>
              <a:off x="4392398" y="2124696"/>
              <a:ext cx="1868906" cy="28033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b="1"/>
              </a:pPr>
              <a:r>
                <a:rPr lang="en-GB" sz="1600" b="0" kern="1200" dirty="0">
                  <a:solidFill>
                    <a:schemeClr val="bg1"/>
                  </a:solidFill>
                </a:rPr>
                <a:t>National</a:t>
              </a:r>
            </a:p>
          </p:txBody>
        </p:sp>
      </p:grpSp>
      <p:sp>
        <p:nvSpPr>
          <p:cNvPr id="2" name="Rectangle 1">
            <a:extLst>
              <a:ext uri="{FF2B5EF4-FFF2-40B4-BE49-F238E27FC236}">
                <a16:creationId xmlns:a16="http://schemas.microsoft.com/office/drawing/2014/main" id="{3B3CBB96-3ACA-5F6D-5FC8-137CDFF4600F}"/>
              </a:ext>
            </a:extLst>
          </p:cNvPr>
          <p:cNvSpPr/>
          <p:nvPr/>
        </p:nvSpPr>
        <p:spPr>
          <a:xfrm>
            <a:off x="742088" y="3173619"/>
            <a:ext cx="8124510" cy="3270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200">
                <a:solidFill>
                  <a:srgbClr val="FFFFFF"/>
                </a:solidFill>
                <a:effectLst/>
                <a:latin typeface="Poppins" panose="00000500000000000000" pitchFamily="2" charset="0"/>
                <a:ea typeface="Times New Roman" panose="02020603050405020304" pitchFamily="18" charset="0"/>
                <a:cs typeface="Times New Roman" panose="02020603050405020304" pitchFamily="18" charset="0"/>
              </a:rPr>
              <a:t> </a:t>
            </a:r>
            <a:endParaRPr lang="en-GB" sz="1200">
              <a:effectLst/>
              <a:ea typeface="Noto Sans" panose="020B0502040504020204" pitchFamily="34" charset="0"/>
              <a:cs typeface="Times New Roman" panose="02020603050405020304" pitchFamily="18" charset="0"/>
            </a:endParaRPr>
          </a:p>
        </p:txBody>
      </p:sp>
      <p:sp>
        <p:nvSpPr>
          <p:cNvPr id="3" name="Text Box 1041361317">
            <a:extLst>
              <a:ext uri="{FF2B5EF4-FFF2-40B4-BE49-F238E27FC236}">
                <a16:creationId xmlns:a16="http://schemas.microsoft.com/office/drawing/2014/main" id="{342971F2-515F-DABD-7346-6636A0E60B3C}"/>
              </a:ext>
            </a:extLst>
          </p:cNvPr>
          <p:cNvSpPr txBox="1"/>
          <p:nvPr/>
        </p:nvSpPr>
        <p:spPr>
          <a:xfrm>
            <a:off x="742088" y="3529124"/>
            <a:ext cx="7792448" cy="184273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91440" rIns="91440" bIns="0" numCol="1" spcCol="0" rtlCol="0" fromWordArt="0" anchor="t" anchorCtr="0" forceAA="0" compatLnSpc="1">
            <a:prstTxWarp prst="textNoShape">
              <a:avLst/>
            </a:prstTxWarp>
            <a:noAutofit/>
          </a:bodyPr>
          <a:lstStyle/>
          <a:p>
            <a:pPr algn="ctr">
              <a:spcBef>
                <a:spcPts val="600"/>
              </a:spcBef>
            </a:pPr>
            <a:r>
              <a:rPr lang="en-US" sz="2000" b="1" dirty="0">
                <a:solidFill>
                  <a:srgbClr val="F659AC"/>
                </a:solidFill>
                <a:effectLst/>
                <a:latin typeface="Poppins" panose="00000500000000000000" pitchFamily="2" charset="0"/>
                <a:ea typeface="Noto Sans" panose="020B0502040504020204" pitchFamily="34" charset="0"/>
              </a:rPr>
              <a:t>Practice Highlight</a:t>
            </a:r>
            <a:endParaRPr lang="en-GB" sz="2000" b="1" dirty="0">
              <a:solidFill>
                <a:srgbClr val="F659AC"/>
              </a:solidFill>
              <a:effectLst/>
              <a:latin typeface="Poppins" panose="00000500000000000000" pitchFamily="2" charset="0"/>
              <a:ea typeface="Noto Sans" panose="020B0502040504020204" pitchFamily="34" charset="0"/>
            </a:endParaRPr>
          </a:p>
          <a:p>
            <a:r>
              <a:rPr lang="en-GB" sz="1600" dirty="0">
                <a:solidFill>
                  <a:srgbClr val="000000"/>
                </a:solidFill>
                <a:effectLst/>
                <a:ea typeface="Noto Sans" panose="020B0502040504020204" pitchFamily="34" charset="0"/>
                <a:cs typeface="Poppins" panose="00000500000000000000" pitchFamily="2" charset="0"/>
              </a:rPr>
              <a:t>Agenda Alliance was created in 2015 to bring together the voluntary sector to advocate for women and girls with the most complex unmet needs. </a:t>
            </a:r>
            <a:r>
              <a:rPr lang="en-GB" sz="1600" dirty="0">
                <a:solidFill>
                  <a:srgbClr val="000000"/>
                </a:solidFill>
                <a:effectLst/>
                <a:ea typeface="Noto Sans" panose="020B0502040504020204" pitchFamily="34" charset="0"/>
                <a:cs typeface="Noto Sans" panose="020B0502040504020204" pitchFamily="34" charset="0"/>
              </a:rPr>
              <a:t>The alliance coordinate policy and practice interventions with the goal of ensuring systems and services respond appropriately to women and girls with unmet needs.​ In 2023 Agenda Alliance collaborated with the national service Changing Lives to produce the report ‘Dismantling Disadvantage’: </a:t>
            </a:r>
            <a:r>
              <a:rPr lang="en-GB" sz="1600" u="sng" dirty="0">
                <a:solidFill>
                  <a:srgbClr val="000000"/>
                </a:solidFill>
                <a:effectLst/>
                <a:ea typeface="Noto Sans" panose="020B0502040504020204" pitchFamily="34" charset="0"/>
                <a:cs typeface="Poppins" panose="00000500000000000000" pitchFamily="2" charset="0"/>
                <a:hlinkClick r:id="rId5"/>
              </a:rPr>
              <a:t>TSWF Final Report (agendaalliance.org)</a:t>
            </a:r>
            <a:r>
              <a:rPr lang="en-GB" sz="1600" dirty="0">
                <a:solidFill>
                  <a:srgbClr val="000000"/>
                </a:solidFill>
                <a:effectLst/>
                <a:ea typeface="Noto Sans" panose="020B0502040504020204" pitchFamily="34" charset="0"/>
                <a:cs typeface="Poppins" panose="00000500000000000000" pitchFamily="2" charset="0"/>
              </a:rPr>
              <a:t>. This report highlights the disproportionate impact cuts to public services have had on women with unmet needs in the North-East of England and makes recommendations for how public services can be reformed to effectively meet women’s needs. </a:t>
            </a:r>
            <a:endParaRPr lang="en-GB" sz="1600" dirty="0">
              <a:solidFill>
                <a:srgbClr val="660050"/>
              </a:solidFill>
              <a:effectLst/>
              <a:ea typeface="Noto Sans" panose="020B0502040504020204" pitchFamily="34" charset="0"/>
              <a:cs typeface="Poppins" panose="00000500000000000000" pitchFamily="2" charset="0"/>
            </a:endParaRPr>
          </a:p>
          <a:p>
            <a:r>
              <a:rPr lang="en-GB" sz="1600" cap="all" dirty="0">
                <a:solidFill>
                  <a:srgbClr val="E32D91"/>
                </a:solidFill>
                <a:effectLst/>
                <a:ea typeface="Noto Sans" panose="020B0502040504020204" pitchFamily="34" charset="0"/>
                <a:cs typeface="Times New Roman" panose="02020603050405020304" pitchFamily="18" charset="0"/>
              </a:rPr>
              <a:t> </a:t>
            </a:r>
            <a:endParaRPr lang="en-GB" sz="1600" dirty="0">
              <a:effectLst/>
              <a:ea typeface="Noto Sans" panose="020B0502040504020204" pitchFamily="34" charset="0"/>
              <a:cs typeface="Times New Roman" panose="02020603050405020304" pitchFamily="18" charset="0"/>
            </a:endParaRPr>
          </a:p>
          <a:p>
            <a:r>
              <a:rPr lang="en-GB" sz="1200" cap="all" dirty="0">
                <a:solidFill>
                  <a:srgbClr val="E32D91"/>
                </a:solidFill>
                <a:effectLst/>
                <a:ea typeface="Noto Sans" panose="020B0502040504020204" pitchFamily="34" charset="0"/>
                <a:cs typeface="Times New Roman" panose="02020603050405020304" pitchFamily="18" charset="0"/>
              </a:rPr>
              <a:t> </a:t>
            </a:r>
            <a:endParaRPr lang="en-GB" sz="1100" dirty="0">
              <a:effectLst/>
              <a:ea typeface="Noto Sans" panose="020B0502040504020204" pitchFamily="34" charset="0"/>
              <a:cs typeface="Times New Roman" panose="02020603050405020304" pitchFamily="18" charset="0"/>
            </a:endParaRPr>
          </a:p>
          <a:p>
            <a:r>
              <a:rPr lang="en-GB" sz="1200" cap="all" dirty="0">
                <a:solidFill>
                  <a:srgbClr val="E32D91"/>
                </a:solidFill>
                <a:effectLst/>
                <a:ea typeface="Noto Sans" panose="020B0502040504020204" pitchFamily="34" charset="0"/>
                <a:cs typeface="Times New Roman" panose="02020603050405020304" pitchFamily="18" charset="0"/>
              </a:rPr>
              <a:t> </a:t>
            </a:r>
            <a:endParaRPr lang="en-GB" sz="1100" dirty="0">
              <a:effectLst/>
              <a:ea typeface="Noto Sans" panose="020B0502040504020204" pitchFamily="34" charset="0"/>
              <a:cs typeface="Times New Roman" panose="02020603050405020304" pitchFamily="18" charset="0"/>
            </a:endParaRPr>
          </a:p>
        </p:txBody>
      </p:sp>
    </p:spTree>
    <p:extLst>
      <p:ext uri="{BB962C8B-B14F-4D97-AF65-F5344CB8AC3E}">
        <p14:creationId xmlns:p14="http://schemas.microsoft.com/office/powerpoint/2010/main" val="1802671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2B4FFFEA-FBC4-E151-4D49-43AECFEBEFAB}"/>
              </a:ext>
            </a:extLst>
          </p:cNvPr>
          <p:cNvSpPr txBox="1"/>
          <p:nvPr/>
        </p:nvSpPr>
        <p:spPr>
          <a:xfrm>
            <a:off x="525051" y="622671"/>
            <a:ext cx="5200651" cy="1323439"/>
          </a:xfrm>
          <a:prstGeom prst="rect">
            <a:avLst/>
          </a:prstGeom>
          <a:noFill/>
        </p:spPr>
        <p:txBody>
          <a:bodyPr wrap="square">
            <a:spAutoFit/>
          </a:bodyPr>
          <a:lstStyle/>
          <a:p>
            <a:pPr>
              <a:spcBef>
                <a:spcPts val="600"/>
              </a:spcBef>
              <a:spcAft>
                <a:spcPts val="600"/>
              </a:spcAft>
            </a:pPr>
            <a:r>
              <a:rPr lang="en-GB" sz="4000" b="1" dirty="0">
                <a:solidFill>
                  <a:srgbClr val="CC0099"/>
                </a:solidFill>
                <a:effectLst/>
                <a:latin typeface="Poppins" panose="00000500000000000000" pitchFamily="2" charset="0"/>
                <a:ea typeface="Noto Sans" panose="020B0502040504020204" pitchFamily="34" charset="0"/>
              </a:rPr>
              <a:t>Make an argument for change </a:t>
            </a:r>
          </a:p>
        </p:txBody>
      </p:sp>
      <p:sp>
        <p:nvSpPr>
          <p:cNvPr id="6" name="TextBox 5">
            <a:extLst>
              <a:ext uri="{FF2B5EF4-FFF2-40B4-BE49-F238E27FC236}">
                <a16:creationId xmlns:a16="http://schemas.microsoft.com/office/drawing/2014/main" id="{C066AD29-1BCE-0914-C35D-29BD7302E1D1}"/>
              </a:ext>
            </a:extLst>
          </p:cNvPr>
          <p:cNvSpPr txBox="1"/>
          <p:nvPr/>
        </p:nvSpPr>
        <p:spPr>
          <a:xfrm>
            <a:off x="437630" y="2141901"/>
            <a:ext cx="7904986" cy="4401205"/>
          </a:xfrm>
          <a:prstGeom prst="rect">
            <a:avLst/>
          </a:prstGeom>
          <a:noFill/>
        </p:spPr>
        <p:txBody>
          <a:bodyPr wrap="square">
            <a:spAutoFit/>
          </a:bodyPr>
          <a:lstStyle/>
          <a:p>
            <a:pPr marL="342900" indent="-342900">
              <a:spcBef>
                <a:spcPts val="600"/>
              </a:spcBef>
              <a:spcAft>
                <a:spcPts val="600"/>
              </a:spcAft>
              <a:buAutoNum type="arabicPeriod"/>
            </a:pPr>
            <a:r>
              <a:rPr lang="en-GB" sz="2000" b="1" dirty="0">
                <a:effectLst/>
                <a:latin typeface="+mj-lt"/>
                <a:ea typeface="Noto Sans" panose="020B0502040504020204" pitchFamily="34" charset="0"/>
                <a:cs typeface="Times New Roman" panose="02020603050405020304" pitchFamily="18" charset="0"/>
              </a:rPr>
              <a:t>Connect people to the problem. </a:t>
            </a:r>
            <a:r>
              <a:rPr lang="en-GB" sz="2000" dirty="0">
                <a:effectLst/>
                <a:latin typeface="+mj-lt"/>
                <a:ea typeface="Noto Sans" panose="020B0502040504020204" pitchFamily="34" charset="0"/>
                <a:cs typeface="Times New Roman" panose="02020603050405020304" pitchFamily="18" charset="0"/>
              </a:rPr>
              <a:t>The story you’re telling about why </a:t>
            </a:r>
            <a:r>
              <a:rPr lang="en-GB" sz="2000" dirty="0">
                <a:latin typeface="+mj-lt"/>
                <a:ea typeface="Noto Sans" panose="020B0502040504020204" pitchFamily="34" charset="0"/>
                <a:cs typeface="Times New Roman" panose="02020603050405020304" pitchFamily="18" charset="0"/>
              </a:rPr>
              <a:t>others should care is best when it  communicates emotions as well as facts. </a:t>
            </a:r>
          </a:p>
          <a:p>
            <a:pPr marL="342900" indent="-342900">
              <a:spcBef>
                <a:spcPts val="600"/>
              </a:spcBef>
              <a:spcAft>
                <a:spcPts val="600"/>
              </a:spcAft>
              <a:buAutoNum type="arabicPeriod"/>
            </a:pPr>
            <a:r>
              <a:rPr lang="en-GB" sz="2000" b="1" dirty="0">
                <a:effectLst/>
                <a:latin typeface="+mj-lt"/>
                <a:ea typeface="Noto Sans" panose="020B0502040504020204" pitchFamily="34" charset="0"/>
                <a:cs typeface="Times New Roman" panose="02020603050405020304" pitchFamily="18" charset="0"/>
              </a:rPr>
              <a:t>Provide evidence. </a:t>
            </a:r>
            <a:r>
              <a:rPr lang="en-GB" sz="2000" dirty="0">
                <a:effectLst/>
                <a:latin typeface="+mj-lt"/>
                <a:ea typeface="Noto Sans" panose="020B0502040504020204" pitchFamily="34" charset="0"/>
                <a:cs typeface="Times New Roman" panose="02020603050405020304" pitchFamily="18" charset="0"/>
              </a:rPr>
              <a:t>This evidence can be demonstrated by in-person visits and stories as well as data.  </a:t>
            </a:r>
          </a:p>
          <a:p>
            <a:pPr marL="342900" indent="-342900">
              <a:spcBef>
                <a:spcPts val="600"/>
              </a:spcBef>
              <a:spcAft>
                <a:spcPts val="600"/>
              </a:spcAft>
              <a:buFontTx/>
              <a:buAutoNum type="arabicPeriod"/>
            </a:pPr>
            <a:r>
              <a:rPr lang="en-GB" sz="2000" b="1" dirty="0">
                <a:solidFill>
                  <a:srgbClr val="660050"/>
                </a:solidFill>
                <a:effectLst/>
                <a:latin typeface="+mj-lt"/>
                <a:ea typeface="Noto Sans" panose="020B0502040504020204" pitchFamily="34" charset="0"/>
                <a:cs typeface="Poppins" panose="00000500000000000000" pitchFamily="2" charset="0"/>
              </a:rPr>
              <a:t>Decide on your ‘asks’ for change. </a:t>
            </a:r>
            <a:r>
              <a:rPr lang="en-GB" sz="2000" dirty="0">
                <a:solidFill>
                  <a:srgbClr val="660050"/>
                </a:solidFill>
                <a:latin typeface="+mj-lt"/>
                <a:ea typeface="Noto Sans" panose="020B0502040504020204" pitchFamily="34" charset="0"/>
                <a:cs typeface="Poppins" panose="00000500000000000000" pitchFamily="2" charset="0"/>
              </a:rPr>
              <a:t>They can </a:t>
            </a:r>
            <a:r>
              <a:rPr lang="en-GB" sz="2000" dirty="0">
                <a:solidFill>
                  <a:srgbClr val="660050"/>
                </a:solidFill>
                <a:effectLst/>
                <a:latin typeface="+mj-lt"/>
                <a:ea typeface="Noto Sans" panose="020B0502040504020204" pitchFamily="34" charset="0"/>
                <a:cs typeface="Poppins" panose="00000500000000000000" pitchFamily="2" charset="0"/>
              </a:rPr>
              <a:t>be ambitious but</a:t>
            </a:r>
            <a:r>
              <a:rPr lang="en-GB" sz="2000" dirty="0">
                <a:solidFill>
                  <a:srgbClr val="660050"/>
                </a:solidFill>
                <a:latin typeface="+mj-lt"/>
                <a:ea typeface="Noto Sans" panose="020B0502040504020204" pitchFamily="34" charset="0"/>
                <a:cs typeface="Poppins" panose="00000500000000000000" pitchFamily="2" charset="0"/>
              </a:rPr>
              <a:t> think about how you can also present them as </a:t>
            </a:r>
            <a:r>
              <a:rPr lang="en-GB" sz="2000" dirty="0">
                <a:solidFill>
                  <a:srgbClr val="660050"/>
                </a:solidFill>
                <a:effectLst/>
                <a:latin typeface="+mj-lt"/>
                <a:ea typeface="Noto Sans" panose="020B0502040504020204" pitchFamily="34" charset="0"/>
                <a:cs typeface="Poppins" panose="00000500000000000000" pitchFamily="2" charset="0"/>
              </a:rPr>
              <a:t>achievable. </a:t>
            </a:r>
          </a:p>
          <a:p>
            <a:pPr marL="342900" indent="-342900">
              <a:spcBef>
                <a:spcPts val="600"/>
              </a:spcBef>
              <a:spcAft>
                <a:spcPts val="600"/>
              </a:spcAft>
              <a:buFontTx/>
              <a:buAutoNum type="arabicPeriod"/>
            </a:pPr>
            <a:r>
              <a:rPr lang="en-GB" sz="2000" b="1" dirty="0">
                <a:effectLst/>
                <a:latin typeface="+mj-lt"/>
                <a:ea typeface="Noto Sans" panose="020B0502040504020204" pitchFamily="34" charset="0"/>
                <a:cs typeface="Times New Roman" panose="02020603050405020304" pitchFamily="18" charset="0"/>
              </a:rPr>
              <a:t>Prepare your counter-argument.</a:t>
            </a:r>
            <a:r>
              <a:rPr lang="en-GB" sz="2000" dirty="0">
                <a:effectLst/>
                <a:latin typeface="+mj-lt"/>
                <a:ea typeface="Noto Sans" panose="020B0502040504020204" pitchFamily="34" charset="0"/>
                <a:cs typeface="Times New Roman" panose="02020603050405020304" pitchFamily="18" charset="0"/>
              </a:rPr>
              <a:t> Difficult questions may be asked, and the more prepared you are, the more confident you will feel answering them. </a:t>
            </a:r>
            <a:endParaRPr lang="en-GB" sz="2000" dirty="0">
              <a:latin typeface="+mj-lt"/>
            </a:endParaRPr>
          </a:p>
          <a:p>
            <a:pPr marL="342900" indent="-342900">
              <a:spcBef>
                <a:spcPts val="600"/>
              </a:spcBef>
              <a:spcAft>
                <a:spcPts val="600"/>
              </a:spcAft>
              <a:buFontTx/>
              <a:buAutoNum type="arabicPeriod"/>
            </a:pPr>
            <a:endParaRPr lang="en-GB" sz="2000" dirty="0">
              <a:latin typeface="+mj-lt"/>
            </a:endParaRPr>
          </a:p>
        </p:txBody>
      </p:sp>
    </p:spTree>
    <p:extLst>
      <p:ext uri="{BB962C8B-B14F-4D97-AF65-F5344CB8AC3E}">
        <p14:creationId xmlns:p14="http://schemas.microsoft.com/office/powerpoint/2010/main" val="1354846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D2C7F1-869B-1A77-0593-B807AA322EC3}"/>
              </a:ext>
            </a:extLst>
          </p:cNvPr>
          <p:cNvSpPr>
            <a:spLocks noGrp="1"/>
          </p:cNvSpPr>
          <p:nvPr>
            <p:ph idx="1"/>
          </p:nvPr>
        </p:nvSpPr>
        <p:spPr>
          <a:xfrm>
            <a:off x="552450" y="1476375"/>
            <a:ext cx="6086475" cy="5197474"/>
          </a:xfrm>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GB" altLang="en-US" sz="2000" b="0" i="0" u="none" strike="noStrike" cap="none" normalizeH="0" baseline="0" dirty="0">
              <a:ln>
                <a:noFill/>
              </a:ln>
              <a:solidFill>
                <a:schemeClr val="tx1"/>
              </a:solidFill>
              <a:effectLst/>
              <a:latin typeface="Noto Sans" panose="020B0502040504020204" pitchFamily="34" charset="0"/>
              <a:ea typeface="Noto Sans" panose="020B0502040504020204" pitchFamily="34" charset="0"/>
              <a:cs typeface="Noto Sans" panose="020B0502040504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en-GB" altLang="en-US" sz="1400" dirty="0">
              <a:latin typeface="Noto Sans" panose="020B0502040504020204" pitchFamily="34" charset="0"/>
              <a:ea typeface="Noto Sans" panose="020B0502040504020204" pitchFamily="34" charset="0"/>
              <a:cs typeface="Noto Sans" panose="020B0502040504020204" pitchFamily="34" charset="0"/>
            </a:endParaRPr>
          </a:p>
        </p:txBody>
      </p:sp>
      <p:pic>
        <p:nvPicPr>
          <p:cNvPr id="4" name="Picture 3">
            <a:extLst>
              <a:ext uri="{FF2B5EF4-FFF2-40B4-BE49-F238E27FC236}">
                <a16:creationId xmlns:a16="http://schemas.microsoft.com/office/drawing/2014/main" id="{CE4702BC-0C31-DF09-6C7A-3D1842882332}"/>
              </a:ext>
            </a:extLst>
          </p:cNvPr>
          <p:cNvPicPr>
            <a:picLocks noChangeAspect="1"/>
          </p:cNvPicPr>
          <p:nvPr/>
        </p:nvPicPr>
        <p:blipFill>
          <a:blip r:embed="rId3"/>
          <a:stretch>
            <a:fillRect/>
          </a:stretch>
        </p:blipFill>
        <p:spPr>
          <a:xfrm>
            <a:off x="6243838" y="2820779"/>
            <a:ext cx="3343674" cy="5347115"/>
          </a:xfrm>
          <a:prstGeom prst="rect">
            <a:avLst/>
          </a:prstGeom>
        </p:spPr>
      </p:pic>
      <p:sp>
        <p:nvSpPr>
          <p:cNvPr id="10" name="Rectangle 9" descr="Color-block pull quote">
            <a:extLst>
              <a:ext uri="{FF2B5EF4-FFF2-40B4-BE49-F238E27FC236}">
                <a16:creationId xmlns:a16="http://schemas.microsoft.com/office/drawing/2014/main" id="{051A8179-34CC-00A9-B781-48DD2E282B8D}"/>
              </a:ext>
            </a:extLst>
          </p:cNvPr>
          <p:cNvSpPr/>
          <p:nvPr/>
        </p:nvSpPr>
        <p:spPr>
          <a:xfrm>
            <a:off x="438784" y="308225"/>
            <a:ext cx="6313805" cy="6365623"/>
          </a:xfrm>
          <a:prstGeom prst="rect">
            <a:avLst/>
          </a:prstGeom>
          <a:solidFill>
            <a:srgbClr val="800080">
              <a:alpha val="21176"/>
            </a:srgbClr>
          </a:solidFill>
          <a:ln w="12700" cap="flat" cmpd="sng" algn="ctr">
            <a:noFill/>
            <a:prstDash val="solid"/>
            <a:miter lim="800000"/>
          </a:ln>
          <a:effectLst/>
        </p:spPr>
        <p:txBody>
          <a:bodyPr rot="0" spcFirstLastPara="0" vert="horz" wrap="square" lIns="365760" tIns="91440" rIns="365760" bIns="91440" numCol="1" spcCol="0" rtlCol="0" fromWordArt="0" anchor="ctr" anchorCtr="0" forceAA="0" compatLnSpc="1">
            <a:prstTxWarp prst="textNoShape">
              <a:avLst/>
            </a:prstTxWarp>
            <a:noAutofit/>
          </a:bodyPr>
          <a:lstStyle/>
          <a:p>
            <a:pPr>
              <a:spcBef>
                <a:spcPts val="600"/>
              </a:spcBef>
              <a:spcAft>
                <a:spcPts val="600"/>
              </a:spcAft>
            </a:pPr>
            <a:r>
              <a:rPr lang="en-GB" sz="2000" b="1" dirty="0">
                <a:solidFill>
                  <a:srgbClr val="6E005A"/>
                </a:solidFill>
                <a:effectLst/>
                <a:ea typeface="Noto Sans" panose="020B0502040504020204" pitchFamily="34" charset="0"/>
              </a:rPr>
              <a:t>What about men? </a:t>
            </a:r>
            <a:endParaRPr lang="en-GB" sz="3200" b="1" dirty="0">
              <a:solidFill>
                <a:srgbClr val="6E005A"/>
              </a:solidFill>
              <a:effectLst/>
              <a:ea typeface="Noto Sans" panose="020B0502040504020204" pitchFamily="34" charset="0"/>
            </a:endParaRPr>
          </a:p>
          <a:p>
            <a:pPr>
              <a:spcBef>
                <a:spcPts val="600"/>
              </a:spcBef>
              <a:spcAft>
                <a:spcPts val="600"/>
              </a:spcAft>
            </a:pPr>
            <a:r>
              <a:rPr lang="en-GB" dirty="0">
                <a:solidFill>
                  <a:srgbClr val="000000"/>
                </a:solidFill>
                <a:effectLst/>
                <a:ea typeface="Noto Sans" panose="020B0502040504020204" pitchFamily="34" charset="0"/>
                <a:cs typeface="Poppins" panose="00000500000000000000" pitchFamily="2" charset="0"/>
              </a:rPr>
              <a:t>Frontline practitioners identified this as a common question asked when they raised the need for improved response to women’s homelessness. Key to providing a response to this question and questions like it, is a well-practiced answer. </a:t>
            </a:r>
            <a:endParaRPr lang="en-GB" dirty="0">
              <a:solidFill>
                <a:srgbClr val="000000"/>
              </a:solidFill>
              <a:ea typeface="Noto Sans" panose="020B0502040504020204" pitchFamily="34" charset="0"/>
              <a:cs typeface="Poppins" panose="00000500000000000000" pitchFamily="2" charset="0"/>
            </a:endParaRPr>
          </a:p>
          <a:p>
            <a:pPr>
              <a:spcBef>
                <a:spcPts val="600"/>
              </a:spcBef>
              <a:spcAft>
                <a:spcPts val="600"/>
              </a:spcAft>
            </a:pPr>
            <a:r>
              <a:rPr lang="en-GB" dirty="0">
                <a:solidFill>
                  <a:srgbClr val="000000"/>
                </a:solidFill>
                <a:effectLst/>
                <a:ea typeface="Noto Sans" panose="020B0502040504020204" pitchFamily="34" charset="0"/>
                <a:cs typeface="Poppins" panose="00000500000000000000" pitchFamily="2" charset="0"/>
              </a:rPr>
              <a:t>When preparing your own answer, write down the key points you want to make and the evidence you want to use to support it. This might include national statistics on health and other outcomes of women experiencing homelessness, evidence of repeat homeless applications made by women in your local area, </a:t>
            </a:r>
            <a:r>
              <a:rPr lang="en-GB" dirty="0">
                <a:solidFill>
                  <a:srgbClr val="000000"/>
                </a:solidFill>
                <a:ea typeface="Noto Sans" panose="020B0502040504020204" pitchFamily="34" charset="0"/>
                <a:cs typeface="Poppins" panose="00000500000000000000" pitchFamily="2" charset="0"/>
              </a:rPr>
              <a:t>data on women accessing your service who are homeless.  </a:t>
            </a:r>
            <a:r>
              <a:rPr lang="en-GB" dirty="0">
                <a:solidFill>
                  <a:srgbClr val="000000"/>
                </a:solidFill>
                <a:effectLst/>
                <a:ea typeface="Noto Sans" panose="020B0502040504020204" pitchFamily="34" charset="0"/>
                <a:cs typeface="Poppins" panose="00000500000000000000" pitchFamily="2" charset="0"/>
              </a:rPr>
              <a:t>This may demonstrate that women experience homelessness, the current solutions are not working and there may be a more efficient use of resources. </a:t>
            </a:r>
            <a:r>
              <a:rPr lang="en-GB" sz="2000" dirty="0">
                <a:solidFill>
                  <a:srgbClr val="660050"/>
                </a:solidFill>
                <a:effectLst/>
                <a:ea typeface="Noto Sans" panose="020B0502040504020204" pitchFamily="34" charset="0"/>
                <a:cs typeface="Noto Sans" panose="020B0502040504020204" pitchFamily="34" charset="0"/>
              </a:rPr>
              <a:t> </a:t>
            </a:r>
            <a:endParaRPr lang="en-GB" dirty="0">
              <a:solidFill>
                <a:srgbClr val="660050"/>
              </a:solidFill>
              <a:effectLst/>
              <a:ea typeface="Noto Sans" panose="020B0502040504020204" pitchFamily="34" charset="0"/>
              <a:cs typeface="Poppins" panose="00000500000000000000" pitchFamily="2" charset="0"/>
            </a:endParaRPr>
          </a:p>
          <a:p>
            <a:r>
              <a:rPr lang="en-GB" sz="1200" dirty="0">
                <a:solidFill>
                  <a:srgbClr val="660050"/>
                </a:solidFill>
                <a:effectLst/>
                <a:latin typeface="Noto Sans" panose="020B0502040504020204" pitchFamily="34" charset="0"/>
                <a:ea typeface="Noto Sans" panose="020B0502040504020204" pitchFamily="34" charset="0"/>
                <a:cs typeface="Noto Sans" panose="020B0502040504020204" pitchFamily="34" charset="0"/>
              </a:rPr>
              <a:t> </a:t>
            </a:r>
            <a:endParaRPr lang="en-GB" sz="1100" dirty="0">
              <a:solidFill>
                <a:srgbClr val="660050"/>
              </a:solidFill>
              <a:effectLst/>
              <a:latin typeface="Noto Sans" panose="020B0502040504020204" pitchFamily="34" charset="0"/>
              <a:ea typeface="Noto Sans" panose="020B0502040504020204" pitchFamily="34" charset="0"/>
              <a:cs typeface="Poppins" panose="00000500000000000000" pitchFamily="2" charset="0"/>
            </a:endParaRPr>
          </a:p>
          <a:p>
            <a:r>
              <a:rPr lang="en-GB" sz="1200" dirty="0">
                <a:solidFill>
                  <a:srgbClr val="FFFFFF"/>
                </a:solidFill>
                <a:effectLst/>
                <a:latin typeface="Noto Sans" panose="020B0502040504020204" pitchFamily="34" charset="0"/>
                <a:ea typeface="Noto Sans" panose="020B0502040504020204" pitchFamily="34" charset="0"/>
                <a:cs typeface="Times New Roman" panose="02020603050405020304" pitchFamily="18" charset="0"/>
              </a:rPr>
              <a:t> </a:t>
            </a:r>
            <a:endParaRPr lang="en-GB" sz="1200" dirty="0">
              <a:effectLst/>
              <a:latin typeface="Noto Sans" panose="020B0502040504020204" pitchFamily="34" charset="0"/>
              <a:ea typeface="Noto Sans" panose="020B0502040504020204" pitchFamily="34" charset="0"/>
              <a:cs typeface="Times New Roman" panose="02020603050405020304" pitchFamily="18" charset="0"/>
            </a:endParaRPr>
          </a:p>
        </p:txBody>
      </p:sp>
    </p:spTree>
    <p:extLst>
      <p:ext uri="{BB962C8B-B14F-4D97-AF65-F5344CB8AC3E}">
        <p14:creationId xmlns:p14="http://schemas.microsoft.com/office/powerpoint/2010/main" val="106512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D2C7F1-869B-1A77-0593-B807AA322EC3}"/>
              </a:ext>
            </a:extLst>
          </p:cNvPr>
          <p:cNvSpPr>
            <a:spLocks noGrp="1"/>
          </p:cNvSpPr>
          <p:nvPr>
            <p:ph idx="1"/>
          </p:nvPr>
        </p:nvSpPr>
        <p:spPr>
          <a:xfrm>
            <a:off x="552450" y="1476375"/>
            <a:ext cx="6086475" cy="5197474"/>
          </a:xfrm>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GB" altLang="en-US" sz="2000" b="0" i="0" u="none" strike="noStrike" cap="none" normalizeH="0" baseline="0" dirty="0">
              <a:ln>
                <a:noFill/>
              </a:ln>
              <a:solidFill>
                <a:schemeClr val="tx1"/>
              </a:solidFill>
              <a:effectLst/>
              <a:latin typeface="Noto Sans" panose="020B0502040504020204" pitchFamily="34" charset="0"/>
              <a:ea typeface="Noto Sans" panose="020B0502040504020204" pitchFamily="34" charset="0"/>
              <a:cs typeface="Noto Sans" panose="020B0502040504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en-GB" altLang="en-US" sz="1400" dirty="0">
              <a:latin typeface="Noto Sans" panose="020B0502040504020204" pitchFamily="34" charset="0"/>
              <a:ea typeface="Noto Sans" panose="020B0502040504020204" pitchFamily="34" charset="0"/>
              <a:cs typeface="Noto Sans" panose="020B0502040504020204" pitchFamily="34" charset="0"/>
            </a:endParaRPr>
          </a:p>
        </p:txBody>
      </p:sp>
      <p:sp>
        <p:nvSpPr>
          <p:cNvPr id="9" name="TextBox 8">
            <a:extLst>
              <a:ext uri="{FF2B5EF4-FFF2-40B4-BE49-F238E27FC236}">
                <a16:creationId xmlns:a16="http://schemas.microsoft.com/office/drawing/2014/main" id="{7D41F2D6-E8D6-AE27-266B-F1A11BDD6747}"/>
              </a:ext>
            </a:extLst>
          </p:cNvPr>
          <p:cNvSpPr txBox="1"/>
          <p:nvPr/>
        </p:nvSpPr>
        <p:spPr>
          <a:xfrm>
            <a:off x="541242" y="1851426"/>
            <a:ext cx="5755883" cy="4447371"/>
          </a:xfrm>
          <a:prstGeom prst="rect">
            <a:avLst/>
          </a:prstGeom>
          <a:noFill/>
        </p:spPr>
        <p:txBody>
          <a:bodyPr wrap="square">
            <a:spAutoFit/>
          </a:bodyPr>
          <a:lstStyle/>
          <a:p>
            <a:pPr marL="342900" lvl="0" indent="-342900">
              <a:spcBef>
                <a:spcPts val="600"/>
              </a:spcBef>
              <a:spcAft>
                <a:spcPts val="600"/>
              </a:spcAft>
              <a:buAutoNum type="arabicPeriod" startAt="5"/>
            </a:pPr>
            <a:r>
              <a:rPr lang="en-GB" sz="2000" b="1" dirty="0">
                <a:solidFill>
                  <a:srgbClr val="660050"/>
                </a:solidFill>
                <a:effectLst/>
                <a:latin typeface="+mj-lt"/>
                <a:ea typeface="Noto Sans" panose="020B0502040504020204" pitchFamily="34" charset="0"/>
                <a:cs typeface="Poppins" panose="00000500000000000000" pitchFamily="2" charset="0"/>
              </a:rPr>
              <a:t>Capitalise on knowledge and skills in your organisation. </a:t>
            </a:r>
            <a:r>
              <a:rPr lang="en-GB" sz="2000" dirty="0">
                <a:solidFill>
                  <a:srgbClr val="660050"/>
                </a:solidFill>
                <a:effectLst/>
                <a:latin typeface="+mj-lt"/>
                <a:ea typeface="Noto Sans" panose="020B0502040504020204" pitchFamily="34" charset="0"/>
                <a:cs typeface="Poppins" panose="00000500000000000000" pitchFamily="2" charset="0"/>
              </a:rPr>
              <a:t>The team can also play a role in educating other local services and professionals on what effective responses may look like. </a:t>
            </a:r>
            <a:endParaRPr lang="en-GB" sz="2000" dirty="0">
              <a:solidFill>
                <a:srgbClr val="660050"/>
              </a:solidFill>
              <a:latin typeface="+mj-lt"/>
              <a:ea typeface="Noto Sans" panose="020B0502040504020204" pitchFamily="34" charset="0"/>
              <a:cs typeface="Poppins" panose="00000500000000000000" pitchFamily="2" charset="0"/>
            </a:endParaRPr>
          </a:p>
          <a:p>
            <a:pPr marL="342900" lvl="0" indent="-342900">
              <a:spcBef>
                <a:spcPts val="600"/>
              </a:spcBef>
              <a:spcAft>
                <a:spcPts val="600"/>
              </a:spcAft>
              <a:buAutoNum type="arabicPeriod" startAt="5"/>
            </a:pPr>
            <a:r>
              <a:rPr lang="en-GB" sz="2000" b="1" dirty="0">
                <a:solidFill>
                  <a:srgbClr val="660050"/>
                </a:solidFill>
                <a:effectLst/>
                <a:latin typeface="+mj-lt"/>
                <a:ea typeface="Noto Sans" panose="020B0502040504020204" pitchFamily="34" charset="0"/>
                <a:cs typeface="Poppins" panose="00000500000000000000" pitchFamily="2" charset="0"/>
              </a:rPr>
              <a:t>Understand the costs involved</a:t>
            </a:r>
            <a:r>
              <a:rPr lang="en-GB" sz="2000" dirty="0">
                <a:solidFill>
                  <a:srgbClr val="660050"/>
                </a:solidFill>
                <a:effectLst/>
                <a:latin typeface="+mj-lt"/>
                <a:ea typeface="Noto Sans" panose="020B0502040504020204" pitchFamily="34" charset="0"/>
                <a:cs typeface="Poppins" panose="00000500000000000000" pitchFamily="2" charset="0"/>
              </a:rPr>
              <a:t>. Be clear on the cost, and the potential savings i.e. (spending x on this service will save y on another)</a:t>
            </a:r>
          </a:p>
          <a:p>
            <a:pPr marL="342900" lvl="0" indent="-342900">
              <a:spcBef>
                <a:spcPts val="600"/>
              </a:spcBef>
              <a:spcAft>
                <a:spcPts val="600"/>
              </a:spcAft>
              <a:buAutoNum type="arabicPeriod" startAt="5"/>
            </a:pPr>
            <a:r>
              <a:rPr lang="en-GB" sz="2000" b="1" dirty="0">
                <a:solidFill>
                  <a:srgbClr val="660050"/>
                </a:solidFill>
                <a:effectLst/>
                <a:latin typeface="+mj-lt"/>
                <a:ea typeface="Noto Sans" panose="020B0502040504020204" pitchFamily="34" charset="0"/>
                <a:cs typeface="Poppins" panose="00000500000000000000" pitchFamily="2" charset="0"/>
              </a:rPr>
              <a:t>Reflect on your progress. </a:t>
            </a:r>
            <a:r>
              <a:rPr lang="en-GB" sz="2000" dirty="0">
                <a:solidFill>
                  <a:srgbClr val="660050"/>
                </a:solidFill>
                <a:effectLst/>
                <a:latin typeface="+mj-lt"/>
                <a:ea typeface="Noto Sans" panose="020B0502040504020204" pitchFamily="34" charset="0"/>
                <a:cs typeface="Poppins" panose="00000500000000000000" pitchFamily="2" charset="0"/>
              </a:rPr>
              <a:t>Assess whether it’s meeting the objectives and celebrate what you have achieved.</a:t>
            </a:r>
          </a:p>
          <a:p>
            <a:endParaRPr lang="en-GB" dirty="0"/>
          </a:p>
        </p:txBody>
      </p:sp>
      <p:pic>
        <p:nvPicPr>
          <p:cNvPr id="4" name="Picture 3">
            <a:extLst>
              <a:ext uri="{FF2B5EF4-FFF2-40B4-BE49-F238E27FC236}">
                <a16:creationId xmlns:a16="http://schemas.microsoft.com/office/drawing/2014/main" id="{BD9C6ABF-D016-99CA-1099-B70103D8E08A}"/>
              </a:ext>
            </a:extLst>
          </p:cNvPr>
          <p:cNvPicPr>
            <a:picLocks noChangeAspect="1"/>
          </p:cNvPicPr>
          <p:nvPr/>
        </p:nvPicPr>
        <p:blipFill>
          <a:blip r:embed="rId3"/>
          <a:stretch>
            <a:fillRect/>
          </a:stretch>
        </p:blipFill>
        <p:spPr>
          <a:xfrm>
            <a:off x="5724817" y="1525129"/>
            <a:ext cx="3419183" cy="5470692"/>
          </a:xfrm>
          <a:prstGeom prst="rect">
            <a:avLst/>
          </a:prstGeom>
        </p:spPr>
      </p:pic>
      <p:sp>
        <p:nvSpPr>
          <p:cNvPr id="7" name="TextBox 6">
            <a:extLst>
              <a:ext uri="{FF2B5EF4-FFF2-40B4-BE49-F238E27FC236}">
                <a16:creationId xmlns:a16="http://schemas.microsoft.com/office/drawing/2014/main" id="{5614A711-1C36-DEDB-27BD-FE49AF107CAB}"/>
              </a:ext>
            </a:extLst>
          </p:cNvPr>
          <p:cNvSpPr txBox="1"/>
          <p:nvPr/>
        </p:nvSpPr>
        <p:spPr>
          <a:xfrm>
            <a:off x="672957" y="364838"/>
            <a:ext cx="6200454" cy="1323439"/>
          </a:xfrm>
          <a:prstGeom prst="rect">
            <a:avLst/>
          </a:prstGeom>
          <a:noFill/>
        </p:spPr>
        <p:txBody>
          <a:bodyPr wrap="square">
            <a:spAutoFit/>
          </a:bodyPr>
          <a:lstStyle/>
          <a:p>
            <a:pPr>
              <a:spcBef>
                <a:spcPts val="600"/>
              </a:spcBef>
              <a:spcAft>
                <a:spcPts val="600"/>
              </a:spcAft>
            </a:pPr>
            <a:r>
              <a:rPr lang="en-GB" sz="4000" b="1" dirty="0">
                <a:solidFill>
                  <a:srgbClr val="CC0099"/>
                </a:solidFill>
                <a:effectLst/>
                <a:latin typeface="Poppins" panose="00000500000000000000" pitchFamily="2" charset="0"/>
                <a:ea typeface="Noto Sans" panose="020B0502040504020204" pitchFamily="34" charset="0"/>
              </a:rPr>
              <a:t>Make an argument for change </a:t>
            </a:r>
          </a:p>
        </p:txBody>
      </p:sp>
    </p:spTree>
    <p:extLst>
      <p:ext uri="{BB962C8B-B14F-4D97-AF65-F5344CB8AC3E}">
        <p14:creationId xmlns:p14="http://schemas.microsoft.com/office/powerpoint/2010/main" val="1125084971"/>
      </p:ext>
    </p:extLst>
  </p:cSld>
  <p:clrMapOvr>
    <a:masterClrMapping/>
  </p:clrMapOvr>
</p:sld>
</file>

<file path=ppt/theme/theme1.xml><?xml version="1.0" encoding="utf-8"?>
<a:theme xmlns:a="http://schemas.openxmlformats.org/drawingml/2006/main" name="Presnetation template">
  <a:themeElements>
    <a:clrScheme name="Homeless Link">
      <a:dk1>
        <a:srgbClr val="660050"/>
      </a:dk1>
      <a:lt1>
        <a:sysClr val="window" lastClr="FFFFFF"/>
      </a:lt1>
      <a:dk2>
        <a:srgbClr val="000000"/>
      </a:dk2>
      <a:lt2>
        <a:srgbClr val="D8D9DC"/>
      </a:lt2>
      <a:accent1>
        <a:srgbClr val="E32D91"/>
      </a:accent1>
      <a:accent2>
        <a:srgbClr val="C830CC"/>
      </a:accent2>
      <a:accent3>
        <a:srgbClr val="4EA6DC"/>
      </a:accent3>
      <a:accent4>
        <a:srgbClr val="4775E7"/>
      </a:accent4>
      <a:accent5>
        <a:srgbClr val="8971E1"/>
      </a:accent5>
      <a:accent6>
        <a:srgbClr val="D54773"/>
      </a:accent6>
      <a:hlink>
        <a:srgbClr val="660050"/>
      </a:hlink>
      <a:folHlink>
        <a:srgbClr val="8C8C8C"/>
      </a:folHlink>
    </a:clrScheme>
    <a:fontScheme name="Homeless Link">
      <a:majorFont>
        <a:latin typeface="Poppins"/>
        <a:ea typeface=""/>
        <a:cs typeface=""/>
      </a:majorFont>
      <a:minorFont>
        <a:latin typeface="Noto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netation template" id="{39E0985C-8748-476A-A33F-A7EE0235AD61}" vid="{40F8036A-5A8F-47B0-A24F-82BDAD615F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309C2CE7FEA4C4BA2CB959BFEE7A14C" ma:contentTypeVersion="0" ma:contentTypeDescription="Create a new document." ma:contentTypeScope="" ma:versionID="7a8106950552fe017ac0bceca3245e7f">
  <xsd:schema xmlns:xsd="http://www.w3.org/2001/XMLSchema" xmlns:xs="http://www.w3.org/2001/XMLSchema" xmlns:p="http://schemas.microsoft.com/office/2006/metadata/properties" targetNamespace="http://schemas.microsoft.com/office/2006/metadata/properties" ma:root="true" ma:fieldsID="0967b7be50301903c78f9c39c6fd9a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D3F6616-85E7-4BA6-87BA-012C2D0B5B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5915EA2-58A9-4BBA-82A0-501475164C28}">
  <ds:schemaRefs>
    <ds:schemaRef ds:uri="http://schemas.microsoft.com/sharepoint/v3/contenttype/forms"/>
  </ds:schemaRefs>
</ds:datastoreItem>
</file>

<file path=customXml/itemProps3.xml><?xml version="1.0" encoding="utf-8"?>
<ds:datastoreItem xmlns:ds="http://schemas.openxmlformats.org/officeDocument/2006/customXml" ds:itemID="{87268ED6-26EB-4F03-A9B7-582D3C7EB431}">
  <ds:schemaRefs>
    <ds:schemaRef ds:uri="http://schemas.microsoft.com/office/2006/documentManagement/types"/>
    <ds:schemaRef ds:uri="http://schemas.openxmlformats.org/package/2006/metadata/core-properties"/>
    <ds:schemaRef ds:uri="http://schemas.microsoft.com/office/2006/metadata/properties"/>
    <ds:schemaRef ds:uri="2ff871bc-43b1-4327-86d7-df04a0885ec9"/>
    <ds:schemaRef ds:uri="http://purl.org/dc/dcmitype/"/>
    <ds:schemaRef ds:uri="9b7565ed-52ed-48fd-84c9-fbe530508904"/>
    <ds:schemaRef ds:uri="http://purl.org/dc/terms/"/>
    <ds:schemaRef ds:uri="http://purl.org/dc/elements/1.1/"/>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Presnetation template</Template>
  <TotalTime>8237</TotalTime>
  <Words>1955</Words>
  <Application>Microsoft Office PowerPoint</Application>
  <PresentationFormat>On-screen Show (4:3)</PresentationFormat>
  <Paragraphs>133</Paragraphs>
  <Slides>14</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Arial</vt:lpstr>
      <vt:lpstr>Calibri</vt:lpstr>
      <vt:lpstr>Noto Sans</vt:lpstr>
      <vt:lpstr>Poppins</vt:lpstr>
      <vt:lpstr>Roboto-Bold</vt:lpstr>
      <vt:lpstr>Roboto-Medium</vt:lpstr>
      <vt:lpstr>Roboto-Regular</vt:lpstr>
      <vt:lpstr>Segoe UI</vt:lpstr>
      <vt:lpstr>Times New Roman</vt:lpstr>
      <vt:lpstr>Wingdings</vt:lpstr>
      <vt:lpstr>Presnetation template</vt:lpstr>
      <vt:lpstr>PowerPoint Presentation</vt:lpstr>
      <vt:lpstr>PowerPoint Presentation</vt:lpstr>
      <vt:lpstr>Defining the change you want to see </vt:lpstr>
      <vt:lpstr>Understand Decision makers </vt:lpstr>
      <vt:lpstr>PowerPoint Presentation</vt:lpstr>
      <vt:lpstr>PowerPoint Presentation</vt:lpstr>
      <vt:lpstr>PowerPoint Presentation</vt:lpstr>
      <vt:lpstr>PowerPoint Presentation</vt:lpstr>
      <vt:lpstr>PowerPoint Presentation</vt:lpstr>
      <vt:lpstr>Build Alliances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Jonny Keyworth</dc:creator>
  <cp:lastModifiedBy>Isabel Langdale</cp:lastModifiedBy>
  <cp:revision>41</cp:revision>
  <dcterms:created xsi:type="dcterms:W3CDTF">2022-01-24T09:49:49Z</dcterms:created>
  <dcterms:modified xsi:type="dcterms:W3CDTF">2024-03-19T14:50:11Z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xd_Signature">
    <vt:bool>false</vt:bool>
  </property>
  <property fmtid="{D5CDD505-2E9C-101B-9397-08002B2CF9AE}" pid="3" name="xd_ProgID">
    <vt:lpwstr/>
  </property>
  <property fmtid="{D5CDD505-2E9C-101B-9397-08002B2CF9AE}" pid="4" name="ContentTypeId">
    <vt:lpwstr>0x0101005309C2CE7FEA4C4BA2CB959BFEE7A14C</vt:lpwstr>
  </property>
  <property fmtid="{D5CDD505-2E9C-101B-9397-08002B2CF9AE}" pid="5" name="TemplateUrl">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y fmtid="{D5CDD505-2E9C-101B-9397-08002B2CF9AE}" pid="9" name="MediaServiceImageTags">
    <vt:lpwstr/>
  </property>
</Properties>
</file>