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sldIdLst>
    <p:sldId id="266" r:id="rId5"/>
    <p:sldId id="267" r:id="rId6"/>
    <p:sldId id="268" r:id="rId7"/>
    <p:sldId id="269" r:id="rId8"/>
    <p:sldId id="270" r:id="rId9"/>
    <p:sldId id="271" r:id="rId10"/>
    <p:sldId id="272" r:id="rId11"/>
    <p:sldId id="276" r:id="rId12"/>
    <p:sldId id="277" r:id="rId13"/>
    <p:sldId id="273" r:id="rId14"/>
    <p:sldId id="274" r:id="rId15"/>
    <p:sldId id="275" r:id="rId16"/>
    <p:sldId id="263"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99"/>
    <a:srgbClr val="6E005A"/>
    <a:srgbClr val="FBBFE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5DE5C6D-0988-E38D-76D3-419CD49B622F}" v="204" dt="2025-07-28T11:58:37.48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5037"/>
  </p:normalViewPr>
  <p:slideViewPr>
    <p:cSldViewPr snapToGrid="0" snapToObjects="1">
      <p:cViewPr varScale="1">
        <p:scale>
          <a:sx n="88" d="100"/>
          <a:sy n="88" d="100"/>
        </p:scale>
        <p:origin x="1306"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clId="Web-{776A8450-7D0C-0E0F-F071-8F49F285CEC7}"/>
    <pc:docChg chg="modSld">
      <pc:chgData name="" userId="" providerId="" clId="Web-{776A8450-7D0C-0E0F-F071-8F49F285CEC7}" dt="2023-08-18T11:14:37.403" v="10" actId="20577"/>
      <pc:docMkLst>
        <pc:docMk/>
      </pc:docMkLst>
      <pc:sldChg chg="modSp">
        <pc:chgData name="" userId="" providerId="" clId="Web-{776A8450-7D0C-0E0F-F071-8F49F285CEC7}" dt="2023-08-18T11:14:25.715" v="0" actId="20577"/>
        <pc:sldMkLst>
          <pc:docMk/>
          <pc:sldMk cId="2790539013" sldId="266"/>
        </pc:sldMkLst>
      </pc:sldChg>
      <pc:sldChg chg="modSp">
        <pc:chgData name="" userId="" providerId="" clId="Web-{776A8450-7D0C-0E0F-F071-8F49F285CEC7}" dt="2023-08-18T11:14:30.012" v="5" actId="20577"/>
        <pc:sldMkLst>
          <pc:docMk/>
          <pc:sldMk cId="865680354" sldId="267"/>
        </pc:sldMkLst>
      </pc:sldChg>
      <pc:sldChg chg="modSp">
        <pc:chgData name="" userId="" providerId="" clId="Web-{776A8450-7D0C-0E0F-F071-8F49F285CEC7}" dt="2023-08-18T11:14:33.684" v="9" actId="20577"/>
        <pc:sldMkLst>
          <pc:docMk/>
          <pc:sldMk cId="3428222366" sldId="268"/>
        </pc:sldMkLst>
      </pc:sldChg>
      <pc:sldChg chg="modSp">
        <pc:chgData name="" userId="" providerId="" clId="Web-{776A8450-7D0C-0E0F-F071-8F49F285CEC7}" dt="2023-08-18T11:14:37.403" v="10" actId="20577"/>
        <pc:sldMkLst>
          <pc:docMk/>
          <pc:sldMk cId="2091760534" sldId="269"/>
        </pc:sldMkLst>
      </pc:sldChg>
    </pc:docChg>
  </pc:docChgLst>
  <pc:docChgLst>
    <pc:chgData name="Viv Griffiths" userId="S::viv.griffiths@homelesslink.org.uk::1a3899c8-5ebd-44b8-915b-38c6acb564a9" providerId="AD" clId="Web-{85DE5C6D-0988-E38D-76D3-419CD49B622F}"/>
    <pc:docChg chg="modSld">
      <pc:chgData name="Viv Griffiths" userId="S::viv.griffiths@homelesslink.org.uk::1a3899c8-5ebd-44b8-915b-38c6acb564a9" providerId="AD" clId="Web-{85DE5C6D-0988-E38D-76D3-419CD49B622F}" dt="2025-07-28T11:58:37.482" v="111" actId="20577"/>
      <pc:docMkLst>
        <pc:docMk/>
      </pc:docMkLst>
      <pc:sldChg chg="modSp">
        <pc:chgData name="Viv Griffiths" userId="S::viv.griffiths@homelesslink.org.uk::1a3899c8-5ebd-44b8-915b-38c6acb564a9" providerId="AD" clId="Web-{85DE5C6D-0988-E38D-76D3-419CD49B622F}" dt="2025-07-28T11:48:55.041" v="9" actId="1076"/>
        <pc:sldMkLst>
          <pc:docMk/>
          <pc:sldMk cId="3428222366" sldId="268"/>
        </pc:sldMkLst>
        <pc:spChg chg="mod">
          <ac:chgData name="Viv Griffiths" userId="S::viv.griffiths@homelesslink.org.uk::1a3899c8-5ebd-44b8-915b-38c6acb564a9" providerId="AD" clId="Web-{85DE5C6D-0988-E38D-76D3-419CD49B622F}" dt="2025-07-28T11:48:55.041" v="9" actId="1076"/>
          <ac:spMkLst>
            <pc:docMk/>
            <pc:sldMk cId="3428222366" sldId="268"/>
            <ac:spMk id="3" creationId="{874F06A6-B907-5647-ACCA-5EE8076ED3D9}"/>
          </ac:spMkLst>
        </pc:spChg>
        <pc:spChg chg="mod">
          <ac:chgData name="Viv Griffiths" userId="S::viv.griffiths@homelesslink.org.uk::1a3899c8-5ebd-44b8-915b-38c6acb564a9" providerId="AD" clId="Web-{85DE5C6D-0988-E38D-76D3-419CD49B622F}" dt="2025-07-28T11:48:50.353" v="8" actId="1076"/>
          <ac:spMkLst>
            <pc:docMk/>
            <pc:sldMk cId="3428222366" sldId="268"/>
            <ac:spMk id="6" creationId="{874F06A6-B907-5647-ACCA-5EE8076ED3D9}"/>
          </ac:spMkLst>
        </pc:spChg>
      </pc:sldChg>
      <pc:sldChg chg="modSp">
        <pc:chgData name="Viv Griffiths" userId="S::viv.griffiths@homelesslink.org.uk::1a3899c8-5ebd-44b8-915b-38c6acb564a9" providerId="AD" clId="Web-{85DE5C6D-0988-E38D-76D3-419CD49B622F}" dt="2025-07-28T11:50:34.404" v="17" actId="20577"/>
        <pc:sldMkLst>
          <pc:docMk/>
          <pc:sldMk cId="2815598638" sldId="270"/>
        </pc:sldMkLst>
        <pc:spChg chg="mod">
          <ac:chgData name="Viv Griffiths" userId="S::viv.griffiths@homelesslink.org.uk::1a3899c8-5ebd-44b8-915b-38c6acb564a9" providerId="AD" clId="Web-{85DE5C6D-0988-E38D-76D3-419CD49B622F}" dt="2025-07-28T11:50:34.404" v="17" actId="20577"/>
          <ac:spMkLst>
            <pc:docMk/>
            <pc:sldMk cId="2815598638" sldId="270"/>
            <ac:spMk id="6" creationId="{874F06A6-B907-5647-ACCA-5EE8076ED3D9}"/>
          </ac:spMkLst>
        </pc:spChg>
      </pc:sldChg>
      <pc:sldChg chg="modSp">
        <pc:chgData name="Viv Griffiths" userId="S::viv.griffiths@homelesslink.org.uk::1a3899c8-5ebd-44b8-915b-38c6acb564a9" providerId="AD" clId="Web-{85DE5C6D-0988-E38D-76D3-419CD49B622F}" dt="2025-07-28T11:52:59.049" v="24" actId="20577"/>
        <pc:sldMkLst>
          <pc:docMk/>
          <pc:sldMk cId="3931722748" sldId="272"/>
        </pc:sldMkLst>
        <pc:spChg chg="mod">
          <ac:chgData name="Viv Griffiths" userId="S::viv.griffiths@homelesslink.org.uk::1a3899c8-5ebd-44b8-915b-38c6acb564a9" providerId="AD" clId="Web-{85DE5C6D-0988-E38D-76D3-419CD49B622F}" dt="2025-07-28T11:52:59.049" v="24" actId="20577"/>
          <ac:spMkLst>
            <pc:docMk/>
            <pc:sldMk cId="3931722748" sldId="272"/>
            <ac:spMk id="6" creationId="{874F06A6-B907-5647-ACCA-5EE8076ED3D9}"/>
          </ac:spMkLst>
        </pc:spChg>
      </pc:sldChg>
      <pc:sldChg chg="modSp">
        <pc:chgData name="Viv Griffiths" userId="S::viv.griffiths@homelesslink.org.uk::1a3899c8-5ebd-44b8-915b-38c6acb564a9" providerId="AD" clId="Web-{85DE5C6D-0988-E38D-76D3-419CD49B622F}" dt="2025-07-28T11:58:37.482" v="111" actId="20577"/>
        <pc:sldMkLst>
          <pc:docMk/>
          <pc:sldMk cId="753543987" sldId="273"/>
        </pc:sldMkLst>
        <pc:spChg chg="mod">
          <ac:chgData name="Viv Griffiths" userId="S::viv.griffiths@homelesslink.org.uk::1a3899c8-5ebd-44b8-915b-38c6acb564a9" providerId="AD" clId="Web-{85DE5C6D-0988-E38D-76D3-419CD49B622F}" dt="2025-07-28T11:58:37.482" v="111" actId="20577"/>
          <ac:spMkLst>
            <pc:docMk/>
            <pc:sldMk cId="753543987" sldId="273"/>
            <ac:spMk id="6" creationId="{874F06A6-B907-5647-ACCA-5EE8076ED3D9}"/>
          </ac:spMkLst>
        </pc:spChg>
      </pc:sldChg>
      <pc:sldChg chg="modSp">
        <pc:chgData name="Viv Griffiths" userId="S::viv.griffiths@homelesslink.org.uk::1a3899c8-5ebd-44b8-915b-38c6acb564a9" providerId="AD" clId="Web-{85DE5C6D-0988-E38D-76D3-419CD49B622F}" dt="2025-07-28T11:54:02.395" v="26" actId="20577"/>
        <pc:sldMkLst>
          <pc:docMk/>
          <pc:sldMk cId="2866861068" sldId="276"/>
        </pc:sldMkLst>
        <pc:spChg chg="mod">
          <ac:chgData name="Viv Griffiths" userId="S::viv.griffiths@homelesslink.org.uk::1a3899c8-5ebd-44b8-915b-38c6acb564a9" providerId="AD" clId="Web-{85DE5C6D-0988-E38D-76D3-419CD49B622F}" dt="2025-07-28T11:54:02.395" v="26" actId="20577"/>
          <ac:spMkLst>
            <pc:docMk/>
            <pc:sldMk cId="2866861068" sldId="276"/>
            <ac:spMk id="6" creationId="{874F06A6-B907-5647-ACCA-5EE8076ED3D9}"/>
          </ac:spMkLst>
        </pc:spChg>
      </pc:sldChg>
      <pc:sldChg chg="modSp">
        <pc:chgData name="Viv Griffiths" userId="S::viv.griffiths@homelesslink.org.uk::1a3899c8-5ebd-44b8-915b-38c6acb564a9" providerId="AD" clId="Web-{85DE5C6D-0988-E38D-76D3-419CD49B622F}" dt="2025-07-28T11:54:37.599" v="28" actId="20577"/>
        <pc:sldMkLst>
          <pc:docMk/>
          <pc:sldMk cId="1973491953" sldId="277"/>
        </pc:sldMkLst>
        <pc:spChg chg="mod">
          <ac:chgData name="Viv Griffiths" userId="S::viv.griffiths@homelesslink.org.uk::1a3899c8-5ebd-44b8-915b-38c6acb564a9" providerId="AD" clId="Web-{85DE5C6D-0988-E38D-76D3-419CD49B622F}" dt="2025-07-28T11:54:37.599" v="28" actId="20577"/>
          <ac:spMkLst>
            <pc:docMk/>
            <pc:sldMk cId="1973491953" sldId="277"/>
            <ac:spMk id="3" creationId="{874F06A6-B907-5647-ACCA-5EE8076ED3D9}"/>
          </ac:spMkLst>
        </pc:spChg>
      </pc:sldChg>
    </pc:docChg>
  </pc:docChgLst>
  <pc:docChgLst>
    <pc:chgData clId="Web-{C0158CDB-DCFF-8A97-1C12-AA18C33A9D83}"/>
    <pc:docChg chg="modSld">
      <pc:chgData name="" userId="" providerId="" clId="Web-{C0158CDB-DCFF-8A97-1C12-AA18C33A9D83}" dt="2023-08-01T14:34:37.858" v="0" actId="20577"/>
      <pc:docMkLst>
        <pc:docMk/>
      </pc:docMkLst>
      <pc:sldChg chg="modSp">
        <pc:chgData name="" userId="" providerId="" clId="Web-{C0158CDB-DCFF-8A97-1C12-AA18C33A9D83}" dt="2023-08-01T14:34:37.858" v="0" actId="20577"/>
        <pc:sldMkLst>
          <pc:docMk/>
          <pc:sldMk cId="2790539013" sldId="266"/>
        </pc:sldMkLst>
      </pc:sldChg>
    </pc:docChg>
  </pc:docChgLst>
  <pc:docChgLst>
    <pc:chgData name="Viv Griffiths" userId="S::viv.griffiths@homelesslink.org.uk::1a3899c8-5ebd-44b8-915b-38c6acb564a9" providerId="AD" clId="Web-{776A8450-7D0C-0E0F-F071-8F49F285CEC7}"/>
    <pc:docChg chg="modSld">
      <pc:chgData name="Viv Griffiths" userId="S::viv.griffiths@homelesslink.org.uk::1a3899c8-5ebd-44b8-915b-38c6acb564a9" providerId="AD" clId="Web-{776A8450-7D0C-0E0F-F071-8F49F285CEC7}" dt="2023-08-18T11:16:45.063" v="13" actId="20577"/>
      <pc:docMkLst>
        <pc:docMk/>
      </pc:docMkLst>
      <pc:sldChg chg="modSp">
        <pc:chgData name="Viv Griffiths" userId="S::viv.griffiths@homelesslink.org.uk::1a3899c8-5ebd-44b8-915b-38c6acb564a9" providerId="AD" clId="Web-{776A8450-7D0C-0E0F-F071-8F49F285CEC7}" dt="2023-08-18T11:14:38.872" v="0" actId="20577"/>
        <pc:sldMkLst>
          <pc:docMk/>
          <pc:sldMk cId="2091760534" sldId="269"/>
        </pc:sldMkLst>
      </pc:sldChg>
      <pc:sldChg chg="modSp">
        <pc:chgData name="Viv Griffiths" userId="S::viv.griffiths@homelesslink.org.uk::1a3899c8-5ebd-44b8-915b-38c6acb564a9" providerId="AD" clId="Web-{776A8450-7D0C-0E0F-F071-8F49F285CEC7}" dt="2023-08-18T11:14:44.935" v="1" actId="20577"/>
        <pc:sldMkLst>
          <pc:docMk/>
          <pc:sldMk cId="2815598638" sldId="270"/>
        </pc:sldMkLst>
      </pc:sldChg>
      <pc:sldChg chg="modSp">
        <pc:chgData name="Viv Griffiths" userId="S::viv.griffiths@homelesslink.org.uk::1a3899c8-5ebd-44b8-915b-38c6acb564a9" providerId="AD" clId="Web-{776A8450-7D0C-0E0F-F071-8F49F285CEC7}" dt="2023-08-18T11:14:48.231" v="2" actId="20577"/>
        <pc:sldMkLst>
          <pc:docMk/>
          <pc:sldMk cId="2842040070" sldId="271"/>
        </pc:sldMkLst>
      </pc:sldChg>
      <pc:sldChg chg="modSp">
        <pc:chgData name="Viv Griffiths" userId="S::viv.griffiths@homelesslink.org.uk::1a3899c8-5ebd-44b8-915b-38c6acb564a9" providerId="AD" clId="Web-{776A8450-7D0C-0E0F-F071-8F49F285CEC7}" dt="2023-08-18T11:14:53.044" v="4" actId="20577"/>
        <pc:sldMkLst>
          <pc:docMk/>
          <pc:sldMk cId="3931722748" sldId="272"/>
        </pc:sldMkLst>
      </pc:sldChg>
      <pc:sldChg chg="modSp">
        <pc:chgData name="Viv Griffiths" userId="S::viv.griffiths@homelesslink.org.uk::1a3899c8-5ebd-44b8-915b-38c6acb564a9" providerId="AD" clId="Web-{776A8450-7D0C-0E0F-F071-8F49F285CEC7}" dt="2023-08-18T11:15:06.138" v="8" actId="20577"/>
        <pc:sldMkLst>
          <pc:docMk/>
          <pc:sldMk cId="753543987" sldId="273"/>
        </pc:sldMkLst>
      </pc:sldChg>
      <pc:sldChg chg="modSp">
        <pc:chgData name="Viv Griffiths" userId="S::viv.griffiths@homelesslink.org.uk::1a3899c8-5ebd-44b8-915b-38c6acb564a9" providerId="AD" clId="Web-{776A8450-7D0C-0E0F-F071-8F49F285CEC7}" dt="2023-08-18T11:15:08.810" v="11" actId="20577"/>
        <pc:sldMkLst>
          <pc:docMk/>
          <pc:sldMk cId="4104761810" sldId="274"/>
        </pc:sldMkLst>
      </pc:sldChg>
      <pc:sldChg chg="modSp">
        <pc:chgData name="Viv Griffiths" userId="S::viv.griffiths@homelesslink.org.uk::1a3899c8-5ebd-44b8-915b-38c6acb564a9" providerId="AD" clId="Web-{776A8450-7D0C-0E0F-F071-8F49F285CEC7}" dt="2023-08-18T11:16:45.063" v="13" actId="20577"/>
        <pc:sldMkLst>
          <pc:docMk/>
          <pc:sldMk cId="3834226296" sldId="275"/>
        </pc:sldMkLst>
      </pc:sldChg>
      <pc:sldChg chg="modSp">
        <pc:chgData name="Viv Griffiths" userId="S::viv.griffiths@homelesslink.org.uk::1a3899c8-5ebd-44b8-915b-38c6acb564a9" providerId="AD" clId="Web-{776A8450-7D0C-0E0F-F071-8F49F285CEC7}" dt="2023-08-18T11:14:56.872" v="6" actId="20577"/>
        <pc:sldMkLst>
          <pc:docMk/>
          <pc:sldMk cId="2866861068" sldId="276"/>
        </pc:sldMkLst>
      </pc:sldChg>
      <pc:sldChg chg="modSp">
        <pc:chgData name="Viv Griffiths" userId="S::viv.griffiths@homelesslink.org.uk::1a3899c8-5ebd-44b8-915b-38c6acb564a9" providerId="AD" clId="Web-{776A8450-7D0C-0E0F-F071-8F49F285CEC7}" dt="2023-08-18T11:15:01.294" v="7" actId="20577"/>
        <pc:sldMkLst>
          <pc:docMk/>
          <pc:sldMk cId="1973491953" sldId="277"/>
        </pc:sldMkLst>
      </pc:sldChg>
    </pc:docChg>
  </pc:docChgLst>
  <pc:docChgLst>
    <pc:chgData name="Viv Griffiths" userId="S::viv.griffiths@homelesslink.org.uk::1a3899c8-5ebd-44b8-915b-38c6acb564a9" providerId="AD" clId="Web-{C0158CDB-DCFF-8A97-1C12-AA18C33A9D83}"/>
    <pc:docChg chg="modSld">
      <pc:chgData name="Viv Griffiths" userId="S::viv.griffiths@homelesslink.org.uk::1a3899c8-5ebd-44b8-915b-38c6acb564a9" providerId="AD" clId="Web-{C0158CDB-DCFF-8A97-1C12-AA18C33A9D83}" dt="2023-08-01T14:37:07.128" v="12" actId="20577"/>
      <pc:docMkLst>
        <pc:docMk/>
      </pc:docMkLst>
      <pc:sldChg chg="modSp">
        <pc:chgData name="Viv Griffiths" userId="S::viv.griffiths@homelesslink.org.uk::1a3899c8-5ebd-44b8-915b-38c6acb564a9" providerId="AD" clId="Web-{C0158CDB-DCFF-8A97-1C12-AA18C33A9D83}" dt="2023-08-01T14:36:16.626" v="1" actId="20577"/>
        <pc:sldMkLst>
          <pc:docMk/>
          <pc:sldMk cId="865680354" sldId="267"/>
        </pc:sldMkLst>
      </pc:sldChg>
      <pc:sldChg chg="modSp">
        <pc:chgData name="Viv Griffiths" userId="S::viv.griffiths@homelesslink.org.uk::1a3899c8-5ebd-44b8-915b-38c6acb564a9" providerId="AD" clId="Web-{C0158CDB-DCFF-8A97-1C12-AA18C33A9D83}" dt="2023-08-01T14:36:20.658" v="2" actId="20577"/>
        <pc:sldMkLst>
          <pc:docMk/>
          <pc:sldMk cId="3428222366" sldId="268"/>
        </pc:sldMkLst>
      </pc:sldChg>
      <pc:sldChg chg="modSp">
        <pc:chgData name="Viv Griffiths" userId="S::viv.griffiths@homelesslink.org.uk::1a3899c8-5ebd-44b8-915b-38c6acb564a9" providerId="AD" clId="Web-{C0158CDB-DCFF-8A97-1C12-AA18C33A9D83}" dt="2023-08-01T14:36:24.939" v="3" actId="20577"/>
        <pc:sldMkLst>
          <pc:docMk/>
          <pc:sldMk cId="2091760534" sldId="269"/>
        </pc:sldMkLst>
      </pc:sldChg>
      <pc:sldChg chg="modSp">
        <pc:chgData name="Viv Griffiths" userId="S::viv.griffiths@homelesslink.org.uk::1a3899c8-5ebd-44b8-915b-38c6acb564a9" providerId="AD" clId="Web-{C0158CDB-DCFF-8A97-1C12-AA18C33A9D83}" dt="2023-08-01T14:36:30.017" v="4" actId="20577"/>
        <pc:sldMkLst>
          <pc:docMk/>
          <pc:sldMk cId="2815598638" sldId="270"/>
        </pc:sldMkLst>
      </pc:sldChg>
      <pc:sldChg chg="modSp">
        <pc:chgData name="Viv Griffiths" userId="S::viv.griffiths@homelesslink.org.uk::1a3899c8-5ebd-44b8-915b-38c6acb564a9" providerId="AD" clId="Web-{C0158CDB-DCFF-8A97-1C12-AA18C33A9D83}" dt="2023-08-01T14:36:35.377" v="6" actId="20577"/>
        <pc:sldMkLst>
          <pc:docMk/>
          <pc:sldMk cId="2842040070" sldId="271"/>
        </pc:sldMkLst>
      </pc:sldChg>
      <pc:sldChg chg="modSp">
        <pc:chgData name="Viv Griffiths" userId="S::viv.griffiths@homelesslink.org.uk::1a3899c8-5ebd-44b8-915b-38c6acb564a9" providerId="AD" clId="Web-{C0158CDB-DCFF-8A97-1C12-AA18C33A9D83}" dt="2023-08-01T14:36:39.721" v="7" actId="20577"/>
        <pc:sldMkLst>
          <pc:docMk/>
          <pc:sldMk cId="3931722748" sldId="272"/>
        </pc:sldMkLst>
      </pc:sldChg>
      <pc:sldChg chg="modSp">
        <pc:chgData name="Viv Griffiths" userId="S::viv.griffiths@homelesslink.org.uk::1a3899c8-5ebd-44b8-915b-38c6acb564a9" providerId="AD" clId="Web-{C0158CDB-DCFF-8A97-1C12-AA18C33A9D83}" dt="2023-08-01T14:36:58.643" v="10" actId="20577"/>
        <pc:sldMkLst>
          <pc:docMk/>
          <pc:sldMk cId="753543987" sldId="273"/>
        </pc:sldMkLst>
      </pc:sldChg>
      <pc:sldChg chg="modSp">
        <pc:chgData name="Viv Griffiths" userId="S::viv.griffiths@homelesslink.org.uk::1a3899c8-5ebd-44b8-915b-38c6acb564a9" providerId="AD" clId="Web-{C0158CDB-DCFF-8A97-1C12-AA18C33A9D83}" dt="2023-08-01T14:37:03.143" v="11" actId="20577"/>
        <pc:sldMkLst>
          <pc:docMk/>
          <pc:sldMk cId="4104761810" sldId="274"/>
        </pc:sldMkLst>
      </pc:sldChg>
      <pc:sldChg chg="modSp">
        <pc:chgData name="Viv Griffiths" userId="S::viv.griffiths@homelesslink.org.uk::1a3899c8-5ebd-44b8-915b-38c6acb564a9" providerId="AD" clId="Web-{C0158CDB-DCFF-8A97-1C12-AA18C33A9D83}" dt="2023-08-01T14:37:07.128" v="12" actId="20577"/>
        <pc:sldMkLst>
          <pc:docMk/>
          <pc:sldMk cId="3834226296" sldId="275"/>
        </pc:sldMkLst>
      </pc:sldChg>
      <pc:sldChg chg="modSp">
        <pc:chgData name="Viv Griffiths" userId="S::viv.griffiths@homelesslink.org.uk::1a3899c8-5ebd-44b8-915b-38c6acb564a9" providerId="AD" clId="Web-{C0158CDB-DCFF-8A97-1C12-AA18C33A9D83}" dt="2023-08-01T14:36:45.674" v="8" actId="20577"/>
        <pc:sldMkLst>
          <pc:docMk/>
          <pc:sldMk cId="2866861068" sldId="276"/>
        </pc:sldMkLst>
      </pc:sldChg>
      <pc:sldChg chg="modSp">
        <pc:chgData name="Viv Griffiths" userId="S::viv.griffiths@homelesslink.org.uk::1a3899c8-5ebd-44b8-915b-38c6acb564a9" providerId="AD" clId="Web-{C0158CDB-DCFF-8A97-1C12-AA18C33A9D83}" dt="2023-08-01T14:36:52.221" v="9" actId="20577"/>
        <pc:sldMkLst>
          <pc:docMk/>
          <pc:sldMk cId="1973491953" sldId="277"/>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718C361-3252-2D4C-995E-B4D1D8311966}" type="datetimeFigureOut">
              <a:rPr lang="en-US" smtClean="0"/>
              <a:t>7/28/2025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3BCBFA4-8C0C-034B-AE94-C3702488B337}" type="slidenum">
              <a:rPr lang="en-US" smtClean="0"/>
              <a:t>‹#›</a:t>
            </a:fld>
            <a:endParaRPr lang="en-US" dirty="0"/>
          </a:p>
        </p:txBody>
      </p:sp>
    </p:spTree>
    <p:extLst>
      <p:ext uri="{BB962C8B-B14F-4D97-AF65-F5344CB8AC3E}">
        <p14:creationId xmlns:p14="http://schemas.microsoft.com/office/powerpoint/2010/main" val="34463980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718C361-3252-2D4C-995E-B4D1D8311966}" type="datetimeFigureOut">
              <a:rPr lang="en-US" smtClean="0"/>
              <a:t>7/28/2025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3BCBFA4-8C0C-034B-AE94-C3702488B337}" type="slidenum">
              <a:rPr lang="en-US" smtClean="0"/>
              <a:t>‹#›</a:t>
            </a:fld>
            <a:endParaRPr lang="en-US" dirty="0"/>
          </a:p>
        </p:txBody>
      </p:sp>
    </p:spTree>
    <p:extLst>
      <p:ext uri="{BB962C8B-B14F-4D97-AF65-F5344CB8AC3E}">
        <p14:creationId xmlns:p14="http://schemas.microsoft.com/office/powerpoint/2010/main" val="20927749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718C361-3252-2D4C-995E-B4D1D8311966}" type="datetimeFigureOut">
              <a:rPr lang="en-US" smtClean="0"/>
              <a:t>7/28/2025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3BCBFA4-8C0C-034B-AE94-C3702488B337}" type="slidenum">
              <a:rPr lang="en-US" smtClean="0"/>
              <a:t>‹#›</a:t>
            </a:fld>
            <a:endParaRPr lang="en-US" dirty="0"/>
          </a:p>
        </p:txBody>
      </p:sp>
    </p:spTree>
    <p:extLst>
      <p:ext uri="{BB962C8B-B14F-4D97-AF65-F5344CB8AC3E}">
        <p14:creationId xmlns:p14="http://schemas.microsoft.com/office/powerpoint/2010/main" val="32387737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718C361-3252-2D4C-995E-B4D1D8311966}" type="datetimeFigureOut">
              <a:rPr lang="en-US" smtClean="0"/>
              <a:t>7/28/2025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3BCBFA4-8C0C-034B-AE94-C3702488B337}" type="slidenum">
              <a:rPr lang="en-US" smtClean="0"/>
              <a:t>‹#›</a:t>
            </a:fld>
            <a:endParaRPr lang="en-US" dirty="0"/>
          </a:p>
        </p:txBody>
      </p:sp>
    </p:spTree>
    <p:extLst>
      <p:ext uri="{BB962C8B-B14F-4D97-AF65-F5344CB8AC3E}">
        <p14:creationId xmlns:p14="http://schemas.microsoft.com/office/powerpoint/2010/main" val="291681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718C361-3252-2D4C-995E-B4D1D8311966}" type="datetimeFigureOut">
              <a:rPr lang="en-US" smtClean="0"/>
              <a:t>7/28/2025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3BCBFA4-8C0C-034B-AE94-C3702488B337}" type="slidenum">
              <a:rPr lang="en-US" smtClean="0"/>
              <a:t>‹#›</a:t>
            </a:fld>
            <a:endParaRPr lang="en-US" dirty="0"/>
          </a:p>
        </p:txBody>
      </p:sp>
    </p:spTree>
    <p:extLst>
      <p:ext uri="{BB962C8B-B14F-4D97-AF65-F5344CB8AC3E}">
        <p14:creationId xmlns:p14="http://schemas.microsoft.com/office/powerpoint/2010/main" val="39282117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718C361-3252-2D4C-995E-B4D1D8311966}" type="datetimeFigureOut">
              <a:rPr lang="en-US" smtClean="0"/>
              <a:t>7/28/2025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3BCBFA4-8C0C-034B-AE94-C3702488B337}" type="slidenum">
              <a:rPr lang="en-US" smtClean="0"/>
              <a:t>‹#›</a:t>
            </a:fld>
            <a:endParaRPr lang="en-US" dirty="0"/>
          </a:p>
        </p:txBody>
      </p:sp>
    </p:spTree>
    <p:extLst>
      <p:ext uri="{BB962C8B-B14F-4D97-AF65-F5344CB8AC3E}">
        <p14:creationId xmlns:p14="http://schemas.microsoft.com/office/powerpoint/2010/main" val="36196327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718C361-3252-2D4C-995E-B4D1D8311966}" type="datetimeFigureOut">
              <a:rPr lang="en-US" smtClean="0"/>
              <a:t>7/28/2025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3BCBFA4-8C0C-034B-AE94-C3702488B337}" type="slidenum">
              <a:rPr lang="en-US" smtClean="0"/>
              <a:t>‹#›</a:t>
            </a:fld>
            <a:endParaRPr lang="en-US" dirty="0"/>
          </a:p>
        </p:txBody>
      </p:sp>
    </p:spTree>
    <p:extLst>
      <p:ext uri="{BB962C8B-B14F-4D97-AF65-F5344CB8AC3E}">
        <p14:creationId xmlns:p14="http://schemas.microsoft.com/office/powerpoint/2010/main" val="15356078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718C361-3252-2D4C-995E-B4D1D8311966}" type="datetimeFigureOut">
              <a:rPr lang="en-US" smtClean="0"/>
              <a:t>7/28/2025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3BCBFA4-8C0C-034B-AE94-C3702488B337}" type="slidenum">
              <a:rPr lang="en-US" smtClean="0"/>
              <a:t>‹#›</a:t>
            </a:fld>
            <a:endParaRPr lang="en-US" dirty="0"/>
          </a:p>
        </p:txBody>
      </p:sp>
    </p:spTree>
    <p:extLst>
      <p:ext uri="{BB962C8B-B14F-4D97-AF65-F5344CB8AC3E}">
        <p14:creationId xmlns:p14="http://schemas.microsoft.com/office/powerpoint/2010/main" val="8070178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18C361-3252-2D4C-995E-B4D1D8311966}" type="datetimeFigureOut">
              <a:rPr lang="en-US" smtClean="0"/>
              <a:t>7/28/2025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3BCBFA4-8C0C-034B-AE94-C3702488B337}" type="slidenum">
              <a:rPr lang="en-US" smtClean="0"/>
              <a:t>‹#›</a:t>
            </a:fld>
            <a:endParaRPr lang="en-US" dirty="0"/>
          </a:p>
        </p:txBody>
      </p:sp>
    </p:spTree>
    <p:extLst>
      <p:ext uri="{BB962C8B-B14F-4D97-AF65-F5344CB8AC3E}">
        <p14:creationId xmlns:p14="http://schemas.microsoft.com/office/powerpoint/2010/main" val="8498512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718C361-3252-2D4C-995E-B4D1D8311966}" type="datetimeFigureOut">
              <a:rPr lang="en-US" smtClean="0"/>
              <a:t>7/28/2025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3BCBFA4-8C0C-034B-AE94-C3702488B337}" type="slidenum">
              <a:rPr lang="en-US" smtClean="0"/>
              <a:t>‹#›</a:t>
            </a:fld>
            <a:endParaRPr lang="en-US" dirty="0"/>
          </a:p>
        </p:txBody>
      </p:sp>
    </p:spTree>
    <p:extLst>
      <p:ext uri="{BB962C8B-B14F-4D97-AF65-F5344CB8AC3E}">
        <p14:creationId xmlns:p14="http://schemas.microsoft.com/office/powerpoint/2010/main" val="33258798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718C361-3252-2D4C-995E-B4D1D8311966}" type="datetimeFigureOut">
              <a:rPr lang="en-US" smtClean="0"/>
              <a:t>7/28/2025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3BCBFA4-8C0C-034B-AE94-C3702488B337}" type="slidenum">
              <a:rPr lang="en-US" smtClean="0"/>
              <a:t>‹#›</a:t>
            </a:fld>
            <a:endParaRPr lang="en-US" dirty="0"/>
          </a:p>
        </p:txBody>
      </p:sp>
    </p:spTree>
    <p:extLst>
      <p:ext uri="{BB962C8B-B14F-4D97-AF65-F5344CB8AC3E}">
        <p14:creationId xmlns:p14="http://schemas.microsoft.com/office/powerpoint/2010/main" val="1317287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18C361-3252-2D4C-995E-B4D1D8311966}" type="datetimeFigureOut">
              <a:rPr lang="en-US" smtClean="0"/>
              <a:t>7/28/2025</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BCBFA4-8C0C-034B-AE94-C3702488B337}" type="slidenum">
              <a:rPr lang="en-US" smtClean="0"/>
              <a:t>‹#›</a:t>
            </a:fld>
            <a:endParaRPr lang="en-US" dirty="0"/>
          </a:p>
        </p:txBody>
      </p:sp>
    </p:spTree>
    <p:extLst>
      <p:ext uri="{BB962C8B-B14F-4D97-AF65-F5344CB8AC3E}">
        <p14:creationId xmlns:p14="http://schemas.microsoft.com/office/powerpoint/2010/main" val="61148396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9064B41C-0701-5845-8036-D67A0A8FD77F}"/>
              </a:ext>
            </a:extLst>
          </p:cNvPr>
          <p:cNvSpPr txBox="1"/>
          <p:nvPr/>
        </p:nvSpPr>
        <p:spPr>
          <a:xfrm>
            <a:off x="640841" y="1006525"/>
            <a:ext cx="5246017" cy="1569660"/>
          </a:xfrm>
          <a:prstGeom prst="rect">
            <a:avLst/>
          </a:prstGeom>
          <a:noFill/>
        </p:spPr>
        <p:txBody>
          <a:bodyPr wrap="square" lIns="91440" tIns="45720" rIns="91440" bIns="45720" rtlCol="0" anchor="t">
            <a:spAutoFit/>
          </a:bodyPr>
          <a:lstStyle/>
          <a:p>
            <a:r>
              <a:rPr lang="en-GB" sz="4800" b="1" dirty="0">
                <a:solidFill>
                  <a:srgbClr val="6E005A"/>
                </a:solidFill>
                <a:latin typeface="Poppins"/>
                <a:cs typeface="Poppins"/>
              </a:rPr>
              <a:t>Snapshot Estimates</a:t>
            </a:r>
            <a:endParaRPr lang="en-GB" sz="4800" dirty="0">
              <a:solidFill>
                <a:srgbClr val="6E005A"/>
              </a:solidFill>
              <a:latin typeface="Poppins" pitchFamily="2" charset="77"/>
              <a:cs typeface="Poppins" pitchFamily="2" charset="77"/>
            </a:endParaRPr>
          </a:p>
        </p:txBody>
      </p:sp>
      <p:pic>
        <p:nvPicPr>
          <p:cNvPr id="10" name="Picture 9">
            <a:extLst>
              <a:ext uri="{FF2B5EF4-FFF2-40B4-BE49-F238E27FC236}">
                <a16:creationId xmlns:a16="http://schemas.microsoft.com/office/drawing/2014/main" id="{81A3A12E-3D5C-8643-BAF3-454B3806ADA8}"/>
              </a:ext>
            </a:extLst>
          </p:cNvPr>
          <p:cNvPicPr>
            <a:picLocks noChangeAspect="1"/>
          </p:cNvPicPr>
          <p:nvPr/>
        </p:nvPicPr>
        <p:blipFill>
          <a:blip r:embed="rId2"/>
          <a:stretch>
            <a:fillRect/>
          </a:stretch>
        </p:blipFill>
        <p:spPr>
          <a:xfrm>
            <a:off x="5886859" y="-72975"/>
            <a:ext cx="3594100" cy="2159000"/>
          </a:xfrm>
          <a:prstGeom prst="rect">
            <a:avLst/>
          </a:prstGeom>
        </p:spPr>
      </p:pic>
      <p:sp>
        <p:nvSpPr>
          <p:cNvPr id="5" name="TextBox 4">
            <a:extLst>
              <a:ext uri="{FF2B5EF4-FFF2-40B4-BE49-F238E27FC236}">
                <a16:creationId xmlns:a16="http://schemas.microsoft.com/office/drawing/2014/main" id="{E9917B68-F1A5-DD44-89BD-D2046C686829}"/>
              </a:ext>
            </a:extLst>
          </p:cNvPr>
          <p:cNvSpPr txBox="1"/>
          <p:nvPr/>
        </p:nvSpPr>
        <p:spPr>
          <a:xfrm>
            <a:off x="4378214" y="3214255"/>
            <a:ext cx="4495820" cy="2031325"/>
          </a:xfrm>
          <a:prstGeom prst="rect">
            <a:avLst/>
          </a:prstGeom>
          <a:noFill/>
        </p:spPr>
        <p:txBody>
          <a:bodyPr wrap="square" rtlCol="0">
            <a:spAutoFit/>
          </a:bodyPr>
          <a:lstStyle/>
          <a:p>
            <a:r>
              <a:rPr lang="en-GB" sz="3600" dirty="0">
                <a:solidFill>
                  <a:srgbClr val="CC0099"/>
                </a:solidFill>
                <a:latin typeface="Poppins" pitchFamily="2" charset="77"/>
                <a:cs typeface="Poppins" pitchFamily="2" charset="77"/>
              </a:rPr>
              <a:t>Some common scenarios and possible solutions</a:t>
            </a:r>
          </a:p>
          <a:p>
            <a:endParaRPr lang="en-US" dirty="0"/>
          </a:p>
        </p:txBody>
      </p:sp>
      <p:pic>
        <p:nvPicPr>
          <p:cNvPr id="3" name="Picture 2">
            <a:extLst>
              <a:ext uri="{FF2B5EF4-FFF2-40B4-BE49-F238E27FC236}">
                <a16:creationId xmlns:a16="http://schemas.microsoft.com/office/drawing/2014/main" id="{0E69DD36-3CCE-0F46-8686-D7C6708673B6}"/>
              </a:ext>
            </a:extLst>
          </p:cNvPr>
          <p:cNvPicPr>
            <a:picLocks noChangeAspect="1"/>
          </p:cNvPicPr>
          <p:nvPr/>
        </p:nvPicPr>
        <p:blipFill>
          <a:blip r:embed="rId3"/>
          <a:stretch>
            <a:fillRect/>
          </a:stretch>
        </p:blipFill>
        <p:spPr>
          <a:xfrm>
            <a:off x="0" y="2673927"/>
            <a:ext cx="4407402" cy="4184073"/>
          </a:xfrm>
          <a:prstGeom prst="rect">
            <a:avLst/>
          </a:prstGeom>
        </p:spPr>
      </p:pic>
    </p:spTree>
    <p:extLst>
      <p:ext uri="{BB962C8B-B14F-4D97-AF65-F5344CB8AC3E}">
        <p14:creationId xmlns:p14="http://schemas.microsoft.com/office/powerpoint/2010/main" val="27905390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81A3A12E-3D5C-8643-BAF3-454B3806ADA8}"/>
              </a:ext>
            </a:extLst>
          </p:cNvPr>
          <p:cNvPicPr>
            <a:picLocks noChangeAspect="1"/>
          </p:cNvPicPr>
          <p:nvPr/>
        </p:nvPicPr>
        <p:blipFill>
          <a:blip r:embed="rId2"/>
          <a:stretch>
            <a:fillRect/>
          </a:stretch>
        </p:blipFill>
        <p:spPr>
          <a:xfrm>
            <a:off x="6953407" y="-72975"/>
            <a:ext cx="2527551" cy="1518317"/>
          </a:xfrm>
          <a:prstGeom prst="rect">
            <a:avLst/>
          </a:prstGeom>
        </p:spPr>
      </p:pic>
      <p:sp>
        <p:nvSpPr>
          <p:cNvPr id="3" name="TextBox 2">
            <a:extLst>
              <a:ext uri="{FF2B5EF4-FFF2-40B4-BE49-F238E27FC236}">
                <a16:creationId xmlns:a16="http://schemas.microsoft.com/office/drawing/2014/main" id="{874F06A6-B907-5647-ACCA-5EE8076ED3D9}"/>
              </a:ext>
            </a:extLst>
          </p:cNvPr>
          <p:cNvSpPr txBox="1"/>
          <p:nvPr/>
        </p:nvSpPr>
        <p:spPr>
          <a:xfrm>
            <a:off x="353961" y="2232727"/>
            <a:ext cx="3864471" cy="1815882"/>
          </a:xfrm>
          <a:prstGeom prst="rect">
            <a:avLst/>
          </a:prstGeom>
          <a:noFill/>
        </p:spPr>
        <p:txBody>
          <a:bodyPr wrap="square" rtlCol="0">
            <a:spAutoFit/>
          </a:bodyPr>
          <a:lstStyle/>
          <a:p>
            <a:r>
              <a:rPr lang="en-GB" altLang="en-US" sz="1600" dirty="0">
                <a:latin typeface="Noto Sans" panose="020B0502040504020204" pitchFamily="34" charset="0"/>
                <a:ea typeface="Noto Sans" panose="020B0502040504020204" pitchFamily="34" charset="0"/>
                <a:cs typeface="Noto Sans" panose="020B0502040504020204" pitchFamily="34" charset="0"/>
              </a:rPr>
              <a:t>A homelessness service attends the estimate meeting with a list of individuals known to rough sleep and are accessing their services </a:t>
            </a:r>
          </a:p>
          <a:p>
            <a:endParaRPr lang="en-GB" altLang="en-US" sz="1600" dirty="0">
              <a:latin typeface="Noto Sans" panose="020B0502040504020204" pitchFamily="34" charset="0"/>
              <a:ea typeface="Noto Sans" panose="020B0502040504020204" pitchFamily="34" charset="0"/>
              <a:cs typeface="Noto Sans" panose="020B0502040504020204" pitchFamily="34" charset="0"/>
            </a:endParaRPr>
          </a:p>
          <a:p>
            <a:r>
              <a:rPr lang="en-GB" altLang="en-US" sz="1600" dirty="0">
                <a:latin typeface="Noto Sans" panose="020B0502040504020204" pitchFamily="34" charset="0"/>
                <a:ea typeface="Noto Sans" panose="020B0502040504020204" pitchFamily="34" charset="0"/>
                <a:cs typeface="Noto Sans" panose="020B0502040504020204" pitchFamily="34" charset="0"/>
              </a:rPr>
              <a:t>Some of the individuals identified have not disclosed their sleeping sites</a:t>
            </a:r>
          </a:p>
        </p:txBody>
      </p:sp>
      <p:sp>
        <p:nvSpPr>
          <p:cNvPr id="6" name="TextBox 5">
            <a:extLst>
              <a:ext uri="{FF2B5EF4-FFF2-40B4-BE49-F238E27FC236}">
                <a16:creationId xmlns:a16="http://schemas.microsoft.com/office/drawing/2014/main" id="{874F06A6-B907-5647-ACCA-5EE8076ED3D9}"/>
              </a:ext>
            </a:extLst>
          </p:cNvPr>
          <p:cNvSpPr txBox="1"/>
          <p:nvPr/>
        </p:nvSpPr>
        <p:spPr>
          <a:xfrm>
            <a:off x="4565904" y="2282909"/>
            <a:ext cx="4358640" cy="4462760"/>
          </a:xfrm>
          <a:prstGeom prst="rect">
            <a:avLst/>
          </a:prstGeom>
          <a:noFill/>
        </p:spPr>
        <p:txBody>
          <a:bodyPr wrap="square" lIns="91440" tIns="45720" rIns="91440" bIns="45720" rtlCol="0" anchor="t">
            <a:spAutoFit/>
          </a:bodyPr>
          <a:lstStyle/>
          <a:p>
            <a:pPr>
              <a:spcAft>
                <a:spcPts val="2400"/>
              </a:spcAft>
            </a:pPr>
            <a:r>
              <a:rPr lang="en-US" sz="1600" dirty="0">
                <a:latin typeface="Noto Sans"/>
                <a:ea typeface="Noto Sans"/>
                <a:cs typeface="Noto Sans"/>
              </a:rPr>
              <a:t>People have good reasons for sleeping in hidden locations</a:t>
            </a:r>
            <a:endParaRPr lang="en-US" dirty="0"/>
          </a:p>
          <a:p>
            <a:pPr>
              <a:spcAft>
                <a:spcPts val="2400"/>
              </a:spcAft>
            </a:pPr>
            <a:r>
              <a:rPr lang="en-US" altLang="en-US" sz="1600" dirty="0">
                <a:latin typeface="Noto Sans"/>
                <a:ea typeface="Noto Sans"/>
                <a:cs typeface="Noto Sans"/>
              </a:rPr>
              <a:t>What circumstantial evidence is there that someone is rough sleeping (habits e.g. carrying luggage, attending day services to eat, wash, for support with benefits)?</a:t>
            </a:r>
            <a:endParaRPr lang="en-US" altLang="en-US" sz="1600" dirty="0">
              <a:latin typeface="Noto Sans" panose="020B0502040504020204" pitchFamily="34" charset="0"/>
              <a:ea typeface="Noto Sans" panose="020B0502040504020204" pitchFamily="34" charset="0"/>
              <a:cs typeface="Noto Sans" panose="020B0502040504020204" pitchFamily="34" charset="0"/>
            </a:endParaRPr>
          </a:p>
          <a:p>
            <a:pPr>
              <a:spcAft>
                <a:spcPts val="2400"/>
              </a:spcAft>
            </a:pPr>
            <a:r>
              <a:rPr lang="en-US" altLang="en-US" sz="1600" dirty="0">
                <a:latin typeface="Noto Sans"/>
                <a:ea typeface="Noto Sans"/>
                <a:cs typeface="Noto Sans"/>
              </a:rPr>
              <a:t>Engage local agencies, services and businesses to find out about rough sleeping hot spots which can be considered alongside voluntary sector intelligence during the estimate meeting </a:t>
            </a:r>
          </a:p>
          <a:p>
            <a:pPr>
              <a:spcAft>
                <a:spcPts val="2400"/>
              </a:spcAft>
            </a:pPr>
            <a:r>
              <a:rPr lang="en-US" sz="1600" dirty="0">
                <a:latin typeface="Noto Sans"/>
                <a:ea typeface="Noto Sans"/>
                <a:cs typeface="Noto Sans"/>
              </a:rPr>
              <a:t>Promote </a:t>
            </a:r>
            <a:r>
              <a:rPr lang="en-US" sz="1600" dirty="0" err="1">
                <a:latin typeface="Noto Sans"/>
                <a:ea typeface="Noto Sans"/>
                <a:cs typeface="Noto Sans"/>
              </a:rPr>
              <a:t>StreetLink</a:t>
            </a:r>
            <a:r>
              <a:rPr lang="en-US" sz="1600" dirty="0">
                <a:latin typeface="Noto Sans"/>
                <a:ea typeface="Noto Sans"/>
                <a:cs typeface="Noto Sans"/>
              </a:rPr>
              <a:t> before the ‘typical’ night and look at referrals to identify rough sleeping hotspots</a:t>
            </a:r>
            <a:endParaRPr lang="en-US" dirty="0"/>
          </a:p>
        </p:txBody>
      </p:sp>
      <p:cxnSp>
        <p:nvCxnSpPr>
          <p:cNvPr id="7" name="Straight Connector 6"/>
          <p:cNvCxnSpPr/>
          <p:nvPr/>
        </p:nvCxnSpPr>
        <p:spPr>
          <a:xfrm>
            <a:off x="4303776" y="2342455"/>
            <a:ext cx="0" cy="4451982"/>
          </a:xfrm>
          <a:prstGeom prst="line">
            <a:avLst/>
          </a:prstGeom>
          <a:ln w="25400">
            <a:solidFill>
              <a:srgbClr val="CC0099"/>
            </a:solidFill>
          </a:ln>
        </p:spPr>
        <p:style>
          <a:lnRef idx="2">
            <a:schemeClr val="accent1"/>
          </a:lnRef>
          <a:fillRef idx="0">
            <a:schemeClr val="accent1"/>
          </a:fillRef>
          <a:effectRef idx="1">
            <a:schemeClr val="accent1"/>
          </a:effectRef>
          <a:fontRef idx="minor">
            <a:schemeClr val="tx1"/>
          </a:fontRef>
        </p:style>
      </p:cxnSp>
      <p:sp>
        <p:nvSpPr>
          <p:cNvPr id="8" name="TextBox 7">
            <a:extLst>
              <a:ext uri="{FF2B5EF4-FFF2-40B4-BE49-F238E27FC236}">
                <a16:creationId xmlns:a16="http://schemas.microsoft.com/office/drawing/2014/main" id="{9CBAE85F-C4F6-5B4A-B5AD-5A6CA815CF62}"/>
              </a:ext>
            </a:extLst>
          </p:cNvPr>
          <p:cNvSpPr txBox="1"/>
          <p:nvPr/>
        </p:nvSpPr>
        <p:spPr>
          <a:xfrm>
            <a:off x="353962" y="412954"/>
            <a:ext cx="7119734" cy="1015663"/>
          </a:xfrm>
          <a:prstGeom prst="rect">
            <a:avLst/>
          </a:prstGeom>
          <a:noFill/>
        </p:spPr>
        <p:txBody>
          <a:bodyPr wrap="square" lIns="91440" tIns="45720" rIns="91440" bIns="45720" rtlCol="0" anchor="t">
            <a:spAutoFit/>
          </a:bodyPr>
          <a:lstStyle/>
          <a:p>
            <a:r>
              <a:rPr lang="en-GB" sz="3200" b="1" dirty="0">
                <a:solidFill>
                  <a:srgbClr val="6E005A"/>
                </a:solidFill>
                <a:latin typeface="Poppins"/>
                <a:cs typeface="Poppins"/>
              </a:rPr>
              <a:t>Snapshot Estimates</a:t>
            </a:r>
            <a:endParaRPr lang="en-GB" sz="3200" dirty="0">
              <a:solidFill>
                <a:srgbClr val="6E005A"/>
              </a:solidFill>
              <a:latin typeface="Poppins" pitchFamily="2" charset="77"/>
              <a:cs typeface="Poppins" pitchFamily="2" charset="77"/>
            </a:endParaRPr>
          </a:p>
          <a:p>
            <a:r>
              <a:rPr lang="en-GB" sz="2800" b="1" dirty="0">
                <a:solidFill>
                  <a:srgbClr val="CC0099"/>
                </a:solidFill>
                <a:latin typeface="Poppins" pitchFamily="2" charset="77"/>
                <a:cs typeface="Poppins" pitchFamily="2" charset="77"/>
              </a:rPr>
              <a:t>FAQs for Local Authorities</a:t>
            </a:r>
            <a:endParaRPr lang="en-GB" sz="2800" dirty="0">
              <a:solidFill>
                <a:srgbClr val="CC0099"/>
              </a:solidFill>
              <a:latin typeface="Poppins" pitchFamily="2" charset="77"/>
              <a:cs typeface="Poppins" pitchFamily="2" charset="77"/>
            </a:endParaRPr>
          </a:p>
        </p:txBody>
      </p:sp>
    </p:spTree>
    <p:extLst>
      <p:ext uri="{BB962C8B-B14F-4D97-AF65-F5344CB8AC3E}">
        <p14:creationId xmlns:p14="http://schemas.microsoft.com/office/powerpoint/2010/main" val="7535439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81A3A12E-3D5C-8643-BAF3-454B3806ADA8}"/>
              </a:ext>
            </a:extLst>
          </p:cNvPr>
          <p:cNvPicPr>
            <a:picLocks noChangeAspect="1"/>
          </p:cNvPicPr>
          <p:nvPr/>
        </p:nvPicPr>
        <p:blipFill>
          <a:blip r:embed="rId2"/>
          <a:stretch>
            <a:fillRect/>
          </a:stretch>
        </p:blipFill>
        <p:spPr>
          <a:xfrm>
            <a:off x="6953407" y="-72975"/>
            <a:ext cx="2527551" cy="1518317"/>
          </a:xfrm>
          <a:prstGeom prst="rect">
            <a:avLst/>
          </a:prstGeom>
        </p:spPr>
      </p:pic>
      <p:sp>
        <p:nvSpPr>
          <p:cNvPr id="3" name="TextBox 2">
            <a:extLst>
              <a:ext uri="{FF2B5EF4-FFF2-40B4-BE49-F238E27FC236}">
                <a16:creationId xmlns:a16="http://schemas.microsoft.com/office/drawing/2014/main" id="{874F06A6-B907-5647-ACCA-5EE8076ED3D9}"/>
              </a:ext>
            </a:extLst>
          </p:cNvPr>
          <p:cNvSpPr txBox="1"/>
          <p:nvPr/>
        </p:nvSpPr>
        <p:spPr>
          <a:xfrm>
            <a:off x="353961" y="2232727"/>
            <a:ext cx="3864471" cy="934487"/>
          </a:xfrm>
          <a:prstGeom prst="rect">
            <a:avLst/>
          </a:prstGeom>
          <a:noFill/>
        </p:spPr>
        <p:txBody>
          <a:bodyPr wrap="square" rtlCol="0">
            <a:spAutoFit/>
          </a:bodyPr>
          <a:lstStyle/>
          <a:p>
            <a:pPr>
              <a:lnSpc>
                <a:spcPct val="114000"/>
              </a:lnSpc>
            </a:pPr>
            <a:r>
              <a:rPr lang="en-GB" altLang="en-US" sz="1600" dirty="0">
                <a:latin typeface="Noto Sans" panose="020B0502040504020204" pitchFamily="34" charset="0"/>
                <a:ea typeface="Noto Sans" panose="020B0502040504020204" pitchFamily="34" charset="0"/>
                <a:cs typeface="Noto Sans" panose="020B0502040504020204" pitchFamily="34" charset="0"/>
              </a:rPr>
              <a:t>A individual identified during the estimate meeting is found to hold a current tenancy</a:t>
            </a:r>
          </a:p>
        </p:txBody>
      </p:sp>
      <p:sp>
        <p:nvSpPr>
          <p:cNvPr id="6" name="TextBox 5">
            <a:extLst>
              <a:ext uri="{FF2B5EF4-FFF2-40B4-BE49-F238E27FC236}">
                <a16:creationId xmlns:a16="http://schemas.microsoft.com/office/drawing/2014/main" id="{874F06A6-B907-5647-ACCA-5EE8076ED3D9}"/>
              </a:ext>
            </a:extLst>
          </p:cNvPr>
          <p:cNvSpPr txBox="1"/>
          <p:nvPr/>
        </p:nvSpPr>
        <p:spPr>
          <a:xfrm>
            <a:off x="4565904" y="2282909"/>
            <a:ext cx="4358640" cy="4340034"/>
          </a:xfrm>
          <a:prstGeom prst="rect">
            <a:avLst/>
          </a:prstGeom>
          <a:noFill/>
        </p:spPr>
        <p:txBody>
          <a:bodyPr wrap="square" rtlCol="0">
            <a:spAutoFit/>
          </a:bodyPr>
          <a:lstStyle/>
          <a:p>
            <a:pPr>
              <a:lnSpc>
                <a:spcPct val="114000"/>
              </a:lnSpc>
              <a:spcAft>
                <a:spcPts val="2400"/>
              </a:spcAft>
            </a:pPr>
            <a:r>
              <a:rPr lang="en-GB" altLang="en-US" sz="1600" dirty="0">
                <a:latin typeface="Noto Sans" panose="020B0502040504020204" pitchFamily="34" charset="0"/>
                <a:ea typeface="Noto Sans" panose="020B0502040504020204" pitchFamily="34" charset="0"/>
                <a:cs typeface="Noto Sans" panose="020B0502040504020204" pitchFamily="34" charset="0"/>
              </a:rPr>
              <a:t>Look at what evidence there is to suggest that the individual was rough sleeping rather than in their property on the night of the estimate. Were they seen bedded down? Were they with known associates/friends? </a:t>
            </a:r>
          </a:p>
          <a:p>
            <a:pPr>
              <a:lnSpc>
                <a:spcPct val="114000"/>
              </a:lnSpc>
              <a:spcAft>
                <a:spcPts val="2400"/>
              </a:spcAft>
            </a:pPr>
            <a:r>
              <a:rPr lang="en-GB" altLang="en-US" sz="1600" dirty="0">
                <a:latin typeface="Noto Sans" panose="020B0502040504020204" pitchFamily="34" charset="0"/>
                <a:ea typeface="Noto Sans" panose="020B0502040504020204" pitchFamily="34" charset="0"/>
                <a:cs typeface="Noto Sans" panose="020B0502040504020204" pitchFamily="34" charset="0"/>
              </a:rPr>
              <a:t>Check the definition of rough sleeping and take into account the time they were seen as they might be involved in street activity but not sleeping rough</a:t>
            </a:r>
          </a:p>
          <a:p>
            <a:pPr>
              <a:lnSpc>
                <a:spcPct val="114000"/>
              </a:lnSpc>
              <a:spcAft>
                <a:spcPts val="2400"/>
              </a:spcAft>
            </a:pPr>
            <a:r>
              <a:rPr lang="en-GB" altLang="en-US" sz="1600" dirty="0">
                <a:latin typeface="Noto Sans" panose="020B0502040504020204" pitchFamily="34" charset="0"/>
                <a:ea typeface="Noto Sans" panose="020B0502040504020204" pitchFamily="34" charset="0"/>
                <a:cs typeface="Noto Sans" panose="020B0502040504020204" pitchFamily="34" charset="0"/>
              </a:rPr>
              <a:t>If the individual was seen bedded down on the night of the estimate they should be included in the final estimate figure </a:t>
            </a:r>
          </a:p>
        </p:txBody>
      </p:sp>
      <p:cxnSp>
        <p:nvCxnSpPr>
          <p:cNvPr id="7" name="Straight Connector 6"/>
          <p:cNvCxnSpPr/>
          <p:nvPr/>
        </p:nvCxnSpPr>
        <p:spPr>
          <a:xfrm>
            <a:off x="4303776" y="2342455"/>
            <a:ext cx="0" cy="4451982"/>
          </a:xfrm>
          <a:prstGeom prst="line">
            <a:avLst/>
          </a:prstGeom>
          <a:ln w="25400">
            <a:solidFill>
              <a:srgbClr val="CC0099"/>
            </a:solidFill>
          </a:ln>
        </p:spPr>
        <p:style>
          <a:lnRef idx="2">
            <a:schemeClr val="accent1"/>
          </a:lnRef>
          <a:fillRef idx="0">
            <a:schemeClr val="accent1"/>
          </a:fillRef>
          <a:effectRef idx="1">
            <a:schemeClr val="accent1"/>
          </a:effectRef>
          <a:fontRef idx="minor">
            <a:schemeClr val="tx1"/>
          </a:fontRef>
        </p:style>
      </p:cxnSp>
      <p:sp>
        <p:nvSpPr>
          <p:cNvPr id="8" name="TextBox 7">
            <a:extLst>
              <a:ext uri="{FF2B5EF4-FFF2-40B4-BE49-F238E27FC236}">
                <a16:creationId xmlns:a16="http://schemas.microsoft.com/office/drawing/2014/main" id="{9CBAE85F-C4F6-5B4A-B5AD-5A6CA815CF62}"/>
              </a:ext>
            </a:extLst>
          </p:cNvPr>
          <p:cNvSpPr txBox="1"/>
          <p:nvPr/>
        </p:nvSpPr>
        <p:spPr>
          <a:xfrm>
            <a:off x="353962" y="412954"/>
            <a:ext cx="7119734" cy="1015663"/>
          </a:xfrm>
          <a:prstGeom prst="rect">
            <a:avLst/>
          </a:prstGeom>
          <a:noFill/>
        </p:spPr>
        <p:txBody>
          <a:bodyPr wrap="square" lIns="91440" tIns="45720" rIns="91440" bIns="45720" rtlCol="0" anchor="t">
            <a:spAutoFit/>
          </a:bodyPr>
          <a:lstStyle/>
          <a:p>
            <a:r>
              <a:rPr lang="en-GB" sz="3200" b="1" dirty="0">
                <a:solidFill>
                  <a:srgbClr val="6E005A"/>
                </a:solidFill>
                <a:latin typeface="Poppins"/>
                <a:cs typeface="Poppins"/>
              </a:rPr>
              <a:t>Snapshot Estimates</a:t>
            </a:r>
            <a:endParaRPr lang="en-GB" sz="3200" dirty="0">
              <a:solidFill>
                <a:srgbClr val="6E005A"/>
              </a:solidFill>
              <a:latin typeface="Poppins" pitchFamily="2" charset="77"/>
              <a:cs typeface="Poppins" pitchFamily="2" charset="77"/>
            </a:endParaRPr>
          </a:p>
          <a:p>
            <a:r>
              <a:rPr lang="en-GB" sz="2800" b="1" dirty="0">
                <a:solidFill>
                  <a:srgbClr val="CC0099"/>
                </a:solidFill>
                <a:latin typeface="Poppins" pitchFamily="2" charset="77"/>
                <a:cs typeface="Poppins" pitchFamily="2" charset="77"/>
              </a:rPr>
              <a:t>FAQs for Local Authorities</a:t>
            </a:r>
            <a:endParaRPr lang="en-GB" sz="2800" dirty="0">
              <a:solidFill>
                <a:srgbClr val="CC0099"/>
              </a:solidFill>
              <a:latin typeface="Poppins" pitchFamily="2" charset="77"/>
              <a:cs typeface="Poppins" pitchFamily="2" charset="77"/>
            </a:endParaRPr>
          </a:p>
        </p:txBody>
      </p:sp>
    </p:spTree>
    <p:extLst>
      <p:ext uri="{BB962C8B-B14F-4D97-AF65-F5344CB8AC3E}">
        <p14:creationId xmlns:p14="http://schemas.microsoft.com/office/powerpoint/2010/main" val="41047618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81A3A12E-3D5C-8643-BAF3-454B3806ADA8}"/>
              </a:ext>
            </a:extLst>
          </p:cNvPr>
          <p:cNvPicPr>
            <a:picLocks noChangeAspect="1"/>
          </p:cNvPicPr>
          <p:nvPr/>
        </p:nvPicPr>
        <p:blipFill>
          <a:blip r:embed="rId2"/>
          <a:stretch>
            <a:fillRect/>
          </a:stretch>
        </p:blipFill>
        <p:spPr>
          <a:xfrm>
            <a:off x="6953407" y="-72975"/>
            <a:ext cx="2527551" cy="1518317"/>
          </a:xfrm>
          <a:prstGeom prst="rect">
            <a:avLst/>
          </a:prstGeom>
        </p:spPr>
      </p:pic>
      <p:sp>
        <p:nvSpPr>
          <p:cNvPr id="3" name="TextBox 2">
            <a:extLst>
              <a:ext uri="{FF2B5EF4-FFF2-40B4-BE49-F238E27FC236}">
                <a16:creationId xmlns:a16="http://schemas.microsoft.com/office/drawing/2014/main" id="{874F06A6-B907-5647-ACCA-5EE8076ED3D9}"/>
              </a:ext>
            </a:extLst>
          </p:cNvPr>
          <p:cNvSpPr txBox="1"/>
          <p:nvPr/>
        </p:nvSpPr>
        <p:spPr>
          <a:xfrm>
            <a:off x="353961" y="2121514"/>
            <a:ext cx="3864471" cy="2595326"/>
          </a:xfrm>
          <a:prstGeom prst="rect">
            <a:avLst/>
          </a:prstGeom>
          <a:noFill/>
        </p:spPr>
        <p:txBody>
          <a:bodyPr wrap="square" rtlCol="0">
            <a:spAutoFit/>
          </a:bodyPr>
          <a:lstStyle/>
          <a:p>
            <a:pPr>
              <a:lnSpc>
                <a:spcPct val="114000"/>
              </a:lnSpc>
            </a:pPr>
            <a:r>
              <a:rPr lang="en-GB" altLang="en-US" sz="1600" dirty="0">
                <a:latin typeface="Noto Sans" panose="020B0502040504020204" pitchFamily="34" charset="0"/>
                <a:ea typeface="Noto Sans" panose="020B0502040504020204" pitchFamily="34" charset="0"/>
                <a:cs typeface="Noto Sans" panose="020B0502040504020204" pitchFamily="34" charset="0"/>
              </a:rPr>
              <a:t>A homelessness organisation presents a large list of individuals at the estimate meeting without robust evidence that those identified are currently rough sleeping    </a:t>
            </a:r>
          </a:p>
          <a:p>
            <a:pPr>
              <a:lnSpc>
                <a:spcPct val="114000"/>
              </a:lnSpc>
            </a:pPr>
            <a:endParaRPr lang="en-GB" altLang="en-US" sz="1600" dirty="0">
              <a:latin typeface="Noto Sans" panose="020B0502040504020204" pitchFamily="34" charset="0"/>
              <a:ea typeface="Noto Sans" panose="020B0502040504020204" pitchFamily="34" charset="0"/>
              <a:cs typeface="Noto Sans" panose="020B0502040504020204" pitchFamily="34" charset="0"/>
            </a:endParaRPr>
          </a:p>
          <a:p>
            <a:pPr>
              <a:lnSpc>
                <a:spcPct val="114000"/>
              </a:lnSpc>
            </a:pPr>
            <a:r>
              <a:rPr lang="en-GB" altLang="en-US" sz="1600" dirty="0">
                <a:latin typeface="Noto Sans" panose="020B0502040504020204" pitchFamily="34" charset="0"/>
                <a:ea typeface="Noto Sans" panose="020B0502040504020204" pitchFamily="34" charset="0"/>
                <a:cs typeface="Noto Sans" panose="020B0502040504020204" pitchFamily="34" charset="0"/>
              </a:rPr>
              <a:t>What evidence can be used to establish if they were sleeping rough on the typical night chosen? </a:t>
            </a:r>
          </a:p>
        </p:txBody>
      </p:sp>
      <p:sp>
        <p:nvSpPr>
          <p:cNvPr id="6" name="TextBox 5">
            <a:extLst>
              <a:ext uri="{FF2B5EF4-FFF2-40B4-BE49-F238E27FC236}">
                <a16:creationId xmlns:a16="http://schemas.microsoft.com/office/drawing/2014/main" id="{874F06A6-B907-5647-ACCA-5EE8076ED3D9}"/>
              </a:ext>
            </a:extLst>
          </p:cNvPr>
          <p:cNvSpPr txBox="1"/>
          <p:nvPr/>
        </p:nvSpPr>
        <p:spPr>
          <a:xfrm>
            <a:off x="4565904" y="2184053"/>
            <a:ext cx="4358640" cy="4462760"/>
          </a:xfrm>
          <a:prstGeom prst="rect">
            <a:avLst/>
          </a:prstGeom>
          <a:noFill/>
        </p:spPr>
        <p:txBody>
          <a:bodyPr wrap="square" rtlCol="0">
            <a:spAutoFit/>
          </a:bodyPr>
          <a:lstStyle/>
          <a:p>
            <a:pPr>
              <a:spcAft>
                <a:spcPts val="1200"/>
              </a:spcAft>
            </a:pPr>
            <a:r>
              <a:rPr lang="en-GB" altLang="en-US" sz="1600" dirty="0">
                <a:latin typeface="Noto Sans" panose="020B0502040504020204" pitchFamily="34" charset="0"/>
                <a:ea typeface="Noto Sans" panose="020B0502040504020204" pitchFamily="34" charset="0"/>
                <a:cs typeface="Noto Sans" panose="020B0502040504020204" pitchFamily="34" charset="0"/>
              </a:rPr>
              <a:t>Clarify in advance with partners what information is needed so the estimate meeting is productive </a:t>
            </a:r>
          </a:p>
          <a:p>
            <a:pPr>
              <a:spcAft>
                <a:spcPts val="1200"/>
              </a:spcAft>
            </a:pPr>
            <a:r>
              <a:rPr lang="en-GB" altLang="en-US" sz="1600" dirty="0">
                <a:latin typeface="Noto Sans" panose="020B0502040504020204" pitchFamily="34" charset="0"/>
                <a:ea typeface="Noto Sans" panose="020B0502040504020204" pitchFamily="34" charset="0"/>
                <a:cs typeface="Noto Sans" panose="020B0502040504020204" pitchFamily="34" charset="0"/>
              </a:rPr>
              <a:t>List of hostel residents and people turned away by hostels/shelters on that night </a:t>
            </a:r>
          </a:p>
          <a:p>
            <a:pPr>
              <a:spcAft>
                <a:spcPts val="1200"/>
              </a:spcAft>
            </a:pPr>
            <a:r>
              <a:rPr lang="en-GB" altLang="en-US" sz="1600" dirty="0">
                <a:latin typeface="Noto Sans" panose="020B0502040504020204" pitchFamily="34" charset="0"/>
                <a:ea typeface="Noto Sans" panose="020B0502040504020204" pitchFamily="34" charset="0"/>
                <a:cs typeface="Noto Sans" panose="020B0502040504020204" pitchFamily="34" charset="0"/>
              </a:rPr>
              <a:t>Hot spot counts/visits on night of/morning after estimate, including park wardens </a:t>
            </a:r>
          </a:p>
          <a:p>
            <a:pPr>
              <a:spcAft>
                <a:spcPts val="1200"/>
              </a:spcAft>
            </a:pPr>
            <a:r>
              <a:rPr lang="en-GB" altLang="en-US" sz="1600" dirty="0">
                <a:latin typeface="Noto Sans" panose="020B0502040504020204" pitchFamily="34" charset="0"/>
                <a:ea typeface="Noto Sans" panose="020B0502040504020204" pitchFamily="34" charset="0"/>
                <a:cs typeface="Noto Sans" panose="020B0502040504020204" pitchFamily="34" charset="0"/>
              </a:rPr>
              <a:t>Who was in custody that night – Police or probation intelligence</a:t>
            </a:r>
          </a:p>
          <a:p>
            <a:pPr>
              <a:spcAft>
                <a:spcPts val="1200"/>
              </a:spcAft>
            </a:pPr>
            <a:r>
              <a:rPr lang="en-GB" altLang="en-US" sz="1600" dirty="0">
                <a:latin typeface="Noto Sans" panose="020B0502040504020204" pitchFamily="34" charset="0"/>
                <a:ea typeface="Noto Sans" panose="020B0502040504020204" pitchFamily="34" charset="0"/>
                <a:cs typeface="Noto Sans" panose="020B0502040504020204" pitchFamily="34" charset="0"/>
              </a:rPr>
              <a:t>Services ask clients for more information on sleep sites ahead of the estimate night</a:t>
            </a:r>
          </a:p>
          <a:p>
            <a:pPr>
              <a:spcAft>
                <a:spcPts val="1200"/>
              </a:spcAft>
            </a:pPr>
            <a:r>
              <a:rPr lang="en-GB" altLang="en-US" sz="1600" dirty="0">
                <a:latin typeface="Noto Sans" panose="020B0502040504020204" pitchFamily="34" charset="0"/>
                <a:ea typeface="Noto Sans" panose="020B0502040504020204" pitchFamily="34" charset="0"/>
                <a:cs typeface="Noto Sans" panose="020B0502040504020204" pitchFamily="34" charset="0"/>
              </a:rPr>
              <a:t>Intelligence from other support services </a:t>
            </a:r>
          </a:p>
          <a:p>
            <a:pPr>
              <a:spcAft>
                <a:spcPts val="1200"/>
              </a:spcAft>
            </a:pPr>
            <a:r>
              <a:rPr lang="en-GB" altLang="en-US" sz="1600" dirty="0">
                <a:latin typeface="Noto Sans" panose="020B0502040504020204" pitchFamily="34" charset="0"/>
                <a:ea typeface="Noto Sans" panose="020B0502040504020204" pitchFamily="34" charset="0"/>
                <a:cs typeface="Noto Sans" panose="020B0502040504020204" pitchFamily="34" charset="0"/>
              </a:rPr>
              <a:t>Some evidence can be sourced following the estimate meeting</a:t>
            </a:r>
          </a:p>
        </p:txBody>
      </p:sp>
      <p:cxnSp>
        <p:nvCxnSpPr>
          <p:cNvPr id="7" name="Straight Connector 6"/>
          <p:cNvCxnSpPr/>
          <p:nvPr/>
        </p:nvCxnSpPr>
        <p:spPr>
          <a:xfrm>
            <a:off x="4303776" y="2231242"/>
            <a:ext cx="0" cy="4451982"/>
          </a:xfrm>
          <a:prstGeom prst="line">
            <a:avLst/>
          </a:prstGeom>
          <a:ln w="25400">
            <a:solidFill>
              <a:srgbClr val="CC0099"/>
            </a:solidFill>
          </a:ln>
        </p:spPr>
        <p:style>
          <a:lnRef idx="2">
            <a:schemeClr val="accent1"/>
          </a:lnRef>
          <a:fillRef idx="0">
            <a:schemeClr val="accent1"/>
          </a:fillRef>
          <a:effectRef idx="1">
            <a:schemeClr val="accent1"/>
          </a:effectRef>
          <a:fontRef idx="minor">
            <a:schemeClr val="tx1"/>
          </a:fontRef>
        </p:style>
      </p:cxnSp>
      <p:sp>
        <p:nvSpPr>
          <p:cNvPr id="8" name="TextBox 7">
            <a:extLst>
              <a:ext uri="{FF2B5EF4-FFF2-40B4-BE49-F238E27FC236}">
                <a16:creationId xmlns:a16="http://schemas.microsoft.com/office/drawing/2014/main" id="{9CBAE85F-C4F6-5B4A-B5AD-5A6CA815CF62}"/>
              </a:ext>
            </a:extLst>
          </p:cNvPr>
          <p:cNvSpPr txBox="1"/>
          <p:nvPr/>
        </p:nvSpPr>
        <p:spPr>
          <a:xfrm>
            <a:off x="353962" y="412954"/>
            <a:ext cx="7119734" cy="1015663"/>
          </a:xfrm>
          <a:prstGeom prst="rect">
            <a:avLst/>
          </a:prstGeom>
          <a:noFill/>
        </p:spPr>
        <p:txBody>
          <a:bodyPr wrap="square" lIns="91440" tIns="45720" rIns="91440" bIns="45720" rtlCol="0" anchor="t">
            <a:spAutoFit/>
          </a:bodyPr>
          <a:lstStyle/>
          <a:p>
            <a:r>
              <a:rPr lang="en-GB" sz="3200" b="1" dirty="0">
                <a:solidFill>
                  <a:srgbClr val="6E005A"/>
                </a:solidFill>
                <a:latin typeface="Poppins"/>
                <a:cs typeface="Poppins"/>
              </a:rPr>
              <a:t>Snapshot Estimates</a:t>
            </a:r>
            <a:endParaRPr lang="en-GB" sz="3200" dirty="0">
              <a:solidFill>
                <a:srgbClr val="6E005A"/>
              </a:solidFill>
              <a:latin typeface="Poppins" pitchFamily="2" charset="77"/>
              <a:cs typeface="Poppins" pitchFamily="2" charset="77"/>
            </a:endParaRPr>
          </a:p>
          <a:p>
            <a:r>
              <a:rPr lang="en-GB" sz="2800" b="1" dirty="0">
                <a:solidFill>
                  <a:srgbClr val="CC0099"/>
                </a:solidFill>
                <a:latin typeface="Poppins" pitchFamily="2" charset="77"/>
                <a:cs typeface="Poppins" pitchFamily="2" charset="77"/>
              </a:rPr>
              <a:t>FAQs for Local Authorities</a:t>
            </a:r>
            <a:endParaRPr lang="en-GB" sz="2800" dirty="0">
              <a:solidFill>
                <a:srgbClr val="CC0099"/>
              </a:solidFill>
              <a:latin typeface="Poppins" pitchFamily="2" charset="77"/>
              <a:cs typeface="Poppins" pitchFamily="2" charset="77"/>
            </a:endParaRPr>
          </a:p>
        </p:txBody>
      </p:sp>
    </p:spTree>
    <p:extLst>
      <p:ext uri="{BB962C8B-B14F-4D97-AF65-F5344CB8AC3E}">
        <p14:creationId xmlns:p14="http://schemas.microsoft.com/office/powerpoint/2010/main" val="38342262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ACE053E7-44DE-BE43-AE70-A5C1E0FCDB41}"/>
              </a:ext>
            </a:extLst>
          </p:cNvPr>
          <p:cNvPicPr>
            <a:picLocks noChangeAspect="1"/>
          </p:cNvPicPr>
          <p:nvPr/>
        </p:nvPicPr>
        <p:blipFill rotWithShape="1">
          <a:blip r:embed="rId2"/>
          <a:srcRect l="10286" t="33312" r="13634" b="30713"/>
          <a:stretch/>
        </p:blipFill>
        <p:spPr>
          <a:xfrm>
            <a:off x="1224117" y="707922"/>
            <a:ext cx="6327058" cy="1194620"/>
          </a:xfrm>
          <a:prstGeom prst="rect">
            <a:avLst/>
          </a:prstGeom>
        </p:spPr>
      </p:pic>
      <p:sp>
        <p:nvSpPr>
          <p:cNvPr id="7" name="TextBox 6">
            <a:extLst>
              <a:ext uri="{FF2B5EF4-FFF2-40B4-BE49-F238E27FC236}">
                <a16:creationId xmlns:a16="http://schemas.microsoft.com/office/drawing/2014/main" id="{6ED1458E-E8B1-F14A-B82B-51011BE3CA24}"/>
              </a:ext>
            </a:extLst>
          </p:cNvPr>
          <p:cNvSpPr txBox="1"/>
          <p:nvPr/>
        </p:nvSpPr>
        <p:spPr>
          <a:xfrm>
            <a:off x="575188" y="2772697"/>
            <a:ext cx="3229896" cy="2831544"/>
          </a:xfrm>
          <a:prstGeom prst="rect">
            <a:avLst/>
          </a:prstGeom>
          <a:noFill/>
        </p:spPr>
        <p:txBody>
          <a:bodyPr wrap="square" rtlCol="0">
            <a:spAutoFit/>
          </a:bodyPr>
          <a:lstStyle/>
          <a:p>
            <a:pPr>
              <a:spcAft>
                <a:spcPts val="0"/>
              </a:spcAft>
            </a:pPr>
            <a:r>
              <a:rPr lang="en-GB" sz="2000" b="1" dirty="0">
                <a:solidFill>
                  <a:srgbClr val="6E005A"/>
                </a:solidFill>
                <a:effectLst/>
                <a:latin typeface="Poppins" pitchFamily="2" charset="77"/>
                <a:ea typeface="ＭＳ Ｐ明朝"/>
                <a:cs typeface="Poppins" pitchFamily="2" charset="77"/>
              </a:rPr>
              <a:t>What we do</a:t>
            </a:r>
          </a:p>
          <a:p>
            <a:pPr>
              <a:spcAft>
                <a:spcPts val="0"/>
              </a:spcAft>
            </a:pPr>
            <a:endParaRPr lang="en-GB" sz="1400" b="1" dirty="0">
              <a:solidFill>
                <a:srgbClr val="6E005A"/>
              </a:solidFill>
              <a:effectLst/>
              <a:latin typeface="Noto Sans" panose="020B0502040504020204" pitchFamily="34" charset="0"/>
              <a:ea typeface="Noto Sans" panose="020B0502040504020204" pitchFamily="34" charset="0"/>
              <a:cs typeface="Noto Sans" panose="020B0502040504020204" pitchFamily="34" charset="0"/>
            </a:endParaRPr>
          </a:p>
          <a:p>
            <a:r>
              <a:rPr lang="en-GB" sz="1400" dirty="0">
                <a:latin typeface="Noto Sans" panose="020B0502040504020204" pitchFamily="34" charset="0"/>
                <a:ea typeface="Noto Sans" panose="020B0502040504020204" pitchFamily="34" charset="0"/>
                <a:cs typeface="Noto Sans" panose="020B0502040504020204" pitchFamily="34" charset="0"/>
              </a:rPr>
              <a:t>Homeless Link is the national membership charity for frontline homelessness services. We work to improve services through research, guidance and learning, and campaign for policy change that will ensure everyone has a place to call home and the support they need to keep it.</a:t>
            </a:r>
          </a:p>
          <a:p>
            <a:endParaRPr lang="en-US" dirty="0"/>
          </a:p>
        </p:txBody>
      </p:sp>
      <p:sp>
        <p:nvSpPr>
          <p:cNvPr id="8" name="TextBox 7">
            <a:extLst>
              <a:ext uri="{FF2B5EF4-FFF2-40B4-BE49-F238E27FC236}">
                <a16:creationId xmlns:a16="http://schemas.microsoft.com/office/drawing/2014/main" id="{FCAF7EBC-D747-804E-9246-F5648EAAF961}"/>
              </a:ext>
            </a:extLst>
          </p:cNvPr>
          <p:cNvSpPr txBox="1"/>
          <p:nvPr/>
        </p:nvSpPr>
        <p:spPr>
          <a:xfrm>
            <a:off x="5117690" y="2772697"/>
            <a:ext cx="3642852" cy="1200329"/>
          </a:xfrm>
          <a:prstGeom prst="rect">
            <a:avLst/>
          </a:prstGeom>
          <a:noFill/>
        </p:spPr>
        <p:txBody>
          <a:bodyPr wrap="square" rtlCol="0">
            <a:spAutoFit/>
          </a:bodyPr>
          <a:lstStyle/>
          <a:p>
            <a:r>
              <a:rPr lang="en-GB" b="1" dirty="0">
                <a:solidFill>
                  <a:srgbClr val="6E005A"/>
                </a:solidFill>
                <a:latin typeface="Poppins" pitchFamily="2" charset="77"/>
                <a:ea typeface="ＭＳ Ｐ明朝"/>
                <a:cs typeface="Poppins" pitchFamily="2" charset="77"/>
              </a:rPr>
              <a:t>homeless.org.uk</a:t>
            </a:r>
          </a:p>
          <a:p>
            <a:endParaRPr lang="en-GB" b="1" dirty="0">
              <a:solidFill>
                <a:srgbClr val="6E005A"/>
              </a:solidFill>
              <a:latin typeface="Poppins" pitchFamily="2" charset="77"/>
              <a:ea typeface="ＭＳ Ｐ明朝"/>
              <a:cs typeface="Poppins" pitchFamily="2" charset="77"/>
            </a:endParaRPr>
          </a:p>
          <a:p>
            <a:r>
              <a:rPr lang="en-GB" b="1" dirty="0">
                <a:solidFill>
                  <a:srgbClr val="6E005A"/>
                </a:solidFill>
                <a:latin typeface="Poppins" pitchFamily="2" charset="77"/>
                <a:ea typeface="ＭＳ Ｐ明朝"/>
                <a:cs typeface="Poppins" pitchFamily="2" charset="77"/>
              </a:rPr>
              <a:t>@HomelessLink</a:t>
            </a:r>
          </a:p>
          <a:p>
            <a:endParaRPr lang="en-US" dirty="0"/>
          </a:p>
        </p:txBody>
      </p:sp>
    </p:spTree>
    <p:extLst>
      <p:ext uri="{BB962C8B-B14F-4D97-AF65-F5344CB8AC3E}">
        <p14:creationId xmlns:p14="http://schemas.microsoft.com/office/powerpoint/2010/main" val="28381747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81A3A12E-3D5C-8643-BAF3-454B3806ADA8}"/>
              </a:ext>
            </a:extLst>
          </p:cNvPr>
          <p:cNvPicPr>
            <a:picLocks noChangeAspect="1"/>
          </p:cNvPicPr>
          <p:nvPr/>
        </p:nvPicPr>
        <p:blipFill>
          <a:blip r:embed="rId2"/>
          <a:stretch>
            <a:fillRect/>
          </a:stretch>
        </p:blipFill>
        <p:spPr>
          <a:xfrm>
            <a:off x="6953407" y="-72975"/>
            <a:ext cx="2527551" cy="1518317"/>
          </a:xfrm>
          <a:prstGeom prst="rect">
            <a:avLst/>
          </a:prstGeom>
        </p:spPr>
      </p:pic>
      <p:sp>
        <p:nvSpPr>
          <p:cNvPr id="3" name="TextBox 2">
            <a:extLst>
              <a:ext uri="{FF2B5EF4-FFF2-40B4-BE49-F238E27FC236}">
                <a16:creationId xmlns:a16="http://schemas.microsoft.com/office/drawing/2014/main" id="{874F06A6-B907-5647-ACCA-5EE8076ED3D9}"/>
              </a:ext>
            </a:extLst>
          </p:cNvPr>
          <p:cNvSpPr txBox="1"/>
          <p:nvPr/>
        </p:nvSpPr>
        <p:spPr>
          <a:xfrm>
            <a:off x="353961" y="2037655"/>
            <a:ext cx="3864471" cy="3337709"/>
          </a:xfrm>
          <a:prstGeom prst="rect">
            <a:avLst/>
          </a:prstGeom>
          <a:noFill/>
        </p:spPr>
        <p:txBody>
          <a:bodyPr wrap="square" rtlCol="0">
            <a:spAutoFit/>
          </a:bodyPr>
          <a:lstStyle/>
          <a:p>
            <a:pPr>
              <a:lnSpc>
                <a:spcPct val="114000"/>
              </a:lnSpc>
              <a:spcAft>
                <a:spcPts val="1800"/>
              </a:spcAft>
            </a:pPr>
            <a:r>
              <a:rPr lang="en-GB" altLang="en-US" sz="1600" dirty="0">
                <a:latin typeface="Noto Sans" panose="020B0502040504020204" pitchFamily="34" charset="0"/>
                <a:ea typeface="Noto Sans" panose="020B0502040504020204" pitchFamily="34" charset="0"/>
                <a:cs typeface="Noto Sans" panose="020B0502040504020204" pitchFamily="34" charset="0"/>
              </a:rPr>
              <a:t>A group of counters return from their patch, including members of the local outreach team. They have not counted any rough sleepers on the patch</a:t>
            </a:r>
          </a:p>
          <a:p>
            <a:pPr>
              <a:lnSpc>
                <a:spcPct val="114000"/>
              </a:lnSpc>
              <a:spcAft>
                <a:spcPts val="1800"/>
              </a:spcAft>
            </a:pPr>
            <a:r>
              <a:rPr lang="en-GB" altLang="en-US" sz="1600" dirty="0">
                <a:latin typeface="Noto Sans" panose="020B0502040504020204" pitchFamily="34" charset="0"/>
                <a:ea typeface="Noto Sans" panose="020B0502040504020204" pitchFamily="34" charset="0"/>
                <a:cs typeface="Noto Sans" panose="020B0502040504020204" pitchFamily="34" charset="0"/>
              </a:rPr>
              <a:t>The outreach team, who are familiar with the area, expected to see one particular client at his regular site</a:t>
            </a:r>
          </a:p>
          <a:p>
            <a:pPr>
              <a:lnSpc>
                <a:spcPct val="114000"/>
              </a:lnSpc>
            </a:pPr>
            <a:r>
              <a:rPr lang="en-GB" altLang="en-US" sz="1600" dirty="0">
                <a:latin typeface="Noto Sans" panose="020B0502040504020204" pitchFamily="34" charset="0"/>
                <a:ea typeface="Noto Sans" panose="020B0502040504020204" pitchFamily="34" charset="0"/>
                <a:cs typeface="Noto Sans" panose="020B0502040504020204" pitchFamily="34" charset="0"/>
              </a:rPr>
              <a:t>The outreach team ask if they can go out a little later to see if this particular rough sleeper has bedded down</a:t>
            </a:r>
          </a:p>
        </p:txBody>
      </p:sp>
      <p:sp>
        <p:nvSpPr>
          <p:cNvPr id="5" name="TextBox 4">
            <a:extLst>
              <a:ext uri="{FF2B5EF4-FFF2-40B4-BE49-F238E27FC236}">
                <a16:creationId xmlns:a16="http://schemas.microsoft.com/office/drawing/2014/main" id="{9CBAE85F-C4F6-5B4A-B5AD-5A6CA815CF62}"/>
              </a:ext>
            </a:extLst>
          </p:cNvPr>
          <p:cNvSpPr txBox="1"/>
          <p:nvPr/>
        </p:nvSpPr>
        <p:spPr>
          <a:xfrm>
            <a:off x="353962" y="412954"/>
            <a:ext cx="7119734" cy="1015663"/>
          </a:xfrm>
          <a:prstGeom prst="rect">
            <a:avLst/>
          </a:prstGeom>
          <a:noFill/>
        </p:spPr>
        <p:txBody>
          <a:bodyPr wrap="square" lIns="91440" tIns="45720" rIns="91440" bIns="45720" rtlCol="0" anchor="t">
            <a:spAutoFit/>
          </a:bodyPr>
          <a:lstStyle/>
          <a:p>
            <a:r>
              <a:rPr lang="en-GB" sz="3200" b="1" dirty="0">
                <a:solidFill>
                  <a:srgbClr val="6E005A"/>
                </a:solidFill>
                <a:latin typeface="Poppins"/>
                <a:cs typeface="Poppins"/>
              </a:rPr>
              <a:t>Snapshot Estimates</a:t>
            </a:r>
            <a:endParaRPr lang="en-GB" sz="3200" dirty="0">
              <a:solidFill>
                <a:srgbClr val="6E005A"/>
              </a:solidFill>
              <a:latin typeface="Poppins" pitchFamily="2" charset="77"/>
              <a:cs typeface="Poppins" pitchFamily="2" charset="77"/>
            </a:endParaRPr>
          </a:p>
          <a:p>
            <a:r>
              <a:rPr lang="en-GB" sz="2800" b="1" dirty="0">
                <a:solidFill>
                  <a:srgbClr val="CC0099"/>
                </a:solidFill>
                <a:latin typeface="Poppins" pitchFamily="2" charset="77"/>
                <a:cs typeface="Poppins" pitchFamily="2" charset="77"/>
              </a:rPr>
              <a:t>FAQs for Local Authorities</a:t>
            </a:r>
            <a:endParaRPr lang="en-GB" sz="2800" dirty="0">
              <a:solidFill>
                <a:srgbClr val="CC0099"/>
              </a:solidFill>
              <a:latin typeface="Poppins" pitchFamily="2" charset="77"/>
              <a:cs typeface="Poppins" pitchFamily="2" charset="77"/>
            </a:endParaRPr>
          </a:p>
        </p:txBody>
      </p:sp>
      <p:sp>
        <p:nvSpPr>
          <p:cNvPr id="6" name="TextBox 5">
            <a:extLst>
              <a:ext uri="{FF2B5EF4-FFF2-40B4-BE49-F238E27FC236}">
                <a16:creationId xmlns:a16="http://schemas.microsoft.com/office/drawing/2014/main" id="{874F06A6-B907-5647-ACCA-5EE8076ED3D9}"/>
              </a:ext>
            </a:extLst>
          </p:cNvPr>
          <p:cNvSpPr txBox="1"/>
          <p:nvPr/>
        </p:nvSpPr>
        <p:spPr>
          <a:xfrm>
            <a:off x="4565904" y="2026877"/>
            <a:ext cx="4358640" cy="4462760"/>
          </a:xfrm>
          <a:prstGeom prst="rect">
            <a:avLst/>
          </a:prstGeom>
          <a:noFill/>
        </p:spPr>
        <p:txBody>
          <a:bodyPr wrap="square" rtlCol="0">
            <a:spAutoFit/>
          </a:bodyPr>
          <a:lstStyle/>
          <a:p>
            <a:pPr>
              <a:spcAft>
                <a:spcPts val="2400"/>
              </a:spcAft>
            </a:pPr>
            <a:r>
              <a:rPr lang="en-GB" altLang="en-US" sz="1600" dirty="0">
                <a:latin typeface="Noto Sans" panose="020B0502040504020204" pitchFamily="34" charset="0"/>
                <a:ea typeface="Noto Sans" panose="020B0502040504020204" pitchFamily="34" charset="0"/>
                <a:cs typeface="Noto Sans" panose="020B0502040504020204" pitchFamily="34" charset="0"/>
              </a:rPr>
              <a:t>The count team could go out again to revisit the sleep site if they are able to return before the last count group return</a:t>
            </a:r>
          </a:p>
          <a:p>
            <a:pPr>
              <a:spcAft>
                <a:spcPts val="2400"/>
              </a:spcAft>
            </a:pPr>
            <a:r>
              <a:rPr lang="en-GB" altLang="en-US" sz="1600" dirty="0">
                <a:latin typeface="Noto Sans" panose="020B0502040504020204" pitchFamily="34" charset="0"/>
                <a:ea typeface="Noto Sans" panose="020B0502040504020204" pitchFamily="34" charset="0"/>
                <a:cs typeface="Noto Sans" panose="020B0502040504020204" pitchFamily="34" charset="0"/>
              </a:rPr>
              <a:t>Remind the counters that unless an individual is seen bedded down they cannot be counted – refer back to the rough sleeping definition</a:t>
            </a:r>
          </a:p>
          <a:p>
            <a:pPr>
              <a:spcAft>
                <a:spcPts val="2400"/>
              </a:spcAft>
            </a:pPr>
            <a:r>
              <a:rPr lang="en-GB" altLang="en-US" sz="1600" dirty="0">
                <a:latin typeface="Noto Sans" panose="020B0502040504020204" pitchFamily="34" charset="0"/>
                <a:ea typeface="Noto Sans" panose="020B0502040504020204" pitchFamily="34" charset="0"/>
                <a:cs typeface="Noto Sans" panose="020B0502040504020204" pitchFamily="34" charset="0"/>
              </a:rPr>
              <a:t>Has there been any pre-count activity e.g. by police or street cleaning moving rough sleepers on or clearing sleeping sites?</a:t>
            </a:r>
          </a:p>
          <a:p>
            <a:pPr>
              <a:spcAft>
                <a:spcPts val="2400"/>
              </a:spcAft>
            </a:pPr>
            <a:r>
              <a:rPr lang="en-GB" altLang="en-US" sz="1600" dirty="0">
                <a:latin typeface="Noto Sans" panose="020B0502040504020204" pitchFamily="34" charset="0"/>
                <a:ea typeface="Noto Sans" panose="020B0502040504020204" pitchFamily="34" charset="0"/>
                <a:cs typeface="Noto Sans" panose="020B0502040504020204" pitchFamily="34" charset="0"/>
              </a:rPr>
              <a:t>Local Authorities should consider the timing of their count, perhaps starting later to give a better chance of counting people when bedded down (e.g. 2-4am)</a:t>
            </a:r>
          </a:p>
        </p:txBody>
      </p:sp>
      <p:cxnSp>
        <p:nvCxnSpPr>
          <p:cNvPr id="7" name="Straight Connector 6"/>
          <p:cNvCxnSpPr/>
          <p:nvPr/>
        </p:nvCxnSpPr>
        <p:spPr>
          <a:xfrm>
            <a:off x="4303776" y="2037655"/>
            <a:ext cx="0" cy="4451982"/>
          </a:xfrm>
          <a:prstGeom prst="line">
            <a:avLst/>
          </a:prstGeom>
          <a:ln w="25400">
            <a:solidFill>
              <a:srgbClr val="CC0099"/>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8656803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81A3A12E-3D5C-8643-BAF3-454B3806ADA8}"/>
              </a:ext>
            </a:extLst>
          </p:cNvPr>
          <p:cNvPicPr>
            <a:picLocks noChangeAspect="1"/>
          </p:cNvPicPr>
          <p:nvPr/>
        </p:nvPicPr>
        <p:blipFill>
          <a:blip r:embed="rId2"/>
          <a:stretch>
            <a:fillRect/>
          </a:stretch>
        </p:blipFill>
        <p:spPr>
          <a:xfrm>
            <a:off x="6953407" y="-72975"/>
            <a:ext cx="2527551" cy="1518317"/>
          </a:xfrm>
          <a:prstGeom prst="rect">
            <a:avLst/>
          </a:prstGeom>
        </p:spPr>
      </p:pic>
      <p:sp>
        <p:nvSpPr>
          <p:cNvPr id="3" name="TextBox 2">
            <a:extLst>
              <a:ext uri="{FF2B5EF4-FFF2-40B4-BE49-F238E27FC236}">
                <a16:creationId xmlns:a16="http://schemas.microsoft.com/office/drawing/2014/main" id="{874F06A6-B907-5647-ACCA-5EE8076ED3D9}"/>
              </a:ext>
            </a:extLst>
          </p:cNvPr>
          <p:cNvSpPr txBox="1"/>
          <p:nvPr/>
        </p:nvSpPr>
        <p:spPr>
          <a:xfrm>
            <a:off x="353961" y="2001560"/>
            <a:ext cx="3864471" cy="3056991"/>
          </a:xfrm>
          <a:prstGeom prst="rect">
            <a:avLst/>
          </a:prstGeom>
          <a:noFill/>
        </p:spPr>
        <p:txBody>
          <a:bodyPr wrap="square" rtlCol="0">
            <a:spAutoFit/>
          </a:bodyPr>
          <a:lstStyle/>
          <a:p>
            <a:pPr>
              <a:lnSpc>
                <a:spcPct val="114000"/>
              </a:lnSpc>
              <a:spcAft>
                <a:spcPts val="1800"/>
              </a:spcAft>
            </a:pPr>
            <a:r>
              <a:rPr lang="en-GB" altLang="en-US" sz="1600" dirty="0">
                <a:latin typeface="Noto Sans" panose="020B0502040504020204" pitchFamily="34" charset="0"/>
                <a:ea typeface="Noto Sans" panose="020B0502040504020204" pitchFamily="34" charset="0"/>
                <a:cs typeface="Noto Sans" panose="020B0502040504020204" pitchFamily="34" charset="0"/>
              </a:rPr>
              <a:t>A group of counters return and report a row of tents in their patch</a:t>
            </a:r>
          </a:p>
          <a:p>
            <a:pPr>
              <a:lnSpc>
                <a:spcPct val="114000"/>
              </a:lnSpc>
              <a:spcAft>
                <a:spcPts val="1800"/>
              </a:spcAft>
            </a:pPr>
            <a:r>
              <a:rPr lang="en-US" altLang="en-US" sz="1600" dirty="0">
                <a:latin typeface="Noto Sans" panose="020B0502040504020204" pitchFamily="34" charset="0"/>
                <a:ea typeface="Noto Sans" panose="020B0502040504020204" pitchFamily="34" charset="0"/>
                <a:cs typeface="Noto Sans" panose="020B0502040504020204" pitchFamily="34" charset="0"/>
              </a:rPr>
              <a:t>They have included 5 people on their form because they spoke to them a few times earlier in the week</a:t>
            </a:r>
          </a:p>
          <a:p>
            <a:pPr>
              <a:lnSpc>
                <a:spcPct val="114000"/>
              </a:lnSpc>
              <a:spcAft>
                <a:spcPts val="1800"/>
              </a:spcAft>
            </a:pPr>
            <a:r>
              <a:rPr lang="en-US" altLang="en-US" sz="1600" dirty="0">
                <a:latin typeface="Noto Sans" panose="020B0502040504020204" pitchFamily="34" charset="0"/>
                <a:ea typeface="Noto Sans" panose="020B0502040504020204" pitchFamily="34" charset="0"/>
                <a:cs typeface="Noto Sans" panose="020B0502040504020204" pitchFamily="34" charset="0"/>
              </a:rPr>
              <a:t>They didn’t make contact with people in the tents during the count because they were worried one person might become aggressive</a:t>
            </a:r>
          </a:p>
        </p:txBody>
      </p:sp>
      <p:sp>
        <p:nvSpPr>
          <p:cNvPr id="6" name="TextBox 5">
            <a:extLst>
              <a:ext uri="{FF2B5EF4-FFF2-40B4-BE49-F238E27FC236}">
                <a16:creationId xmlns:a16="http://schemas.microsoft.com/office/drawing/2014/main" id="{874F06A6-B907-5647-ACCA-5EE8076ED3D9}"/>
              </a:ext>
            </a:extLst>
          </p:cNvPr>
          <p:cNvSpPr txBox="1"/>
          <p:nvPr/>
        </p:nvSpPr>
        <p:spPr>
          <a:xfrm>
            <a:off x="4565904" y="1990782"/>
            <a:ext cx="4358640" cy="4955203"/>
          </a:xfrm>
          <a:prstGeom prst="rect">
            <a:avLst/>
          </a:prstGeom>
          <a:noFill/>
        </p:spPr>
        <p:txBody>
          <a:bodyPr wrap="square" lIns="91440" tIns="45720" rIns="91440" bIns="45720" rtlCol="0" anchor="t">
            <a:spAutoFit/>
          </a:bodyPr>
          <a:lstStyle/>
          <a:p>
            <a:pPr>
              <a:spcAft>
                <a:spcPts val="2400"/>
              </a:spcAft>
            </a:pPr>
            <a:r>
              <a:rPr lang="en-US" altLang="en-US" sz="1600" dirty="0">
                <a:latin typeface="Noto Sans"/>
                <a:ea typeface="Noto Sans"/>
                <a:cs typeface="Noto Sans"/>
              </a:rPr>
              <a:t>Tents cannot be counted as a proxy for people</a:t>
            </a:r>
          </a:p>
          <a:p>
            <a:pPr>
              <a:spcAft>
                <a:spcPts val="2400"/>
              </a:spcAft>
            </a:pPr>
            <a:r>
              <a:rPr lang="en-US" altLang="en-US" sz="1600" dirty="0">
                <a:latin typeface="Noto Sans"/>
                <a:ea typeface="Noto Sans"/>
                <a:cs typeface="Noto Sans"/>
              </a:rPr>
              <a:t>Information gathered outside the count-based estimate can’t be used in place of seeing, or making contact with, people on the night</a:t>
            </a:r>
          </a:p>
          <a:p>
            <a:pPr>
              <a:spcAft>
                <a:spcPts val="2400"/>
              </a:spcAft>
            </a:pPr>
            <a:r>
              <a:rPr lang="en-US" altLang="en-US" sz="1600" dirty="0">
                <a:latin typeface="Noto Sans"/>
                <a:ea typeface="Noto Sans"/>
                <a:cs typeface="Noto Sans"/>
              </a:rPr>
              <a:t>People in tents don’t have to be seen but they must speak to the counting team in order to be included</a:t>
            </a:r>
          </a:p>
          <a:p>
            <a:pPr>
              <a:spcAft>
                <a:spcPts val="2400"/>
              </a:spcAft>
            </a:pPr>
            <a:r>
              <a:rPr lang="en-US" altLang="en-US" sz="1600" dirty="0">
                <a:latin typeface="Noto Sans"/>
                <a:ea typeface="Noto Sans"/>
                <a:cs typeface="Noto Sans"/>
              </a:rPr>
              <a:t>If the team knew that there was a safety risk, this should have informed the choice of approach. An evidence-based estimate might have been appropriate if there was clear evidence who was in the tent but it wouldn’t be safe to make contact during the night.</a:t>
            </a:r>
          </a:p>
        </p:txBody>
      </p:sp>
      <p:cxnSp>
        <p:nvCxnSpPr>
          <p:cNvPr id="7" name="Straight Connector 6"/>
          <p:cNvCxnSpPr/>
          <p:nvPr/>
        </p:nvCxnSpPr>
        <p:spPr>
          <a:xfrm>
            <a:off x="4303776" y="2037655"/>
            <a:ext cx="0" cy="4451982"/>
          </a:xfrm>
          <a:prstGeom prst="line">
            <a:avLst/>
          </a:prstGeom>
          <a:ln w="25400">
            <a:solidFill>
              <a:srgbClr val="CC0099"/>
            </a:solidFill>
          </a:ln>
        </p:spPr>
        <p:style>
          <a:lnRef idx="2">
            <a:schemeClr val="accent1"/>
          </a:lnRef>
          <a:fillRef idx="0">
            <a:schemeClr val="accent1"/>
          </a:fillRef>
          <a:effectRef idx="1">
            <a:schemeClr val="accent1"/>
          </a:effectRef>
          <a:fontRef idx="minor">
            <a:schemeClr val="tx1"/>
          </a:fontRef>
        </p:style>
      </p:cxnSp>
      <p:sp>
        <p:nvSpPr>
          <p:cNvPr id="8" name="TextBox 7">
            <a:extLst>
              <a:ext uri="{FF2B5EF4-FFF2-40B4-BE49-F238E27FC236}">
                <a16:creationId xmlns:a16="http://schemas.microsoft.com/office/drawing/2014/main" id="{9CBAE85F-C4F6-5B4A-B5AD-5A6CA815CF62}"/>
              </a:ext>
            </a:extLst>
          </p:cNvPr>
          <p:cNvSpPr txBox="1"/>
          <p:nvPr/>
        </p:nvSpPr>
        <p:spPr>
          <a:xfrm>
            <a:off x="353962" y="412954"/>
            <a:ext cx="7119734" cy="1015663"/>
          </a:xfrm>
          <a:prstGeom prst="rect">
            <a:avLst/>
          </a:prstGeom>
          <a:noFill/>
        </p:spPr>
        <p:txBody>
          <a:bodyPr wrap="square" lIns="91440" tIns="45720" rIns="91440" bIns="45720" rtlCol="0" anchor="t">
            <a:spAutoFit/>
          </a:bodyPr>
          <a:lstStyle/>
          <a:p>
            <a:r>
              <a:rPr lang="en-GB" sz="3200" b="1" dirty="0">
                <a:solidFill>
                  <a:srgbClr val="6E005A"/>
                </a:solidFill>
                <a:latin typeface="Poppins"/>
                <a:cs typeface="Poppins"/>
              </a:rPr>
              <a:t>Snapshot Estimates</a:t>
            </a:r>
            <a:endParaRPr lang="en-GB" sz="3200" dirty="0">
              <a:solidFill>
                <a:srgbClr val="6E005A"/>
              </a:solidFill>
              <a:latin typeface="Poppins" pitchFamily="2" charset="77"/>
              <a:cs typeface="Poppins" pitchFamily="2" charset="77"/>
            </a:endParaRPr>
          </a:p>
          <a:p>
            <a:r>
              <a:rPr lang="en-GB" sz="2800" b="1" dirty="0">
                <a:solidFill>
                  <a:srgbClr val="CC0099"/>
                </a:solidFill>
                <a:latin typeface="Poppins" pitchFamily="2" charset="77"/>
                <a:cs typeface="Poppins" pitchFamily="2" charset="77"/>
              </a:rPr>
              <a:t>FAQs for Local Authorities</a:t>
            </a:r>
            <a:endParaRPr lang="en-GB" sz="2800" dirty="0">
              <a:solidFill>
                <a:srgbClr val="CC0099"/>
              </a:solidFill>
              <a:latin typeface="Poppins" pitchFamily="2" charset="77"/>
              <a:cs typeface="Poppins" pitchFamily="2" charset="77"/>
            </a:endParaRPr>
          </a:p>
        </p:txBody>
      </p:sp>
    </p:spTree>
    <p:extLst>
      <p:ext uri="{BB962C8B-B14F-4D97-AF65-F5344CB8AC3E}">
        <p14:creationId xmlns:p14="http://schemas.microsoft.com/office/powerpoint/2010/main" val="34282223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81A3A12E-3D5C-8643-BAF3-454B3806ADA8}"/>
              </a:ext>
            </a:extLst>
          </p:cNvPr>
          <p:cNvPicPr>
            <a:picLocks noChangeAspect="1"/>
          </p:cNvPicPr>
          <p:nvPr/>
        </p:nvPicPr>
        <p:blipFill>
          <a:blip r:embed="rId2"/>
          <a:stretch>
            <a:fillRect/>
          </a:stretch>
        </p:blipFill>
        <p:spPr>
          <a:xfrm>
            <a:off x="6953407" y="-72975"/>
            <a:ext cx="2527551" cy="1518317"/>
          </a:xfrm>
          <a:prstGeom prst="rect">
            <a:avLst/>
          </a:prstGeom>
        </p:spPr>
      </p:pic>
      <p:sp>
        <p:nvSpPr>
          <p:cNvPr id="3" name="TextBox 2">
            <a:extLst>
              <a:ext uri="{FF2B5EF4-FFF2-40B4-BE49-F238E27FC236}">
                <a16:creationId xmlns:a16="http://schemas.microsoft.com/office/drawing/2014/main" id="{874F06A6-B907-5647-ACCA-5EE8076ED3D9}"/>
              </a:ext>
            </a:extLst>
          </p:cNvPr>
          <p:cNvSpPr txBox="1"/>
          <p:nvPr/>
        </p:nvSpPr>
        <p:spPr>
          <a:xfrm>
            <a:off x="353961" y="2037655"/>
            <a:ext cx="3864471" cy="2271006"/>
          </a:xfrm>
          <a:prstGeom prst="rect">
            <a:avLst/>
          </a:prstGeom>
          <a:noFill/>
        </p:spPr>
        <p:txBody>
          <a:bodyPr wrap="square" rtlCol="0">
            <a:spAutoFit/>
          </a:bodyPr>
          <a:lstStyle/>
          <a:p>
            <a:pPr>
              <a:lnSpc>
                <a:spcPct val="114000"/>
              </a:lnSpc>
              <a:spcAft>
                <a:spcPts val="1800"/>
              </a:spcAft>
            </a:pPr>
            <a:r>
              <a:rPr lang="en-US" altLang="en-US" sz="1600" dirty="0">
                <a:latin typeface="Noto Sans" panose="020B0502040504020204" pitchFamily="34" charset="0"/>
                <a:ea typeface="Noto Sans" panose="020B0502040504020204" pitchFamily="34" charset="0"/>
                <a:cs typeface="Noto Sans" panose="020B0502040504020204" pitchFamily="34" charset="0"/>
              </a:rPr>
              <a:t>All count teams are back at the base and forms have been reviewed</a:t>
            </a:r>
          </a:p>
          <a:p>
            <a:pPr>
              <a:lnSpc>
                <a:spcPct val="114000"/>
              </a:lnSpc>
              <a:spcAft>
                <a:spcPts val="1800"/>
              </a:spcAft>
            </a:pPr>
            <a:r>
              <a:rPr lang="en-US" altLang="en-US" sz="1600" dirty="0">
                <a:latin typeface="Noto Sans" panose="020B0502040504020204" pitchFamily="34" charset="0"/>
                <a:ea typeface="Noto Sans" panose="020B0502040504020204" pitchFamily="34" charset="0"/>
                <a:cs typeface="Noto Sans" panose="020B0502040504020204" pitchFamily="34" charset="0"/>
              </a:rPr>
              <a:t>One of the counters goes home, and calls shortly after to say they have seen 2 more people bedded down who weren’t there earlier during the count</a:t>
            </a:r>
          </a:p>
        </p:txBody>
      </p:sp>
      <p:sp>
        <p:nvSpPr>
          <p:cNvPr id="6" name="TextBox 5">
            <a:extLst>
              <a:ext uri="{FF2B5EF4-FFF2-40B4-BE49-F238E27FC236}">
                <a16:creationId xmlns:a16="http://schemas.microsoft.com/office/drawing/2014/main" id="{874F06A6-B907-5647-ACCA-5EE8076ED3D9}"/>
              </a:ext>
            </a:extLst>
          </p:cNvPr>
          <p:cNvSpPr txBox="1"/>
          <p:nvPr/>
        </p:nvSpPr>
        <p:spPr>
          <a:xfrm>
            <a:off x="4565904" y="2026877"/>
            <a:ext cx="4358640" cy="2739211"/>
          </a:xfrm>
          <a:prstGeom prst="rect">
            <a:avLst/>
          </a:prstGeom>
          <a:noFill/>
        </p:spPr>
        <p:txBody>
          <a:bodyPr wrap="square" rtlCol="0">
            <a:spAutoFit/>
          </a:bodyPr>
          <a:lstStyle/>
          <a:p>
            <a:pPr>
              <a:spcAft>
                <a:spcPts val="2400"/>
              </a:spcAft>
            </a:pPr>
            <a:r>
              <a:rPr lang="en-US" altLang="en-US" sz="1600" dirty="0">
                <a:latin typeface="Noto Sans" panose="020B0502040504020204" pitchFamily="34" charset="0"/>
                <a:ea typeface="Noto Sans" panose="020B0502040504020204" pitchFamily="34" charset="0"/>
                <a:cs typeface="Noto Sans" panose="020B0502040504020204" pitchFamily="34" charset="0"/>
              </a:rPr>
              <a:t>The count has to have a finish time</a:t>
            </a:r>
          </a:p>
          <a:p>
            <a:pPr>
              <a:spcAft>
                <a:spcPts val="2400"/>
              </a:spcAft>
            </a:pPr>
            <a:r>
              <a:rPr lang="en-US" altLang="en-US" sz="1600" dirty="0">
                <a:latin typeface="Noto Sans" panose="020B0502040504020204" pitchFamily="34" charset="0"/>
                <a:ea typeface="Noto Sans" panose="020B0502040504020204" pitchFamily="34" charset="0"/>
                <a:cs typeface="Noto Sans" panose="020B0502040504020204" pitchFamily="34" charset="0"/>
              </a:rPr>
              <a:t>The extra 2 people can’t be included as the count has ended </a:t>
            </a:r>
          </a:p>
          <a:p>
            <a:pPr>
              <a:spcAft>
                <a:spcPts val="2400"/>
              </a:spcAft>
            </a:pPr>
            <a:r>
              <a:rPr lang="en-US" altLang="en-US" sz="1600" dirty="0">
                <a:latin typeface="Noto Sans" panose="020B0502040504020204" pitchFamily="34" charset="0"/>
                <a:ea typeface="Noto Sans" panose="020B0502040504020204" pitchFamily="34" charset="0"/>
                <a:cs typeface="Noto Sans" panose="020B0502040504020204" pitchFamily="34" charset="0"/>
              </a:rPr>
              <a:t>The people might already have been included in the count at a different site</a:t>
            </a:r>
          </a:p>
          <a:p>
            <a:pPr>
              <a:spcAft>
                <a:spcPts val="2400"/>
              </a:spcAft>
            </a:pPr>
            <a:r>
              <a:rPr lang="en-US" altLang="en-US" sz="1600" dirty="0">
                <a:latin typeface="Noto Sans" panose="020B0502040504020204" pitchFamily="34" charset="0"/>
                <a:ea typeface="Noto Sans" panose="020B0502040504020204" pitchFamily="34" charset="0"/>
                <a:cs typeface="Noto Sans" panose="020B0502040504020204" pitchFamily="34" charset="0"/>
              </a:rPr>
              <a:t>It may be that the count started too early if people were not yet bedded down </a:t>
            </a:r>
          </a:p>
        </p:txBody>
      </p:sp>
      <p:cxnSp>
        <p:nvCxnSpPr>
          <p:cNvPr id="7" name="Straight Connector 6"/>
          <p:cNvCxnSpPr/>
          <p:nvPr/>
        </p:nvCxnSpPr>
        <p:spPr>
          <a:xfrm>
            <a:off x="4303776" y="2037655"/>
            <a:ext cx="0" cy="4451982"/>
          </a:xfrm>
          <a:prstGeom prst="line">
            <a:avLst/>
          </a:prstGeom>
          <a:ln w="25400">
            <a:solidFill>
              <a:srgbClr val="CC0099"/>
            </a:solidFill>
          </a:ln>
        </p:spPr>
        <p:style>
          <a:lnRef idx="2">
            <a:schemeClr val="accent1"/>
          </a:lnRef>
          <a:fillRef idx="0">
            <a:schemeClr val="accent1"/>
          </a:fillRef>
          <a:effectRef idx="1">
            <a:schemeClr val="accent1"/>
          </a:effectRef>
          <a:fontRef idx="minor">
            <a:schemeClr val="tx1"/>
          </a:fontRef>
        </p:style>
      </p:cxnSp>
      <p:sp>
        <p:nvSpPr>
          <p:cNvPr id="8" name="TextBox 7">
            <a:extLst>
              <a:ext uri="{FF2B5EF4-FFF2-40B4-BE49-F238E27FC236}">
                <a16:creationId xmlns:a16="http://schemas.microsoft.com/office/drawing/2014/main" id="{9CBAE85F-C4F6-5B4A-B5AD-5A6CA815CF62}"/>
              </a:ext>
            </a:extLst>
          </p:cNvPr>
          <p:cNvSpPr txBox="1"/>
          <p:nvPr/>
        </p:nvSpPr>
        <p:spPr>
          <a:xfrm>
            <a:off x="353962" y="412954"/>
            <a:ext cx="7119734" cy="1015663"/>
          </a:xfrm>
          <a:prstGeom prst="rect">
            <a:avLst/>
          </a:prstGeom>
          <a:noFill/>
        </p:spPr>
        <p:txBody>
          <a:bodyPr wrap="square" lIns="91440" tIns="45720" rIns="91440" bIns="45720" rtlCol="0" anchor="t">
            <a:spAutoFit/>
          </a:bodyPr>
          <a:lstStyle/>
          <a:p>
            <a:r>
              <a:rPr lang="en-GB" sz="3200" b="1" dirty="0">
                <a:solidFill>
                  <a:srgbClr val="6E005A"/>
                </a:solidFill>
                <a:latin typeface="Poppins"/>
                <a:cs typeface="Poppins"/>
              </a:rPr>
              <a:t>Snapshot Estimates</a:t>
            </a:r>
            <a:endParaRPr lang="en-GB" sz="3200" dirty="0">
              <a:solidFill>
                <a:srgbClr val="6E005A"/>
              </a:solidFill>
              <a:latin typeface="Poppins" pitchFamily="2" charset="77"/>
              <a:cs typeface="Poppins" pitchFamily="2" charset="77"/>
            </a:endParaRPr>
          </a:p>
          <a:p>
            <a:r>
              <a:rPr lang="en-GB" sz="2800" b="1" dirty="0">
                <a:solidFill>
                  <a:srgbClr val="CC0099"/>
                </a:solidFill>
                <a:latin typeface="Poppins" pitchFamily="2" charset="77"/>
                <a:cs typeface="Poppins" pitchFamily="2" charset="77"/>
              </a:rPr>
              <a:t>FAQs for Local Authorities</a:t>
            </a:r>
            <a:endParaRPr lang="en-GB" sz="2800" dirty="0">
              <a:solidFill>
                <a:srgbClr val="CC0099"/>
              </a:solidFill>
              <a:latin typeface="Poppins" pitchFamily="2" charset="77"/>
              <a:cs typeface="Poppins" pitchFamily="2" charset="77"/>
            </a:endParaRPr>
          </a:p>
        </p:txBody>
      </p:sp>
    </p:spTree>
    <p:extLst>
      <p:ext uri="{BB962C8B-B14F-4D97-AF65-F5344CB8AC3E}">
        <p14:creationId xmlns:p14="http://schemas.microsoft.com/office/powerpoint/2010/main" val="20917605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81A3A12E-3D5C-8643-BAF3-454B3806ADA8}"/>
              </a:ext>
            </a:extLst>
          </p:cNvPr>
          <p:cNvPicPr>
            <a:picLocks noChangeAspect="1"/>
          </p:cNvPicPr>
          <p:nvPr/>
        </p:nvPicPr>
        <p:blipFill>
          <a:blip r:embed="rId2"/>
          <a:stretch>
            <a:fillRect/>
          </a:stretch>
        </p:blipFill>
        <p:spPr>
          <a:xfrm>
            <a:off x="6953407" y="-72975"/>
            <a:ext cx="2527551" cy="1518317"/>
          </a:xfrm>
          <a:prstGeom prst="rect">
            <a:avLst/>
          </a:prstGeom>
        </p:spPr>
      </p:pic>
      <p:sp>
        <p:nvSpPr>
          <p:cNvPr id="3" name="TextBox 2">
            <a:extLst>
              <a:ext uri="{FF2B5EF4-FFF2-40B4-BE49-F238E27FC236}">
                <a16:creationId xmlns:a16="http://schemas.microsoft.com/office/drawing/2014/main" id="{874F06A6-B907-5647-ACCA-5EE8076ED3D9}"/>
              </a:ext>
            </a:extLst>
          </p:cNvPr>
          <p:cNvSpPr txBox="1"/>
          <p:nvPr/>
        </p:nvSpPr>
        <p:spPr>
          <a:xfrm>
            <a:off x="353961" y="2037655"/>
            <a:ext cx="3864471" cy="2271006"/>
          </a:xfrm>
          <a:prstGeom prst="rect">
            <a:avLst/>
          </a:prstGeom>
          <a:noFill/>
        </p:spPr>
        <p:txBody>
          <a:bodyPr wrap="square" rtlCol="0">
            <a:spAutoFit/>
          </a:bodyPr>
          <a:lstStyle/>
          <a:p>
            <a:pPr>
              <a:lnSpc>
                <a:spcPct val="114000"/>
              </a:lnSpc>
              <a:spcAft>
                <a:spcPts val="1800"/>
              </a:spcAft>
            </a:pPr>
            <a:r>
              <a:rPr lang="en-US" altLang="en-US" sz="1600" dirty="0">
                <a:latin typeface="Noto Sans" panose="020B0502040504020204" pitchFamily="34" charset="0"/>
                <a:ea typeface="Noto Sans" panose="020B0502040504020204" pitchFamily="34" charset="0"/>
                <a:cs typeface="Noto Sans" panose="020B0502040504020204" pitchFamily="34" charset="0"/>
              </a:rPr>
              <a:t>Count team finds someone who is covered up and doesn’t wake in response to them</a:t>
            </a:r>
          </a:p>
          <a:p>
            <a:pPr>
              <a:lnSpc>
                <a:spcPct val="114000"/>
              </a:lnSpc>
              <a:spcAft>
                <a:spcPts val="1800"/>
              </a:spcAft>
            </a:pPr>
            <a:r>
              <a:rPr lang="en-US" altLang="en-US" sz="1600" dirty="0">
                <a:latin typeface="Noto Sans" panose="020B0502040504020204" pitchFamily="34" charset="0"/>
                <a:ea typeface="Noto Sans" panose="020B0502040504020204" pitchFamily="34" charset="0"/>
                <a:cs typeface="Noto Sans" panose="020B0502040504020204" pitchFamily="34" charset="0"/>
              </a:rPr>
              <a:t>The person is breathing regularly</a:t>
            </a:r>
          </a:p>
          <a:p>
            <a:pPr>
              <a:lnSpc>
                <a:spcPct val="114000"/>
              </a:lnSpc>
              <a:spcAft>
                <a:spcPts val="1800"/>
              </a:spcAft>
            </a:pPr>
            <a:r>
              <a:rPr lang="en-US" altLang="en-US" sz="1600" dirty="0">
                <a:latin typeface="Noto Sans" panose="020B0502040504020204" pitchFamily="34" charset="0"/>
                <a:ea typeface="Noto Sans" panose="020B0502040504020204" pitchFamily="34" charset="0"/>
                <a:cs typeface="Noto Sans" panose="020B0502040504020204" pitchFamily="34" charset="0"/>
              </a:rPr>
              <a:t>They can’t work out gender, age </a:t>
            </a:r>
            <a:br>
              <a:rPr lang="en-US" altLang="en-US" sz="1600" dirty="0">
                <a:latin typeface="Noto Sans" panose="020B0502040504020204" pitchFamily="34" charset="0"/>
                <a:ea typeface="Noto Sans" panose="020B0502040504020204" pitchFamily="34" charset="0"/>
                <a:cs typeface="Noto Sans" panose="020B0502040504020204" pitchFamily="34" charset="0"/>
              </a:rPr>
            </a:br>
            <a:r>
              <a:rPr lang="en-US" altLang="en-US" sz="1600" dirty="0">
                <a:latin typeface="Noto Sans" panose="020B0502040504020204" pitchFamily="34" charset="0"/>
                <a:ea typeface="Noto Sans" panose="020B0502040504020204" pitchFamily="34" charset="0"/>
                <a:cs typeface="Noto Sans" panose="020B0502040504020204" pitchFamily="34" charset="0"/>
              </a:rPr>
              <a:t>or nationality</a:t>
            </a:r>
          </a:p>
        </p:txBody>
      </p:sp>
      <p:sp>
        <p:nvSpPr>
          <p:cNvPr id="6" name="TextBox 5">
            <a:extLst>
              <a:ext uri="{FF2B5EF4-FFF2-40B4-BE49-F238E27FC236}">
                <a16:creationId xmlns:a16="http://schemas.microsoft.com/office/drawing/2014/main" id="{874F06A6-B907-5647-ACCA-5EE8076ED3D9}"/>
              </a:ext>
            </a:extLst>
          </p:cNvPr>
          <p:cNvSpPr txBox="1"/>
          <p:nvPr/>
        </p:nvSpPr>
        <p:spPr>
          <a:xfrm>
            <a:off x="4565904" y="2026877"/>
            <a:ext cx="4358640" cy="4093428"/>
          </a:xfrm>
          <a:prstGeom prst="rect">
            <a:avLst/>
          </a:prstGeom>
          <a:noFill/>
        </p:spPr>
        <p:txBody>
          <a:bodyPr wrap="square" lIns="91440" tIns="45720" rIns="91440" bIns="45720" rtlCol="0" anchor="t">
            <a:spAutoFit/>
          </a:bodyPr>
          <a:lstStyle/>
          <a:p>
            <a:pPr>
              <a:spcAft>
                <a:spcPts val="2400"/>
              </a:spcAft>
            </a:pPr>
            <a:r>
              <a:rPr lang="en-US" altLang="en-US" sz="1600" dirty="0">
                <a:latin typeface="Noto Sans" panose="020B0502040504020204" pitchFamily="34" charset="0"/>
                <a:ea typeface="Noto Sans" panose="020B0502040504020204" pitchFamily="34" charset="0"/>
                <a:cs typeface="Noto Sans" panose="020B0502040504020204" pitchFamily="34" charset="0"/>
              </a:rPr>
              <a:t>They could ask Police to wake the person if necessary and if there are safety concerns </a:t>
            </a:r>
          </a:p>
          <a:p>
            <a:pPr>
              <a:spcAft>
                <a:spcPts val="2400"/>
              </a:spcAft>
            </a:pPr>
            <a:r>
              <a:rPr lang="en-US" altLang="en-US" sz="1600" dirty="0">
                <a:latin typeface="Noto Sans"/>
                <a:ea typeface="Noto Sans"/>
                <a:cs typeface="Noto Sans"/>
              </a:rPr>
              <a:t>But, there is no requirement to wake people </a:t>
            </a:r>
          </a:p>
          <a:p>
            <a:pPr>
              <a:spcAft>
                <a:spcPts val="2400"/>
              </a:spcAft>
            </a:pPr>
            <a:r>
              <a:rPr lang="en-US" altLang="en-US" sz="1600" dirty="0">
                <a:latin typeface="Noto Sans" panose="020B0502040504020204" pitchFamily="34" charset="0"/>
                <a:ea typeface="Noto Sans" panose="020B0502040504020204" pitchFamily="34" charset="0"/>
                <a:cs typeface="Noto Sans" panose="020B0502040504020204" pitchFamily="34" charset="0"/>
              </a:rPr>
              <a:t>Safety comes first</a:t>
            </a:r>
          </a:p>
          <a:p>
            <a:pPr>
              <a:spcAft>
                <a:spcPts val="2400"/>
              </a:spcAft>
            </a:pPr>
            <a:r>
              <a:rPr lang="en-US" altLang="en-US" sz="1600" dirty="0">
                <a:latin typeface="Noto Sans" panose="020B0502040504020204" pitchFamily="34" charset="0"/>
                <a:ea typeface="Noto Sans" panose="020B0502040504020204" pitchFamily="34" charset="0"/>
                <a:cs typeface="Noto Sans" panose="020B0502040504020204" pitchFamily="34" charset="0"/>
              </a:rPr>
              <a:t>Respect people’s need to rest!</a:t>
            </a:r>
          </a:p>
          <a:p>
            <a:pPr>
              <a:spcAft>
                <a:spcPts val="2400"/>
              </a:spcAft>
            </a:pPr>
            <a:r>
              <a:rPr lang="en-US" altLang="en-US" sz="1600" dirty="0">
                <a:latin typeface="Noto Sans"/>
                <a:ea typeface="Noto Sans"/>
                <a:cs typeface="Noto Sans"/>
              </a:rPr>
              <a:t>It’s completely fine to record the person's demographics as ‘not known’</a:t>
            </a:r>
          </a:p>
          <a:p>
            <a:pPr>
              <a:spcAft>
                <a:spcPts val="2400"/>
              </a:spcAft>
            </a:pPr>
            <a:r>
              <a:rPr lang="en-US" altLang="en-US" sz="1600" dirty="0">
                <a:latin typeface="Noto Sans" panose="020B0502040504020204" pitchFamily="34" charset="0"/>
                <a:ea typeface="Noto Sans" panose="020B0502040504020204" pitchFamily="34" charset="0"/>
                <a:cs typeface="Noto Sans" panose="020B0502040504020204" pitchFamily="34" charset="0"/>
              </a:rPr>
              <a:t>Ideally, an outreach team will look for them again next day to offer support</a:t>
            </a:r>
          </a:p>
        </p:txBody>
      </p:sp>
      <p:cxnSp>
        <p:nvCxnSpPr>
          <p:cNvPr id="7" name="Straight Connector 6"/>
          <p:cNvCxnSpPr/>
          <p:nvPr/>
        </p:nvCxnSpPr>
        <p:spPr>
          <a:xfrm>
            <a:off x="4303776" y="2037655"/>
            <a:ext cx="0" cy="4451982"/>
          </a:xfrm>
          <a:prstGeom prst="line">
            <a:avLst/>
          </a:prstGeom>
          <a:ln w="25400">
            <a:solidFill>
              <a:srgbClr val="CC0099"/>
            </a:solidFill>
          </a:ln>
        </p:spPr>
        <p:style>
          <a:lnRef idx="2">
            <a:schemeClr val="accent1"/>
          </a:lnRef>
          <a:fillRef idx="0">
            <a:schemeClr val="accent1"/>
          </a:fillRef>
          <a:effectRef idx="1">
            <a:schemeClr val="accent1"/>
          </a:effectRef>
          <a:fontRef idx="minor">
            <a:schemeClr val="tx1"/>
          </a:fontRef>
        </p:style>
      </p:cxnSp>
      <p:sp>
        <p:nvSpPr>
          <p:cNvPr id="8" name="TextBox 7">
            <a:extLst>
              <a:ext uri="{FF2B5EF4-FFF2-40B4-BE49-F238E27FC236}">
                <a16:creationId xmlns:a16="http://schemas.microsoft.com/office/drawing/2014/main" id="{9CBAE85F-C4F6-5B4A-B5AD-5A6CA815CF62}"/>
              </a:ext>
            </a:extLst>
          </p:cNvPr>
          <p:cNvSpPr txBox="1"/>
          <p:nvPr/>
        </p:nvSpPr>
        <p:spPr>
          <a:xfrm>
            <a:off x="353962" y="412954"/>
            <a:ext cx="7119734" cy="1015663"/>
          </a:xfrm>
          <a:prstGeom prst="rect">
            <a:avLst/>
          </a:prstGeom>
          <a:noFill/>
        </p:spPr>
        <p:txBody>
          <a:bodyPr wrap="square" lIns="91440" tIns="45720" rIns="91440" bIns="45720" rtlCol="0" anchor="t">
            <a:spAutoFit/>
          </a:bodyPr>
          <a:lstStyle/>
          <a:p>
            <a:r>
              <a:rPr lang="en-GB" sz="3200" b="1" dirty="0">
                <a:solidFill>
                  <a:srgbClr val="6E005A"/>
                </a:solidFill>
                <a:latin typeface="Poppins"/>
                <a:cs typeface="Poppins"/>
              </a:rPr>
              <a:t>Snapshot Estimates</a:t>
            </a:r>
            <a:endParaRPr lang="en-GB" sz="3200" dirty="0">
              <a:solidFill>
                <a:srgbClr val="6E005A"/>
              </a:solidFill>
              <a:latin typeface="Poppins" pitchFamily="2" charset="77"/>
              <a:cs typeface="Poppins" pitchFamily="2" charset="77"/>
            </a:endParaRPr>
          </a:p>
          <a:p>
            <a:r>
              <a:rPr lang="en-GB" sz="2800" b="1" dirty="0">
                <a:solidFill>
                  <a:srgbClr val="CC0099"/>
                </a:solidFill>
                <a:latin typeface="Poppins" pitchFamily="2" charset="77"/>
                <a:cs typeface="Poppins" pitchFamily="2" charset="77"/>
              </a:rPr>
              <a:t>FAQs for Local Authorities</a:t>
            </a:r>
            <a:endParaRPr lang="en-GB" sz="2800" dirty="0">
              <a:solidFill>
                <a:srgbClr val="CC0099"/>
              </a:solidFill>
              <a:latin typeface="Poppins" pitchFamily="2" charset="77"/>
              <a:cs typeface="Poppins" pitchFamily="2" charset="77"/>
            </a:endParaRPr>
          </a:p>
        </p:txBody>
      </p:sp>
    </p:spTree>
    <p:extLst>
      <p:ext uri="{BB962C8B-B14F-4D97-AF65-F5344CB8AC3E}">
        <p14:creationId xmlns:p14="http://schemas.microsoft.com/office/powerpoint/2010/main" val="28155986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81A3A12E-3D5C-8643-BAF3-454B3806ADA8}"/>
              </a:ext>
            </a:extLst>
          </p:cNvPr>
          <p:cNvPicPr>
            <a:picLocks noChangeAspect="1"/>
          </p:cNvPicPr>
          <p:nvPr/>
        </p:nvPicPr>
        <p:blipFill>
          <a:blip r:embed="rId2"/>
          <a:stretch>
            <a:fillRect/>
          </a:stretch>
        </p:blipFill>
        <p:spPr>
          <a:xfrm>
            <a:off x="6953407" y="-72975"/>
            <a:ext cx="2527551" cy="1518317"/>
          </a:xfrm>
          <a:prstGeom prst="rect">
            <a:avLst/>
          </a:prstGeom>
        </p:spPr>
      </p:pic>
      <p:sp>
        <p:nvSpPr>
          <p:cNvPr id="3" name="TextBox 2">
            <a:extLst>
              <a:ext uri="{FF2B5EF4-FFF2-40B4-BE49-F238E27FC236}">
                <a16:creationId xmlns:a16="http://schemas.microsoft.com/office/drawing/2014/main" id="{874F06A6-B907-5647-ACCA-5EE8076ED3D9}"/>
              </a:ext>
            </a:extLst>
          </p:cNvPr>
          <p:cNvSpPr txBox="1"/>
          <p:nvPr/>
        </p:nvSpPr>
        <p:spPr>
          <a:xfrm>
            <a:off x="353961" y="2037655"/>
            <a:ext cx="3864471" cy="1191736"/>
          </a:xfrm>
          <a:prstGeom prst="rect">
            <a:avLst/>
          </a:prstGeom>
          <a:noFill/>
        </p:spPr>
        <p:txBody>
          <a:bodyPr wrap="square" rtlCol="0">
            <a:spAutoFit/>
          </a:bodyPr>
          <a:lstStyle/>
          <a:p>
            <a:pPr>
              <a:lnSpc>
                <a:spcPct val="114000"/>
              </a:lnSpc>
            </a:pPr>
            <a:r>
              <a:rPr lang="en-GB" altLang="en-US" sz="1600" dirty="0">
                <a:latin typeface="Noto Sans" panose="020B0502040504020204" pitchFamily="34" charset="0"/>
                <a:ea typeface="Noto Sans" panose="020B0502040504020204" pitchFamily="34" charset="0"/>
                <a:cs typeface="Noto Sans" panose="020B0502040504020204" pitchFamily="34" charset="0"/>
              </a:rPr>
              <a:t>On the “typical night” SWEP (Severe Weather Emergency Protocol) is active and provision is available for all rough sleepers to come in off the streets</a:t>
            </a:r>
          </a:p>
        </p:txBody>
      </p:sp>
      <p:sp>
        <p:nvSpPr>
          <p:cNvPr id="6" name="TextBox 5">
            <a:extLst>
              <a:ext uri="{FF2B5EF4-FFF2-40B4-BE49-F238E27FC236}">
                <a16:creationId xmlns:a16="http://schemas.microsoft.com/office/drawing/2014/main" id="{874F06A6-B907-5647-ACCA-5EE8076ED3D9}"/>
              </a:ext>
            </a:extLst>
          </p:cNvPr>
          <p:cNvSpPr txBox="1"/>
          <p:nvPr/>
        </p:nvSpPr>
        <p:spPr>
          <a:xfrm>
            <a:off x="4565904" y="2026877"/>
            <a:ext cx="4358640" cy="3908762"/>
          </a:xfrm>
          <a:prstGeom prst="rect">
            <a:avLst/>
          </a:prstGeom>
          <a:noFill/>
        </p:spPr>
        <p:txBody>
          <a:bodyPr wrap="square" rtlCol="0">
            <a:spAutoFit/>
          </a:bodyPr>
          <a:lstStyle/>
          <a:p>
            <a:pPr>
              <a:spcAft>
                <a:spcPts val="2400"/>
              </a:spcAft>
            </a:pPr>
            <a:r>
              <a:rPr lang="en-US" altLang="en-US" sz="1600" dirty="0">
                <a:latin typeface="Noto Sans" panose="020B0502040504020204" pitchFamily="34" charset="0"/>
                <a:ea typeface="Noto Sans" panose="020B0502040504020204" pitchFamily="34" charset="0"/>
                <a:cs typeface="Noto Sans" panose="020B0502040504020204" pitchFamily="34" charset="0"/>
              </a:rPr>
              <a:t>The count should be cancelled or rearranged. It could be unsafe to send count teams out in severe weather. It is no longer a typical night.</a:t>
            </a:r>
          </a:p>
          <a:p>
            <a:pPr>
              <a:spcAft>
                <a:spcPts val="2400"/>
              </a:spcAft>
            </a:pPr>
            <a:r>
              <a:rPr lang="en-US" altLang="en-US" sz="1600" dirty="0">
                <a:latin typeface="Noto Sans" panose="020B0502040504020204" pitchFamily="34" charset="0"/>
                <a:ea typeface="Noto Sans" panose="020B0502040504020204" pitchFamily="34" charset="0"/>
                <a:cs typeface="Noto Sans" panose="020B0502040504020204" pitchFamily="34" charset="0"/>
              </a:rPr>
              <a:t>If the count takes place, the count figure can be used as intelligence for an evidence-based estimate. An estimate figure can be submitted for those counted and those accessing the SWEP provision</a:t>
            </a:r>
          </a:p>
          <a:p>
            <a:pPr>
              <a:spcAft>
                <a:spcPts val="2400"/>
              </a:spcAft>
            </a:pPr>
            <a:r>
              <a:rPr lang="en-US" altLang="en-US" sz="1600" dirty="0">
                <a:latin typeface="Noto Sans" panose="020B0502040504020204" pitchFamily="34" charset="0"/>
                <a:ea typeface="Noto Sans" panose="020B0502040504020204" pitchFamily="34" charset="0"/>
                <a:cs typeface="Noto Sans" panose="020B0502040504020204" pitchFamily="34" charset="0"/>
              </a:rPr>
              <a:t>Conducting counts and/or estimate meetings earlier on in the snapshot estimates period might reduce risk of SWEP being active – e.g. during October </a:t>
            </a:r>
          </a:p>
        </p:txBody>
      </p:sp>
      <p:cxnSp>
        <p:nvCxnSpPr>
          <p:cNvPr id="7" name="Straight Connector 6"/>
          <p:cNvCxnSpPr/>
          <p:nvPr/>
        </p:nvCxnSpPr>
        <p:spPr>
          <a:xfrm>
            <a:off x="4303776" y="2037655"/>
            <a:ext cx="0" cy="4451982"/>
          </a:xfrm>
          <a:prstGeom prst="line">
            <a:avLst/>
          </a:prstGeom>
          <a:ln w="25400">
            <a:solidFill>
              <a:srgbClr val="CC0099"/>
            </a:solidFill>
          </a:ln>
        </p:spPr>
        <p:style>
          <a:lnRef idx="2">
            <a:schemeClr val="accent1"/>
          </a:lnRef>
          <a:fillRef idx="0">
            <a:schemeClr val="accent1"/>
          </a:fillRef>
          <a:effectRef idx="1">
            <a:schemeClr val="accent1"/>
          </a:effectRef>
          <a:fontRef idx="minor">
            <a:schemeClr val="tx1"/>
          </a:fontRef>
        </p:style>
      </p:cxnSp>
      <p:sp>
        <p:nvSpPr>
          <p:cNvPr id="8" name="TextBox 7">
            <a:extLst>
              <a:ext uri="{FF2B5EF4-FFF2-40B4-BE49-F238E27FC236}">
                <a16:creationId xmlns:a16="http://schemas.microsoft.com/office/drawing/2014/main" id="{9CBAE85F-C4F6-5B4A-B5AD-5A6CA815CF62}"/>
              </a:ext>
            </a:extLst>
          </p:cNvPr>
          <p:cNvSpPr txBox="1"/>
          <p:nvPr/>
        </p:nvSpPr>
        <p:spPr>
          <a:xfrm>
            <a:off x="353962" y="412954"/>
            <a:ext cx="7119734" cy="1015663"/>
          </a:xfrm>
          <a:prstGeom prst="rect">
            <a:avLst/>
          </a:prstGeom>
          <a:noFill/>
        </p:spPr>
        <p:txBody>
          <a:bodyPr wrap="square" lIns="91440" tIns="45720" rIns="91440" bIns="45720" rtlCol="0" anchor="t">
            <a:spAutoFit/>
          </a:bodyPr>
          <a:lstStyle/>
          <a:p>
            <a:r>
              <a:rPr lang="en-GB" sz="3200" b="1" dirty="0">
                <a:solidFill>
                  <a:srgbClr val="6E005A"/>
                </a:solidFill>
                <a:latin typeface="Poppins"/>
                <a:cs typeface="Poppins"/>
              </a:rPr>
              <a:t>Snapshot Estimates</a:t>
            </a:r>
            <a:endParaRPr lang="en-GB" sz="3200" dirty="0">
              <a:solidFill>
                <a:srgbClr val="6E005A"/>
              </a:solidFill>
              <a:latin typeface="Poppins" pitchFamily="2" charset="77"/>
              <a:cs typeface="Poppins" pitchFamily="2" charset="77"/>
            </a:endParaRPr>
          </a:p>
          <a:p>
            <a:r>
              <a:rPr lang="en-GB" sz="2800" b="1" dirty="0">
                <a:solidFill>
                  <a:srgbClr val="CC0099"/>
                </a:solidFill>
                <a:latin typeface="Poppins" pitchFamily="2" charset="77"/>
                <a:cs typeface="Poppins" pitchFamily="2" charset="77"/>
              </a:rPr>
              <a:t>FAQs for Local Authorities</a:t>
            </a:r>
            <a:endParaRPr lang="en-GB" sz="2800" dirty="0">
              <a:solidFill>
                <a:srgbClr val="CC0099"/>
              </a:solidFill>
              <a:latin typeface="Poppins" pitchFamily="2" charset="77"/>
              <a:cs typeface="Poppins" pitchFamily="2" charset="77"/>
            </a:endParaRPr>
          </a:p>
        </p:txBody>
      </p:sp>
    </p:spTree>
    <p:extLst>
      <p:ext uri="{BB962C8B-B14F-4D97-AF65-F5344CB8AC3E}">
        <p14:creationId xmlns:p14="http://schemas.microsoft.com/office/powerpoint/2010/main" val="28420400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81A3A12E-3D5C-8643-BAF3-454B3806ADA8}"/>
              </a:ext>
            </a:extLst>
          </p:cNvPr>
          <p:cNvPicPr>
            <a:picLocks noChangeAspect="1"/>
          </p:cNvPicPr>
          <p:nvPr/>
        </p:nvPicPr>
        <p:blipFill>
          <a:blip r:embed="rId2"/>
          <a:stretch>
            <a:fillRect/>
          </a:stretch>
        </p:blipFill>
        <p:spPr>
          <a:xfrm>
            <a:off x="6953407" y="-72975"/>
            <a:ext cx="2527551" cy="1518317"/>
          </a:xfrm>
          <a:prstGeom prst="rect">
            <a:avLst/>
          </a:prstGeom>
        </p:spPr>
      </p:pic>
      <p:sp>
        <p:nvSpPr>
          <p:cNvPr id="3" name="TextBox 2">
            <a:extLst>
              <a:ext uri="{FF2B5EF4-FFF2-40B4-BE49-F238E27FC236}">
                <a16:creationId xmlns:a16="http://schemas.microsoft.com/office/drawing/2014/main" id="{874F06A6-B907-5647-ACCA-5EE8076ED3D9}"/>
              </a:ext>
            </a:extLst>
          </p:cNvPr>
          <p:cNvSpPr txBox="1"/>
          <p:nvPr/>
        </p:nvSpPr>
        <p:spPr>
          <a:xfrm>
            <a:off x="353961" y="2037655"/>
            <a:ext cx="3864471" cy="2882328"/>
          </a:xfrm>
          <a:prstGeom prst="rect">
            <a:avLst/>
          </a:prstGeom>
          <a:noFill/>
        </p:spPr>
        <p:txBody>
          <a:bodyPr wrap="square" rtlCol="0">
            <a:spAutoFit/>
          </a:bodyPr>
          <a:lstStyle/>
          <a:p>
            <a:pPr>
              <a:lnSpc>
                <a:spcPct val="114000"/>
              </a:lnSpc>
            </a:pPr>
            <a:r>
              <a:rPr lang="en-US" altLang="en-US" sz="1600" dirty="0">
                <a:latin typeface="Noto Sans" panose="020B0502040504020204" pitchFamily="34" charset="0"/>
                <a:ea typeface="Noto Sans" panose="020B0502040504020204" pitchFamily="34" charset="0"/>
                <a:cs typeface="Noto Sans" panose="020B0502040504020204" pitchFamily="34" charset="0"/>
              </a:rPr>
              <a:t>Counters have decided to visit areas before midnight, and before the start of the count, as part of a ‘pre-count’ to see who is out</a:t>
            </a:r>
          </a:p>
          <a:p>
            <a:pPr>
              <a:lnSpc>
                <a:spcPct val="114000"/>
              </a:lnSpc>
            </a:pPr>
            <a:endParaRPr lang="en-US" altLang="en-US" sz="1600" dirty="0">
              <a:latin typeface="Noto Sans" panose="020B0502040504020204" pitchFamily="34" charset="0"/>
              <a:ea typeface="Noto Sans" panose="020B0502040504020204" pitchFamily="34" charset="0"/>
              <a:cs typeface="Noto Sans" panose="020B0502040504020204" pitchFamily="34" charset="0"/>
            </a:endParaRPr>
          </a:p>
          <a:p>
            <a:pPr>
              <a:lnSpc>
                <a:spcPct val="114000"/>
              </a:lnSpc>
            </a:pPr>
            <a:r>
              <a:rPr lang="en-US" altLang="en-US" sz="1600" dirty="0">
                <a:latin typeface="Noto Sans" panose="020B0502040504020204" pitchFamily="34" charset="0"/>
                <a:ea typeface="Noto Sans" panose="020B0502040504020204" pitchFamily="34" charset="0"/>
                <a:cs typeface="Noto Sans" panose="020B0502040504020204" pitchFamily="34" charset="0"/>
              </a:rPr>
              <a:t>Some individuals were found rough sleeping during this ‘pre-count’ and were offered emergency accommodation and they accepted this offer</a:t>
            </a:r>
          </a:p>
        </p:txBody>
      </p:sp>
      <p:sp>
        <p:nvSpPr>
          <p:cNvPr id="6" name="TextBox 5">
            <a:extLst>
              <a:ext uri="{FF2B5EF4-FFF2-40B4-BE49-F238E27FC236}">
                <a16:creationId xmlns:a16="http://schemas.microsoft.com/office/drawing/2014/main" id="{874F06A6-B907-5647-ACCA-5EE8076ED3D9}"/>
              </a:ext>
            </a:extLst>
          </p:cNvPr>
          <p:cNvSpPr txBox="1"/>
          <p:nvPr/>
        </p:nvSpPr>
        <p:spPr>
          <a:xfrm>
            <a:off x="4565904" y="2026877"/>
            <a:ext cx="4358640" cy="4708981"/>
          </a:xfrm>
          <a:prstGeom prst="rect">
            <a:avLst/>
          </a:prstGeom>
          <a:noFill/>
        </p:spPr>
        <p:txBody>
          <a:bodyPr wrap="square" lIns="91440" tIns="45720" rIns="91440" bIns="45720" rtlCol="0" anchor="t">
            <a:spAutoFit/>
          </a:bodyPr>
          <a:lstStyle/>
          <a:p>
            <a:pPr>
              <a:spcAft>
                <a:spcPts val="2400"/>
              </a:spcAft>
            </a:pPr>
            <a:r>
              <a:rPr lang="en-US" altLang="en-US" sz="1600" dirty="0">
                <a:latin typeface="Noto Sans"/>
                <a:ea typeface="Noto Sans"/>
                <a:cs typeface="Noto Sans"/>
              </a:rPr>
              <a:t>Counts should not start before midnight and anybody seen before this time would not be counted</a:t>
            </a:r>
          </a:p>
          <a:p>
            <a:pPr>
              <a:spcAft>
                <a:spcPts val="2400"/>
              </a:spcAft>
            </a:pPr>
            <a:r>
              <a:rPr lang="en-US" altLang="en-US" sz="1600" dirty="0">
                <a:latin typeface="Noto Sans" panose="020B0502040504020204" pitchFamily="34" charset="0"/>
                <a:ea typeface="Noto Sans" panose="020B0502040504020204" pitchFamily="34" charset="0"/>
                <a:cs typeface="Noto Sans" panose="020B0502040504020204" pitchFamily="34" charset="0"/>
              </a:rPr>
              <a:t>Pre-count activity creates a risk of disruption </a:t>
            </a:r>
          </a:p>
          <a:p>
            <a:pPr>
              <a:spcAft>
                <a:spcPts val="2400"/>
              </a:spcAft>
            </a:pPr>
            <a:r>
              <a:rPr lang="en-US" altLang="en-US" sz="1600" dirty="0">
                <a:latin typeface="Noto Sans"/>
                <a:ea typeface="Noto Sans"/>
                <a:cs typeface="Noto Sans"/>
              </a:rPr>
              <a:t>Any individuals accommodated during the ‘pre-count’ may be required to be included in your final figure as they would otherwise have been counted if found later that night</a:t>
            </a:r>
          </a:p>
          <a:p>
            <a:pPr>
              <a:spcAft>
                <a:spcPts val="2400"/>
              </a:spcAft>
            </a:pPr>
            <a:r>
              <a:rPr lang="en-US" altLang="en-US" sz="1600" dirty="0">
                <a:latin typeface="Noto Sans" panose="020B0502040504020204" pitchFamily="34" charset="0"/>
                <a:ea typeface="Noto Sans" panose="020B0502040504020204" pitchFamily="34" charset="0"/>
                <a:cs typeface="Noto Sans" panose="020B0502040504020204" pitchFamily="34" charset="0"/>
              </a:rPr>
              <a:t>If outreach teams usually contact individuals during earlier evening ‘pre-counts’ because they are not visible at night, for example, then an evidence-based estimate, including a spotlight count would be appropriate</a:t>
            </a:r>
          </a:p>
        </p:txBody>
      </p:sp>
      <p:cxnSp>
        <p:nvCxnSpPr>
          <p:cNvPr id="7" name="Straight Connector 6"/>
          <p:cNvCxnSpPr/>
          <p:nvPr/>
        </p:nvCxnSpPr>
        <p:spPr>
          <a:xfrm>
            <a:off x="4303776" y="2037655"/>
            <a:ext cx="0" cy="4451982"/>
          </a:xfrm>
          <a:prstGeom prst="line">
            <a:avLst/>
          </a:prstGeom>
          <a:ln w="25400">
            <a:solidFill>
              <a:srgbClr val="CC0099"/>
            </a:solidFill>
          </a:ln>
        </p:spPr>
        <p:style>
          <a:lnRef idx="2">
            <a:schemeClr val="accent1"/>
          </a:lnRef>
          <a:fillRef idx="0">
            <a:schemeClr val="accent1"/>
          </a:fillRef>
          <a:effectRef idx="1">
            <a:schemeClr val="accent1"/>
          </a:effectRef>
          <a:fontRef idx="minor">
            <a:schemeClr val="tx1"/>
          </a:fontRef>
        </p:style>
      </p:cxnSp>
      <p:sp>
        <p:nvSpPr>
          <p:cNvPr id="8" name="TextBox 7">
            <a:extLst>
              <a:ext uri="{FF2B5EF4-FFF2-40B4-BE49-F238E27FC236}">
                <a16:creationId xmlns:a16="http://schemas.microsoft.com/office/drawing/2014/main" id="{9CBAE85F-C4F6-5B4A-B5AD-5A6CA815CF62}"/>
              </a:ext>
            </a:extLst>
          </p:cNvPr>
          <p:cNvSpPr txBox="1"/>
          <p:nvPr/>
        </p:nvSpPr>
        <p:spPr>
          <a:xfrm>
            <a:off x="353962" y="412954"/>
            <a:ext cx="7119734" cy="1015663"/>
          </a:xfrm>
          <a:prstGeom prst="rect">
            <a:avLst/>
          </a:prstGeom>
          <a:noFill/>
        </p:spPr>
        <p:txBody>
          <a:bodyPr wrap="square" lIns="91440" tIns="45720" rIns="91440" bIns="45720" rtlCol="0" anchor="t">
            <a:spAutoFit/>
          </a:bodyPr>
          <a:lstStyle/>
          <a:p>
            <a:r>
              <a:rPr lang="en-GB" sz="3200" b="1" dirty="0">
                <a:solidFill>
                  <a:srgbClr val="6E005A"/>
                </a:solidFill>
                <a:latin typeface="Poppins"/>
                <a:cs typeface="Poppins"/>
              </a:rPr>
              <a:t>Snapshot Estimates</a:t>
            </a:r>
            <a:endParaRPr lang="en-GB" sz="3200" dirty="0">
              <a:solidFill>
                <a:srgbClr val="6E005A"/>
              </a:solidFill>
              <a:latin typeface="Poppins" pitchFamily="2" charset="77"/>
              <a:cs typeface="Poppins" pitchFamily="2" charset="77"/>
            </a:endParaRPr>
          </a:p>
          <a:p>
            <a:r>
              <a:rPr lang="en-GB" sz="2800" b="1" dirty="0">
                <a:solidFill>
                  <a:srgbClr val="CC0099"/>
                </a:solidFill>
                <a:latin typeface="Poppins" pitchFamily="2" charset="77"/>
                <a:cs typeface="Poppins" pitchFamily="2" charset="77"/>
              </a:rPr>
              <a:t>FAQs for Local Authorities</a:t>
            </a:r>
            <a:endParaRPr lang="en-GB" sz="2800" dirty="0">
              <a:solidFill>
                <a:srgbClr val="CC0099"/>
              </a:solidFill>
              <a:latin typeface="Poppins" pitchFamily="2" charset="77"/>
              <a:cs typeface="Poppins" pitchFamily="2" charset="77"/>
            </a:endParaRPr>
          </a:p>
        </p:txBody>
      </p:sp>
    </p:spTree>
    <p:extLst>
      <p:ext uri="{BB962C8B-B14F-4D97-AF65-F5344CB8AC3E}">
        <p14:creationId xmlns:p14="http://schemas.microsoft.com/office/powerpoint/2010/main" val="39317227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81A3A12E-3D5C-8643-BAF3-454B3806ADA8}"/>
              </a:ext>
            </a:extLst>
          </p:cNvPr>
          <p:cNvPicPr>
            <a:picLocks noChangeAspect="1"/>
          </p:cNvPicPr>
          <p:nvPr/>
        </p:nvPicPr>
        <p:blipFill>
          <a:blip r:embed="rId2"/>
          <a:stretch>
            <a:fillRect/>
          </a:stretch>
        </p:blipFill>
        <p:spPr>
          <a:xfrm>
            <a:off x="6953407" y="-72975"/>
            <a:ext cx="2527551" cy="1518317"/>
          </a:xfrm>
          <a:prstGeom prst="rect">
            <a:avLst/>
          </a:prstGeom>
        </p:spPr>
      </p:pic>
      <p:sp>
        <p:nvSpPr>
          <p:cNvPr id="3" name="TextBox 2">
            <a:extLst>
              <a:ext uri="{FF2B5EF4-FFF2-40B4-BE49-F238E27FC236}">
                <a16:creationId xmlns:a16="http://schemas.microsoft.com/office/drawing/2014/main" id="{874F06A6-B907-5647-ACCA-5EE8076ED3D9}"/>
              </a:ext>
            </a:extLst>
          </p:cNvPr>
          <p:cNvSpPr txBox="1"/>
          <p:nvPr/>
        </p:nvSpPr>
        <p:spPr>
          <a:xfrm>
            <a:off x="353961" y="2037655"/>
            <a:ext cx="3864471" cy="2338076"/>
          </a:xfrm>
          <a:prstGeom prst="rect">
            <a:avLst/>
          </a:prstGeom>
          <a:noFill/>
        </p:spPr>
        <p:txBody>
          <a:bodyPr wrap="square" rtlCol="0">
            <a:spAutoFit/>
          </a:bodyPr>
          <a:lstStyle/>
          <a:p>
            <a:pPr>
              <a:lnSpc>
                <a:spcPct val="114000"/>
              </a:lnSpc>
            </a:pPr>
            <a:r>
              <a:rPr lang="en-US" altLang="en-US" sz="1600" dirty="0">
                <a:latin typeface="Noto Sans" panose="020B0502040504020204" pitchFamily="34" charset="0"/>
                <a:ea typeface="Noto Sans" panose="020B0502040504020204" pitchFamily="34" charset="0"/>
                <a:cs typeface="Noto Sans" panose="020B0502040504020204" pitchFamily="34" charset="0"/>
              </a:rPr>
              <a:t>Counters find a person sleeping in a caravan on private land</a:t>
            </a:r>
          </a:p>
          <a:p>
            <a:pPr>
              <a:lnSpc>
                <a:spcPct val="114000"/>
              </a:lnSpc>
            </a:pPr>
            <a:endParaRPr lang="en-US" altLang="en-US" sz="1600" dirty="0">
              <a:latin typeface="Noto Sans" panose="020B0502040504020204" pitchFamily="34" charset="0"/>
              <a:ea typeface="Noto Sans" panose="020B0502040504020204" pitchFamily="34" charset="0"/>
              <a:cs typeface="Noto Sans" panose="020B0502040504020204" pitchFamily="34" charset="0"/>
            </a:endParaRPr>
          </a:p>
          <a:p>
            <a:pPr>
              <a:lnSpc>
                <a:spcPct val="114000"/>
              </a:lnSpc>
            </a:pPr>
            <a:r>
              <a:rPr lang="en-US" altLang="en-US" sz="1600" dirty="0">
                <a:latin typeface="Noto Sans" panose="020B0502040504020204" pitchFamily="34" charset="0"/>
                <a:ea typeface="Noto Sans" panose="020B0502040504020204" pitchFamily="34" charset="0"/>
                <a:cs typeface="Noto Sans" panose="020B0502040504020204" pitchFamily="34" charset="0"/>
              </a:rPr>
              <a:t>The person is not interested in any help from the outreach team or local authority</a:t>
            </a:r>
          </a:p>
          <a:p>
            <a:pPr>
              <a:lnSpc>
                <a:spcPct val="114000"/>
              </a:lnSpc>
            </a:pPr>
            <a:endParaRPr lang="en-US" altLang="en-US" sz="1600" dirty="0">
              <a:latin typeface="Noto Sans" panose="020B0502040504020204" pitchFamily="34" charset="0"/>
              <a:ea typeface="Noto Sans" panose="020B0502040504020204" pitchFamily="34" charset="0"/>
              <a:cs typeface="Noto Sans" panose="020B0502040504020204" pitchFamily="34" charset="0"/>
            </a:endParaRPr>
          </a:p>
          <a:p>
            <a:pPr>
              <a:lnSpc>
                <a:spcPct val="114000"/>
              </a:lnSpc>
            </a:pPr>
            <a:endParaRPr lang="en-US" altLang="en-US" sz="1600" dirty="0">
              <a:latin typeface="Noto Sans" panose="020B0502040504020204" pitchFamily="34" charset="0"/>
              <a:ea typeface="Noto Sans" panose="020B0502040504020204" pitchFamily="34" charset="0"/>
              <a:cs typeface="Noto Sans" panose="020B0502040504020204" pitchFamily="34" charset="0"/>
            </a:endParaRPr>
          </a:p>
        </p:txBody>
      </p:sp>
      <p:sp>
        <p:nvSpPr>
          <p:cNvPr id="6" name="TextBox 5">
            <a:extLst>
              <a:ext uri="{FF2B5EF4-FFF2-40B4-BE49-F238E27FC236}">
                <a16:creationId xmlns:a16="http://schemas.microsoft.com/office/drawing/2014/main" id="{874F06A6-B907-5647-ACCA-5EE8076ED3D9}"/>
              </a:ext>
            </a:extLst>
          </p:cNvPr>
          <p:cNvSpPr txBox="1"/>
          <p:nvPr/>
        </p:nvSpPr>
        <p:spPr>
          <a:xfrm>
            <a:off x="4565904" y="2026877"/>
            <a:ext cx="4358640" cy="4278094"/>
          </a:xfrm>
          <a:prstGeom prst="rect">
            <a:avLst/>
          </a:prstGeom>
          <a:noFill/>
        </p:spPr>
        <p:txBody>
          <a:bodyPr wrap="square" lIns="91440" tIns="45720" rIns="91440" bIns="45720" rtlCol="0" anchor="t">
            <a:spAutoFit/>
          </a:bodyPr>
          <a:lstStyle/>
          <a:p>
            <a:pPr fontAlgn="base"/>
            <a:r>
              <a:rPr lang="en-US" sz="1600" dirty="0">
                <a:latin typeface="Noto Sans"/>
                <a:ea typeface="Noto Sans"/>
                <a:cs typeface="Noto Sans"/>
              </a:rPr>
              <a:t>If the caravan is structurally sound, weatherproof and the person living there has access to adequate facilities e.g. to cook and clean, this would not be counted as rough sleeping. The individual would therefore not be included in the snapshot estimate figures</a:t>
            </a:r>
          </a:p>
          <a:p>
            <a:pPr fontAlgn="base"/>
            <a:endParaRPr lang="en-US" sz="1600" dirty="0">
              <a:latin typeface="Noto Sans" panose="020B0502040504020204" pitchFamily="34" charset="0"/>
              <a:ea typeface="Noto Sans" panose="020B0502040504020204" pitchFamily="34" charset="0"/>
              <a:cs typeface="Noto Sans" panose="020B0502040504020204" pitchFamily="34" charset="0"/>
            </a:endParaRPr>
          </a:p>
          <a:p>
            <a:pPr fontAlgn="base"/>
            <a:r>
              <a:rPr lang="en-US" sz="1600" dirty="0">
                <a:latin typeface="Noto Sans"/>
                <a:ea typeface="Noto Sans"/>
                <a:cs typeface="Noto Sans"/>
              </a:rPr>
              <a:t>However, if the caravan was derelict and did not offer adequate protection from the weather, this would be classified as rough sleeping, whether the caravan was on private land or not</a:t>
            </a:r>
          </a:p>
          <a:p>
            <a:pPr fontAlgn="base"/>
            <a:endParaRPr lang="en-US" sz="1600" dirty="0">
              <a:latin typeface="Noto Sans" panose="020B0502040504020204" pitchFamily="34" charset="0"/>
              <a:ea typeface="Noto Sans" panose="020B0502040504020204" pitchFamily="34" charset="0"/>
              <a:cs typeface="Noto Sans" panose="020B0502040504020204" pitchFamily="34" charset="0"/>
            </a:endParaRPr>
          </a:p>
          <a:p>
            <a:pPr fontAlgn="base"/>
            <a:r>
              <a:rPr lang="en-US" sz="1600" dirty="0">
                <a:latin typeface="Noto Sans" panose="020B0502040504020204" pitchFamily="34" charset="0"/>
                <a:ea typeface="Noto Sans" panose="020B0502040504020204" pitchFamily="34" charset="0"/>
                <a:cs typeface="Noto Sans" panose="020B0502040504020204" pitchFamily="34" charset="0"/>
              </a:rPr>
              <a:t>Living in a tent or a car </a:t>
            </a:r>
            <a:r>
              <a:rPr lang="en-US" sz="1600" i="1" dirty="0">
                <a:latin typeface="Noto Sans" panose="020B0502040504020204" pitchFamily="34" charset="0"/>
                <a:ea typeface="Noto Sans" panose="020B0502040504020204" pitchFamily="34" charset="0"/>
                <a:cs typeface="Noto Sans" panose="020B0502040504020204" pitchFamily="34" charset="0"/>
              </a:rPr>
              <a:t>would</a:t>
            </a:r>
            <a:r>
              <a:rPr lang="en-US" sz="1600" dirty="0">
                <a:latin typeface="Noto Sans" panose="020B0502040504020204" pitchFamily="34" charset="0"/>
                <a:ea typeface="Noto Sans" panose="020B0502040504020204" pitchFamily="34" charset="0"/>
                <a:cs typeface="Noto Sans" panose="020B0502040504020204" pitchFamily="34" charset="0"/>
              </a:rPr>
              <a:t> be defined as rough sleeping, whether it was on private land or not</a:t>
            </a:r>
          </a:p>
        </p:txBody>
      </p:sp>
      <p:cxnSp>
        <p:nvCxnSpPr>
          <p:cNvPr id="7" name="Straight Connector 6"/>
          <p:cNvCxnSpPr/>
          <p:nvPr/>
        </p:nvCxnSpPr>
        <p:spPr>
          <a:xfrm>
            <a:off x="4303776" y="2037655"/>
            <a:ext cx="0" cy="4451982"/>
          </a:xfrm>
          <a:prstGeom prst="line">
            <a:avLst/>
          </a:prstGeom>
          <a:ln w="25400">
            <a:solidFill>
              <a:srgbClr val="CC0099"/>
            </a:solidFill>
          </a:ln>
        </p:spPr>
        <p:style>
          <a:lnRef idx="2">
            <a:schemeClr val="accent1"/>
          </a:lnRef>
          <a:fillRef idx="0">
            <a:schemeClr val="accent1"/>
          </a:fillRef>
          <a:effectRef idx="1">
            <a:schemeClr val="accent1"/>
          </a:effectRef>
          <a:fontRef idx="minor">
            <a:schemeClr val="tx1"/>
          </a:fontRef>
        </p:style>
      </p:cxnSp>
      <p:sp>
        <p:nvSpPr>
          <p:cNvPr id="8" name="TextBox 7">
            <a:extLst>
              <a:ext uri="{FF2B5EF4-FFF2-40B4-BE49-F238E27FC236}">
                <a16:creationId xmlns:a16="http://schemas.microsoft.com/office/drawing/2014/main" id="{9CBAE85F-C4F6-5B4A-B5AD-5A6CA815CF62}"/>
              </a:ext>
            </a:extLst>
          </p:cNvPr>
          <p:cNvSpPr txBox="1"/>
          <p:nvPr/>
        </p:nvSpPr>
        <p:spPr>
          <a:xfrm>
            <a:off x="353962" y="412954"/>
            <a:ext cx="7119734" cy="1015663"/>
          </a:xfrm>
          <a:prstGeom prst="rect">
            <a:avLst/>
          </a:prstGeom>
          <a:noFill/>
        </p:spPr>
        <p:txBody>
          <a:bodyPr wrap="square" lIns="91440" tIns="45720" rIns="91440" bIns="45720" rtlCol="0" anchor="t">
            <a:spAutoFit/>
          </a:bodyPr>
          <a:lstStyle/>
          <a:p>
            <a:r>
              <a:rPr lang="en-GB" sz="3200" b="1" dirty="0">
                <a:solidFill>
                  <a:srgbClr val="6E005A"/>
                </a:solidFill>
                <a:latin typeface="Poppins"/>
                <a:cs typeface="Poppins"/>
              </a:rPr>
              <a:t>Snapshot Estimates</a:t>
            </a:r>
            <a:endParaRPr lang="en-GB" sz="3200" dirty="0">
              <a:solidFill>
                <a:srgbClr val="6E005A"/>
              </a:solidFill>
              <a:latin typeface="Poppins" pitchFamily="2" charset="77"/>
              <a:cs typeface="Poppins" pitchFamily="2" charset="77"/>
            </a:endParaRPr>
          </a:p>
          <a:p>
            <a:r>
              <a:rPr lang="en-GB" sz="2800" b="1" dirty="0">
                <a:solidFill>
                  <a:srgbClr val="CC0099"/>
                </a:solidFill>
                <a:latin typeface="Poppins" pitchFamily="2" charset="77"/>
                <a:cs typeface="Poppins" pitchFamily="2" charset="77"/>
              </a:rPr>
              <a:t>FAQs for Local Authorities</a:t>
            </a:r>
            <a:endParaRPr lang="en-GB" sz="2800" dirty="0">
              <a:solidFill>
                <a:srgbClr val="CC0099"/>
              </a:solidFill>
              <a:latin typeface="Poppins" pitchFamily="2" charset="77"/>
              <a:cs typeface="Poppins" pitchFamily="2" charset="77"/>
            </a:endParaRPr>
          </a:p>
        </p:txBody>
      </p:sp>
    </p:spTree>
    <p:extLst>
      <p:ext uri="{BB962C8B-B14F-4D97-AF65-F5344CB8AC3E}">
        <p14:creationId xmlns:p14="http://schemas.microsoft.com/office/powerpoint/2010/main" val="28668610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81A3A12E-3D5C-8643-BAF3-454B3806ADA8}"/>
              </a:ext>
            </a:extLst>
          </p:cNvPr>
          <p:cNvPicPr>
            <a:picLocks noChangeAspect="1"/>
          </p:cNvPicPr>
          <p:nvPr/>
        </p:nvPicPr>
        <p:blipFill>
          <a:blip r:embed="rId2"/>
          <a:stretch>
            <a:fillRect/>
          </a:stretch>
        </p:blipFill>
        <p:spPr>
          <a:xfrm>
            <a:off x="6953407" y="-72975"/>
            <a:ext cx="2527551" cy="1518317"/>
          </a:xfrm>
          <a:prstGeom prst="rect">
            <a:avLst/>
          </a:prstGeom>
        </p:spPr>
      </p:pic>
      <p:sp>
        <p:nvSpPr>
          <p:cNvPr id="3" name="TextBox 2">
            <a:extLst>
              <a:ext uri="{FF2B5EF4-FFF2-40B4-BE49-F238E27FC236}">
                <a16:creationId xmlns:a16="http://schemas.microsoft.com/office/drawing/2014/main" id="{874F06A6-B907-5647-ACCA-5EE8076ED3D9}"/>
              </a:ext>
            </a:extLst>
          </p:cNvPr>
          <p:cNvSpPr txBox="1"/>
          <p:nvPr/>
        </p:nvSpPr>
        <p:spPr>
          <a:xfrm>
            <a:off x="353961" y="2037655"/>
            <a:ext cx="3864471" cy="4022383"/>
          </a:xfrm>
          <a:prstGeom prst="rect">
            <a:avLst/>
          </a:prstGeom>
          <a:noFill/>
        </p:spPr>
        <p:txBody>
          <a:bodyPr wrap="square" lIns="91440" tIns="45720" rIns="91440" bIns="45720" rtlCol="0" anchor="t">
            <a:spAutoFit/>
          </a:bodyPr>
          <a:lstStyle/>
          <a:p>
            <a:pPr>
              <a:lnSpc>
                <a:spcPct val="114000"/>
              </a:lnSpc>
            </a:pPr>
            <a:r>
              <a:rPr lang="en-US" altLang="en-US" sz="1600" dirty="0">
                <a:latin typeface="Noto Sans" panose="020B0502040504020204" pitchFamily="34" charset="0"/>
                <a:ea typeface="Noto Sans" panose="020B0502040504020204" pitchFamily="34" charset="0"/>
                <a:cs typeface="Noto Sans" panose="020B0502040504020204" pitchFamily="34" charset="0"/>
              </a:rPr>
              <a:t>Counters find a person sleeping in a car on a driveway outside a house</a:t>
            </a:r>
          </a:p>
          <a:p>
            <a:pPr>
              <a:lnSpc>
                <a:spcPct val="114000"/>
              </a:lnSpc>
            </a:pPr>
            <a:endParaRPr lang="en-US" altLang="en-US" sz="1600" dirty="0">
              <a:latin typeface="Noto Sans" panose="020B0502040504020204" pitchFamily="34" charset="0"/>
              <a:ea typeface="Noto Sans" panose="020B0502040504020204" pitchFamily="34" charset="0"/>
              <a:cs typeface="Noto Sans" panose="020B0502040504020204" pitchFamily="34" charset="0"/>
            </a:endParaRPr>
          </a:p>
          <a:p>
            <a:pPr>
              <a:lnSpc>
                <a:spcPct val="114000"/>
              </a:lnSpc>
            </a:pPr>
            <a:r>
              <a:rPr lang="en-US" altLang="en-US" sz="1600" dirty="0">
                <a:latin typeface="Noto Sans"/>
                <a:ea typeface="Noto Sans"/>
                <a:cs typeface="Noto Sans"/>
              </a:rPr>
              <a:t>The person says they have permission from the homeowner to park their car on the drive. They can sometimes use the bathroom in the house to wash and change</a:t>
            </a:r>
          </a:p>
          <a:p>
            <a:pPr>
              <a:lnSpc>
                <a:spcPct val="114000"/>
              </a:lnSpc>
            </a:pPr>
            <a:endParaRPr lang="en-US" altLang="en-US" sz="1600" dirty="0">
              <a:latin typeface="Noto Sans" panose="020B0502040504020204" pitchFamily="34" charset="0"/>
              <a:ea typeface="Noto Sans" panose="020B0502040504020204" pitchFamily="34" charset="0"/>
              <a:cs typeface="Noto Sans" panose="020B0502040504020204" pitchFamily="34" charset="0"/>
            </a:endParaRPr>
          </a:p>
          <a:p>
            <a:pPr>
              <a:lnSpc>
                <a:spcPct val="114000"/>
              </a:lnSpc>
            </a:pPr>
            <a:r>
              <a:rPr lang="en-US" altLang="en-US" sz="1600" dirty="0">
                <a:latin typeface="Noto Sans" panose="020B0502040504020204" pitchFamily="34" charset="0"/>
                <a:ea typeface="Noto Sans" panose="020B0502040504020204" pitchFamily="34" charset="0"/>
                <a:cs typeface="Noto Sans" panose="020B0502040504020204" pitchFamily="34" charset="0"/>
              </a:rPr>
              <a:t>The person is in between tenancies and is hoping to move into a new flat within a week</a:t>
            </a:r>
          </a:p>
          <a:p>
            <a:pPr>
              <a:lnSpc>
                <a:spcPct val="114000"/>
              </a:lnSpc>
            </a:pPr>
            <a:endParaRPr lang="en-US" altLang="en-US" sz="1600" dirty="0">
              <a:latin typeface="Noto Sans" panose="020B0502040504020204" pitchFamily="34" charset="0"/>
              <a:ea typeface="Noto Sans" panose="020B0502040504020204" pitchFamily="34" charset="0"/>
              <a:cs typeface="Noto Sans" panose="020B0502040504020204" pitchFamily="34" charset="0"/>
            </a:endParaRPr>
          </a:p>
          <a:p>
            <a:pPr>
              <a:lnSpc>
                <a:spcPct val="114000"/>
              </a:lnSpc>
            </a:pPr>
            <a:endParaRPr lang="en-US" altLang="en-US" sz="1600" dirty="0">
              <a:latin typeface="Noto Sans" panose="020B0502040504020204" pitchFamily="34" charset="0"/>
              <a:ea typeface="Noto Sans" panose="020B0502040504020204" pitchFamily="34" charset="0"/>
              <a:cs typeface="Noto Sans" panose="020B0502040504020204" pitchFamily="34" charset="0"/>
            </a:endParaRPr>
          </a:p>
        </p:txBody>
      </p:sp>
      <p:sp>
        <p:nvSpPr>
          <p:cNvPr id="6" name="TextBox 5">
            <a:extLst>
              <a:ext uri="{FF2B5EF4-FFF2-40B4-BE49-F238E27FC236}">
                <a16:creationId xmlns:a16="http://schemas.microsoft.com/office/drawing/2014/main" id="{874F06A6-B907-5647-ACCA-5EE8076ED3D9}"/>
              </a:ext>
            </a:extLst>
          </p:cNvPr>
          <p:cNvSpPr txBox="1"/>
          <p:nvPr/>
        </p:nvSpPr>
        <p:spPr>
          <a:xfrm>
            <a:off x="4565904" y="2026877"/>
            <a:ext cx="4358640" cy="2800767"/>
          </a:xfrm>
          <a:prstGeom prst="rect">
            <a:avLst/>
          </a:prstGeom>
          <a:noFill/>
        </p:spPr>
        <p:txBody>
          <a:bodyPr wrap="square" rtlCol="0">
            <a:spAutoFit/>
          </a:bodyPr>
          <a:lstStyle/>
          <a:p>
            <a:pPr fontAlgn="base"/>
            <a:r>
              <a:rPr lang="en-US" sz="1600" dirty="0">
                <a:latin typeface="Noto Sans" panose="020B0502040504020204" pitchFamily="34" charset="0"/>
                <a:ea typeface="Noto Sans" panose="020B0502040504020204" pitchFamily="34" charset="0"/>
                <a:cs typeface="Noto Sans" panose="020B0502040504020204" pitchFamily="34" charset="0"/>
              </a:rPr>
              <a:t>Having to sleep in a, car even only temporarily and on private land, falls under the definition of rough sleeping</a:t>
            </a:r>
          </a:p>
          <a:p>
            <a:pPr fontAlgn="base"/>
            <a:endParaRPr lang="en-US" sz="1600" dirty="0">
              <a:latin typeface="Noto Sans" panose="020B0502040504020204" pitchFamily="34" charset="0"/>
              <a:ea typeface="Noto Sans" panose="020B0502040504020204" pitchFamily="34" charset="0"/>
              <a:cs typeface="Noto Sans" panose="020B0502040504020204" pitchFamily="34" charset="0"/>
            </a:endParaRPr>
          </a:p>
          <a:p>
            <a:pPr fontAlgn="base"/>
            <a:r>
              <a:rPr lang="en-US" sz="1600" dirty="0">
                <a:latin typeface="Noto Sans" panose="020B0502040504020204" pitchFamily="34" charset="0"/>
                <a:ea typeface="Noto Sans" panose="020B0502040504020204" pitchFamily="34" charset="0"/>
                <a:cs typeface="Noto Sans" panose="020B0502040504020204" pitchFamily="34" charset="0"/>
              </a:rPr>
              <a:t>The person may be confident that it is only a temporary measure and they can resolve their housing situation on their own. Nonetheless, if they have no other options but to bed down in a car on the typical night, they should be included in the snapshot estimate total</a:t>
            </a:r>
          </a:p>
        </p:txBody>
      </p:sp>
      <p:cxnSp>
        <p:nvCxnSpPr>
          <p:cNvPr id="7" name="Straight Connector 6"/>
          <p:cNvCxnSpPr/>
          <p:nvPr/>
        </p:nvCxnSpPr>
        <p:spPr>
          <a:xfrm>
            <a:off x="4303776" y="2037655"/>
            <a:ext cx="0" cy="4451982"/>
          </a:xfrm>
          <a:prstGeom prst="line">
            <a:avLst/>
          </a:prstGeom>
          <a:ln w="25400">
            <a:solidFill>
              <a:srgbClr val="CC0099"/>
            </a:solidFill>
          </a:ln>
        </p:spPr>
        <p:style>
          <a:lnRef idx="2">
            <a:schemeClr val="accent1"/>
          </a:lnRef>
          <a:fillRef idx="0">
            <a:schemeClr val="accent1"/>
          </a:fillRef>
          <a:effectRef idx="1">
            <a:schemeClr val="accent1"/>
          </a:effectRef>
          <a:fontRef idx="minor">
            <a:schemeClr val="tx1"/>
          </a:fontRef>
        </p:style>
      </p:cxnSp>
      <p:sp>
        <p:nvSpPr>
          <p:cNvPr id="8" name="TextBox 7">
            <a:extLst>
              <a:ext uri="{FF2B5EF4-FFF2-40B4-BE49-F238E27FC236}">
                <a16:creationId xmlns:a16="http://schemas.microsoft.com/office/drawing/2014/main" id="{9CBAE85F-C4F6-5B4A-B5AD-5A6CA815CF62}"/>
              </a:ext>
            </a:extLst>
          </p:cNvPr>
          <p:cNvSpPr txBox="1"/>
          <p:nvPr/>
        </p:nvSpPr>
        <p:spPr>
          <a:xfrm>
            <a:off x="353962" y="412954"/>
            <a:ext cx="7119734" cy="1015663"/>
          </a:xfrm>
          <a:prstGeom prst="rect">
            <a:avLst/>
          </a:prstGeom>
          <a:noFill/>
        </p:spPr>
        <p:txBody>
          <a:bodyPr wrap="square" lIns="91440" tIns="45720" rIns="91440" bIns="45720" rtlCol="0" anchor="t">
            <a:spAutoFit/>
          </a:bodyPr>
          <a:lstStyle/>
          <a:p>
            <a:r>
              <a:rPr lang="en-GB" sz="3200" b="1" dirty="0">
                <a:solidFill>
                  <a:srgbClr val="6E005A"/>
                </a:solidFill>
                <a:latin typeface="Poppins"/>
                <a:cs typeface="Poppins"/>
              </a:rPr>
              <a:t>Snapshot Estimates</a:t>
            </a:r>
            <a:endParaRPr lang="en-GB" sz="3200" dirty="0">
              <a:solidFill>
                <a:srgbClr val="6E005A"/>
              </a:solidFill>
              <a:latin typeface="Poppins" pitchFamily="2" charset="77"/>
              <a:cs typeface="Poppins" pitchFamily="2" charset="77"/>
            </a:endParaRPr>
          </a:p>
          <a:p>
            <a:r>
              <a:rPr lang="en-GB" sz="2800" b="1" dirty="0">
                <a:solidFill>
                  <a:srgbClr val="CC0099"/>
                </a:solidFill>
                <a:latin typeface="Poppins" pitchFamily="2" charset="77"/>
                <a:cs typeface="Poppins" pitchFamily="2" charset="77"/>
              </a:rPr>
              <a:t>FAQs for Local Authorities</a:t>
            </a:r>
            <a:endParaRPr lang="en-GB" sz="2800" dirty="0">
              <a:solidFill>
                <a:srgbClr val="CC0099"/>
              </a:solidFill>
              <a:latin typeface="Poppins" pitchFamily="2" charset="77"/>
              <a:cs typeface="Poppins" pitchFamily="2" charset="77"/>
            </a:endParaRPr>
          </a:p>
        </p:txBody>
      </p:sp>
    </p:spTree>
    <p:extLst>
      <p:ext uri="{BB962C8B-B14F-4D97-AF65-F5344CB8AC3E}">
        <p14:creationId xmlns:p14="http://schemas.microsoft.com/office/powerpoint/2010/main" val="197349195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cd3e8cfb-2608-4933-a2f5-22ecfbc87c47">
      <Terms xmlns="http://schemas.microsoft.com/office/infopath/2007/PartnerControls"/>
    </lcf76f155ced4ddcb4097134ff3c332f>
    <TaxCatchAll xmlns="2ff871bc-43b1-4327-86d7-df04a0885ec9"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9E81C7919D8DF84AA2500E6C4B6A69D3" ma:contentTypeVersion="14" ma:contentTypeDescription="Create a new document." ma:contentTypeScope="" ma:versionID="02f55494362fb141447e013049fe160d">
  <xsd:schema xmlns:xsd="http://www.w3.org/2001/XMLSchema" xmlns:xs="http://www.w3.org/2001/XMLSchema" xmlns:p="http://schemas.microsoft.com/office/2006/metadata/properties" xmlns:ns2="cd3e8cfb-2608-4933-a2f5-22ecfbc87c47" xmlns:ns3="2ff871bc-43b1-4327-86d7-df04a0885ec9" targetNamespace="http://schemas.microsoft.com/office/2006/metadata/properties" ma:root="true" ma:fieldsID="67237cbb5d4392083526eb9091980458" ns2:_="" ns3:_="">
    <xsd:import namespace="cd3e8cfb-2608-4933-a2f5-22ecfbc87c47"/>
    <xsd:import namespace="2ff871bc-43b1-4327-86d7-df04a0885ec9"/>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ObjectDetectorVersion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SearchPropertie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d3e8cfb-2608-4933-a2f5-22ecfbc87c4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lcf76f155ced4ddcb4097134ff3c332f" ma:index="14" nillable="true" ma:taxonomy="true" ma:internalName="lcf76f155ced4ddcb4097134ff3c332f" ma:taxonomyFieldName="MediaServiceImageTags" ma:displayName="Image Tags" ma:readOnly="false" ma:fieldId="{5cf76f15-5ced-4ddc-b409-7134ff3c332f}" ma:taxonomyMulti="true" ma:sspId="8174eefb-ffb3-4728-840e-2af4fb2d1d94" ma:termSetId="09814cd3-568e-fe90-9814-8d621ff8fb84" ma:anchorId="fba54fb3-c3e1-fe81-a776-ca4b69148c4d" ma:open="true" ma:isKeyword="false">
      <xsd:complexType>
        <xsd:sequence>
          <xsd:element ref="pc:Terms" minOccurs="0" maxOccurs="1"/>
        </xsd:sequence>
      </xsd:complex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SearchProperties" ma:index="19"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ff871bc-43b1-4327-86d7-df04a0885ec9" elementFormDefault="qualified">
    <xsd:import namespace="http://schemas.microsoft.com/office/2006/documentManagement/types"/>
    <xsd:import namespace="http://schemas.microsoft.com/office/infopath/2007/PartnerControls"/>
    <xsd:element name="TaxCatchAll" ma:index="15" nillable="true" ma:displayName="Taxonomy Catch All Column" ma:hidden="true" ma:list="{f96eed78-8759-477a-86f1-19478e89513a}" ma:internalName="TaxCatchAll" ma:showField="CatchAllData" ma:web="2ff871bc-43b1-4327-86d7-df04a0885ec9">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5915EA2-58A9-4BBA-82A0-501475164C28}">
  <ds:schemaRefs>
    <ds:schemaRef ds:uri="http://schemas.microsoft.com/sharepoint/v3/contenttype/forms"/>
  </ds:schemaRefs>
</ds:datastoreItem>
</file>

<file path=customXml/itemProps2.xml><?xml version="1.0" encoding="utf-8"?>
<ds:datastoreItem xmlns:ds="http://schemas.openxmlformats.org/officeDocument/2006/customXml" ds:itemID="{87268ED6-26EB-4F03-A9B7-582D3C7EB431}">
  <ds:schemaRefs>
    <ds:schemaRef ds:uri="http://schemas.openxmlformats.org/package/2006/metadata/core-properties"/>
    <ds:schemaRef ds:uri="http://purl.org/dc/elements/1.1/"/>
    <ds:schemaRef ds:uri="http://schemas.microsoft.com/office/2006/metadata/properties"/>
    <ds:schemaRef ds:uri="http://purl.org/dc/terms/"/>
    <ds:schemaRef ds:uri="88ac2c57-839f-4d47-bef4-185032a449f4"/>
    <ds:schemaRef ds:uri="http://schemas.microsoft.com/office/2006/documentManagement/types"/>
    <ds:schemaRef ds:uri="http://schemas.microsoft.com/office/infopath/2007/PartnerControls"/>
    <ds:schemaRef ds:uri="e50353af-b1f4-4be9-8f1a-11382de59dfa"/>
    <ds:schemaRef ds:uri="http://www.w3.org/XML/1998/namespace"/>
    <ds:schemaRef ds:uri="http://purl.org/dc/dcmitype/"/>
    <ds:schemaRef ds:uri="eb892c8a-d9da-4baa-b04a-04654e9098d8"/>
    <ds:schemaRef ds:uri="2ff871bc-43b1-4327-86d7-df04a0885ec9"/>
    <ds:schemaRef ds:uri="cd3e8cfb-2608-4933-a2f5-22ecfbc87c47"/>
  </ds:schemaRefs>
</ds:datastoreItem>
</file>

<file path=customXml/itemProps3.xml><?xml version="1.0" encoding="utf-8"?>
<ds:datastoreItem xmlns:ds="http://schemas.openxmlformats.org/officeDocument/2006/customXml" ds:itemID="{B195EE11-B145-44DB-98C6-BF1C39226A3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d3e8cfb-2608-4933-a2f5-22ecfbc87c47"/>
    <ds:schemaRef ds:uri="2ff871bc-43b1-4327-86d7-df04a0885ec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42</TotalTime>
  <Words>1486</Words>
  <Application>Microsoft Office PowerPoint</Application>
  <PresentationFormat>On-screen Show (4:3)</PresentationFormat>
  <Paragraphs>107</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Jonny Keyworth</dc:creator>
  <cp:lastModifiedBy>Viv Griffiths</cp:lastModifiedBy>
  <cp:revision>76</cp:revision>
  <dcterms:created xsi:type="dcterms:W3CDTF">2022-01-24T09:49:49Z</dcterms:created>
  <dcterms:modified xsi:type="dcterms:W3CDTF">2025-07-28T11:58:40Z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xd_Signature">
    <vt:bool>false</vt:bool>
  </property>
  <property fmtid="{D5CDD505-2E9C-101B-9397-08002B2CF9AE}" pid="3" name="xd_ProgID">
    <vt:lpwstr/>
  </property>
  <property fmtid="{D5CDD505-2E9C-101B-9397-08002B2CF9AE}" pid="4" name="ContentTypeId">
    <vt:lpwstr>0x0101009E81C7919D8DF84AA2500E6C4B6A69D3</vt:lpwstr>
  </property>
  <property fmtid="{D5CDD505-2E9C-101B-9397-08002B2CF9AE}" pid="5" name="TemplateUrl">
    <vt:lpwstr/>
  </property>
  <property fmtid="{D5CDD505-2E9C-101B-9397-08002B2CF9AE}" pid="6" name="ComplianceAssetId">
    <vt:lpwstr/>
  </property>
  <property fmtid="{D5CDD505-2E9C-101B-9397-08002B2CF9AE}" pid="7" name="_ExtendedDescription">
    <vt:lpwstr/>
  </property>
  <property fmtid="{D5CDD505-2E9C-101B-9397-08002B2CF9AE}" pid="8" name="TriggerFlowInfo">
    <vt:lpwstr/>
  </property>
  <property fmtid="{D5CDD505-2E9C-101B-9397-08002B2CF9AE}" pid="9" name="MediaServiceImageTags">
    <vt:lpwstr/>
  </property>
</Properties>
</file>