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0"/>
  </p:notesMasterIdLst>
  <p:sldIdLst>
    <p:sldId id="257" r:id="rId5"/>
    <p:sldId id="273" r:id="rId6"/>
    <p:sldId id="268" r:id="rId7"/>
    <p:sldId id="297" r:id="rId8"/>
    <p:sldId id="269" r:id="rId9"/>
    <p:sldId id="270" r:id="rId10"/>
    <p:sldId id="271" r:id="rId11"/>
    <p:sldId id="261" r:id="rId12"/>
    <p:sldId id="276" r:id="rId13"/>
    <p:sldId id="278" r:id="rId14"/>
    <p:sldId id="277" r:id="rId15"/>
    <p:sldId id="262" r:id="rId16"/>
    <p:sldId id="272" r:id="rId17"/>
    <p:sldId id="274"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005A"/>
    <a:srgbClr val="CC0099"/>
    <a:srgbClr val="FB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58114-4059-4678-9D07-3BD328334A20}" v="414" dt="2024-03-13T13:14:56.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58" autoAdjust="0"/>
  </p:normalViewPr>
  <p:slideViewPr>
    <p:cSldViewPr snapToGrid="0">
      <p:cViewPr varScale="1">
        <p:scale>
          <a:sx n="44" d="100"/>
          <a:sy n="44" d="100"/>
        </p:scale>
        <p:origin x="15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48A8F-B017-44DB-AAED-CF3D9C294D25}" type="datetimeFigureOut">
              <a:rPr lang="en-GB" smtClean="0"/>
              <a:t>29/01/2026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4F7E7-84A1-4D98-878C-296E2752063E}" type="slidenum">
              <a:rPr lang="en-GB" smtClean="0"/>
              <a:t>‹#›</a:t>
            </a:fld>
            <a:endParaRPr lang="en-GB"/>
          </a:p>
        </p:txBody>
      </p:sp>
    </p:spTree>
    <p:extLst>
      <p:ext uri="{BB962C8B-B14F-4D97-AF65-F5344CB8AC3E}">
        <p14:creationId xmlns:p14="http://schemas.microsoft.com/office/powerpoint/2010/main" val="197624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ndoncouncils.gov.uk/services/grants/2022-2026-grants-programme-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4F7E7-84A1-4D98-878C-296E2752063E}" type="slidenum">
              <a:rPr lang="en-GB" smtClean="0"/>
              <a:t>1</a:t>
            </a:fld>
            <a:endParaRPr lang="en-GB"/>
          </a:p>
        </p:txBody>
      </p:sp>
    </p:spTree>
    <p:extLst>
      <p:ext uri="{BB962C8B-B14F-4D97-AF65-F5344CB8AC3E}">
        <p14:creationId xmlns:p14="http://schemas.microsoft.com/office/powerpoint/2010/main" val="81890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then the same would be done with all of the markers.</a:t>
            </a:r>
          </a:p>
          <a:p>
            <a:endParaRPr lang="en-GB" dirty="0"/>
          </a:p>
          <a:p>
            <a:r>
              <a:rPr lang="en-GB" dirty="0"/>
              <a:t>This one is for collaboration. So for an </a:t>
            </a:r>
            <a:r>
              <a:rPr lang="en-GB" dirty="0" err="1"/>
              <a:t>outstainding</a:t>
            </a:r>
            <a:r>
              <a:rPr lang="en-GB" dirty="0"/>
              <a:t> level of collaboration a local partnership would need to demonstrate how they achieve:</a:t>
            </a:r>
          </a:p>
          <a:p>
            <a:r>
              <a:rPr lang="en-GB" dirty="0"/>
              <a:t>Shared learning, joint action planning, reflective practice, identifying and filling gaps and utilising strengths and skills.</a:t>
            </a:r>
          </a:p>
        </p:txBody>
      </p:sp>
      <p:sp>
        <p:nvSpPr>
          <p:cNvPr id="4" name="Slide Number Placeholder 3"/>
          <p:cNvSpPr>
            <a:spLocks noGrp="1"/>
          </p:cNvSpPr>
          <p:nvPr>
            <p:ph type="sldNum" sz="quarter" idx="5"/>
          </p:nvPr>
        </p:nvSpPr>
        <p:spPr/>
        <p:txBody>
          <a:bodyPr/>
          <a:lstStyle/>
          <a:p>
            <a:fld id="{8FC4F7E7-84A1-4D98-878C-296E2752063E}" type="slidenum">
              <a:rPr lang="en-GB" smtClean="0"/>
              <a:t>10</a:t>
            </a:fld>
            <a:endParaRPr lang="en-GB"/>
          </a:p>
        </p:txBody>
      </p:sp>
    </p:spTree>
    <p:extLst>
      <p:ext uri="{BB962C8B-B14F-4D97-AF65-F5344CB8AC3E}">
        <p14:creationId xmlns:p14="http://schemas.microsoft.com/office/powerpoint/2010/main" val="946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then with connectivity its about how effective are opportunities for shared learning; are there working groups; Are referral </a:t>
            </a:r>
            <a:r>
              <a:rPr lang="en-GB" dirty="0" err="1"/>
              <a:t>pathwasy</a:t>
            </a:r>
            <a:r>
              <a:rPr lang="en-GB" dirty="0"/>
              <a:t> clear and accessible; Is there regular flow of communication between operational and strategic groups; are there opportunities for joint working. </a:t>
            </a:r>
          </a:p>
        </p:txBody>
      </p:sp>
      <p:sp>
        <p:nvSpPr>
          <p:cNvPr id="4" name="Slide Number Placeholder 3"/>
          <p:cNvSpPr>
            <a:spLocks noGrp="1"/>
          </p:cNvSpPr>
          <p:nvPr>
            <p:ph type="sldNum" sz="quarter" idx="5"/>
          </p:nvPr>
        </p:nvSpPr>
        <p:spPr/>
        <p:txBody>
          <a:bodyPr/>
          <a:lstStyle/>
          <a:p>
            <a:fld id="{8FC4F7E7-84A1-4D98-878C-296E2752063E}" type="slidenum">
              <a:rPr lang="en-GB" smtClean="0"/>
              <a:t>11</a:t>
            </a:fld>
            <a:endParaRPr lang="en-GB"/>
          </a:p>
        </p:txBody>
      </p:sp>
    </p:spTree>
    <p:extLst>
      <p:ext uri="{BB962C8B-B14F-4D97-AF65-F5344CB8AC3E}">
        <p14:creationId xmlns:p14="http://schemas.microsoft.com/office/powerpoint/2010/main" val="2161325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then following the assessment and scoring there would be an appropriate action plan would be produced to address any areas that need improvement.</a:t>
            </a:r>
          </a:p>
          <a:p>
            <a:endParaRPr lang="en-GB" dirty="0"/>
          </a:p>
        </p:txBody>
      </p:sp>
      <p:sp>
        <p:nvSpPr>
          <p:cNvPr id="4" name="Slide Number Placeholder 3"/>
          <p:cNvSpPr>
            <a:spLocks noGrp="1"/>
          </p:cNvSpPr>
          <p:nvPr>
            <p:ph type="sldNum" sz="quarter" idx="5"/>
          </p:nvPr>
        </p:nvSpPr>
        <p:spPr/>
        <p:txBody>
          <a:bodyPr/>
          <a:lstStyle/>
          <a:p>
            <a:fld id="{8FC4F7E7-84A1-4D98-878C-296E2752063E}" type="slidenum">
              <a:rPr lang="en-GB" smtClean="0"/>
              <a:t>12</a:t>
            </a:fld>
            <a:endParaRPr lang="en-GB"/>
          </a:p>
        </p:txBody>
      </p:sp>
    </p:spTree>
    <p:extLst>
      <p:ext uri="{BB962C8B-B14F-4D97-AF65-F5344CB8AC3E}">
        <p14:creationId xmlns:p14="http://schemas.microsoft.com/office/powerpoint/2010/main" val="29650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200"/>
              </a:spcAft>
            </a:pPr>
            <a:r>
              <a:rPr lang="en-GB" sz="1200" dirty="0">
                <a:effectLst/>
                <a:latin typeface="Noto Sans" panose="020B0502040504020204" pitchFamily="34" charset="0"/>
                <a:ea typeface="Calibri" panose="020F0502020204030204" pitchFamily="34" charset="0"/>
                <a:cs typeface="Poppins" panose="00000500000000000000" pitchFamily="2" charset="0"/>
              </a:rPr>
              <a:t>As we know Ending homelessness requires coordination between many different agencies – including charities and housing associations, community and faith groups, local authorities, and other public services, as well as people with lived experience. We also know many areas joint working remains under-developed, dysfunctional, or absent. Too often this results in inefficient ways of working as efforts are duplicated or confused, while the needs of people who are experiencing homelessness remain unmet.</a:t>
            </a:r>
          </a:p>
          <a:p>
            <a:pPr>
              <a:lnSpc>
                <a:spcPct val="115000"/>
              </a:lnSpc>
              <a:spcAft>
                <a:spcPts val="1200"/>
              </a:spcAft>
            </a:pPr>
            <a:endParaRPr lang="en-GB" sz="1200" dirty="0">
              <a:effectLst/>
              <a:latin typeface="Noto Sans" panose="020B0502040504020204" pitchFamily="34" charset="0"/>
              <a:ea typeface="Calibri" panose="020F0502020204030204" pitchFamily="34" charset="0"/>
              <a:cs typeface="Poppins" panose="00000500000000000000" pitchFamily="2" charset="0"/>
            </a:endParaRPr>
          </a:p>
          <a:p>
            <a:pPr>
              <a:lnSpc>
                <a:spcPct val="115000"/>
              </a:lnSpc>
              <a:spcAft>
                <a:spcPts val="1200"/>
              </a:spcAft>
            </a:pPr>
            <a:r>
              <a:rPr lang="en-GB" sz="1200" dirty="0">
                <a:solidFill>
                  <a:srgbClr val="000000"/>
                </a:solidFill>
                <a:effectLst/>
                <a:latin typeface="Noto Sans" panose="020B0502040504020204" pitchFamily="34" charset="0"/>
                <a:ea typeface="Arial" panose="020B0604020202020204" pitchFamily="34" charset="0"/>
                <a:cs typeface="Times New Roman" panose="02020603050405020304" pitchFamily="18" charset="0"/>
              </a:rPr>
              <a:t>The toolkit has been supported with a series of roundtables which took place around the country with Homeless Link Partnership Managers.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b="0" i="0" dirty="0">
                <a:solidFill>
                  <a:srgbClr val="000000"/>
                </a:solidFill>
                <a:effectLst/>
                <a:latin typeface="Noto Sans" panose="020B0502040504020204" pitchFamily="34" charset="0"/>
              </a:rPr>
              <a:t>Over the last 10 years Homeless Link has established trusting and long-lasting relationships and approaches with a range of statutory and non-statutory stakeholders across England which has given us a strong footing in bringing a range of different partners together to tackle local homelessness challenges. Our ability to convene </a:t>
            </a:r>
            <a:r>
              <a:rPr lang="en-US" b="0" i="0" dirty="0" err="1">
                <a:solidFill>
                  <a:srgbClr val="000000"/>
                </a:solidFill>
                <a:effectLst/>
                <a:latin typeface="Noto Sans" panose="020B0502040504020204" pitchFamily="34" charset="0"/>
              </a:rPr>
              <a:t>organisations</a:t>
            </a:r>
            <a:r>
              <a:rPr lang="en-US" b="0" i="0" dirty="0">
                <a:solidFill>
                  <a:srgbClr val="000000"/>
                </a:solidFill>
                <a:effectLst/>
                <a:latin typeface="Noto Sans" panose="020B0502040504020204" pitchFamily="34" charset="0"/>
              </a:rPr>
              <a:t> and individuals has paved the way for stronger partnership approaches to be developed and embedded across local areas and organically creates opportunities for linking up </a:t>
            </a:r>
            <a:r>
              <a:rPr lang="en-US" b="0" i="0" dirty="0" err="1">
                <a:solidFill>
                  <a:srgbClr val="000000"/>
                </a:solidFill>
                <a:effectLst/>
                <a:latin typeface="Noto Sans" panose="020B0502040504020204" pitchFamily="34" charset="0"/>
              </a:rPr>
              <a:t>organisations</a:t>
            </a:r>
            <a:r>
              <a:rPr lang="en-US" b="0" i="0" dirty="0">
                <a:solidFill>
                  <a:srgbClr val="000000"/>
                </a:solidFill>
                <a:effectLst/>
                <a:latin typeface="Noto Sans" panose="020B0502040504020204" pitchFamily="34" charset="0"/>
              </a:rPr>
              <a:t> to each other where appropriate, thus strengthening relationships across the sector.</a:t>
            </a:r>
          </a:p>
          <a:p>
            <a:pPr algn="l"/>
            <a:endParaRPr lang="en-US" b="0" i="0" dirty="0">
              <a:solidFill>
                <a:srgbClr val="000000"/>
              </a:solidFill>
              <a:effectLst/>
              <a:latin typeface="Noto Sans" panose="020B0502040504020204" pitchFamily="34" charset="0"/>
            </a:endParaRPr>
          </a:p>
          <a:p>
            <a:pPr algn="l"/>
            <a:r>
              <a:rPr lang="en-US" b="0" i="0" dirty="0">
                <a:solidFill>
                  <a:srgbClr val="000000"/>
                </a:solidFill>
                <a:effectLst/>
                <a:latin typeface="Noto Sans" panose="020B0502040504020204" pitchFamily="34" charset="0"/>
              </a:rPr>
              <a:t>Homeless Link is funded by the Department for Levelling Up Housing and Communities to support partnership development across England and from </a:t>
            </a:r>
            <a:r>
              <a:rPr lang="en-US" b="0" i="0" dirty="0">
                <a:solidFill>
                  <a:srgbClr val="000000"/>
                </a:solidFill>
                <a:effectLst/>
                <a:latin typeface="Noto Sans" panose="020B0502040504020204" pitchFamily="34" charset="0"/>
                <a:hlinkClick r:id="rId3"/>
              </a:rPr>
              <a:t>London Councils</a:t>
            </a:r>
            <a:r>
              <a:rPr lang="en-US" b="0" i="0" dirty="0">
                <a:solidFill>
                  <a:srgbClr val="000000"/>
                </a:solidFill>
                <a:effectLst/>
                <a:latin typeface="Noto Sans" panose="020B0502040504020204" pitchFamily="34" charset="0"/>
              </a:rPr>
              <a:t> for specific work in the capital. </a:t>
            </a:r>
          </a:p>
        </p:txBody>
      </p:sp>
      <p:sp>
        <p:nvSpPr>
          <p:cNvPr id="4" name="Slide Number Placeholder 3"/>
          <p:cNvSpPr>
            <a:spLocks noGrp="1"/>
          </p:cNvSpPr>
          <p:nvPr>
            <p:ph type="sldNum" sz="quarter" idx="5"/>
          </p:nvPr>
        </p:nvSpPr>
        <p:spPr/>
        <p:txBody>
          <a:bodyPr/>
          <a:lstStyle/>
          <a:p>
            <a:fld id="{8FC4F7E7-84A1-4D98-878C-296E2752063E}" type="slidenum">
              <a:rPr lang="en-GB" smtClean="0"/>
              <a:t>2</a:t>
            </a:fld>
            <a:endParaRPr lang="en-GB"/>
          </a:p>
        </p:txBody>
      </p:sp>
    </p:spTree>
    <p:extLst>
      <p:ext uri="{BB962C8B-B14F-4D97-AF65-F5344CB8AC3E}">
        <p14:creationId xmlns:p14="http://schemas.microsoft.com/office/powerpoint/2010/main" val="215080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3 September 2022, the Department for Levelling Up, Housing and Communities launched ‘Ending Rough Sleeping for Good.’ It includes the commitment that Homeless Link will develop and enable stronger local strategic partnerships using a partnership approach to address barriers in local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Partnerships Team, we developed, piloted and then recently launched a new Partnership Framework and Self-Assessment Toolkit to further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nSpc>
                <a:spcPct val="115000"/>
              </a:lnSpc>
              <a:spcAft>
                <a:spcPts val="1200"/>
              </a:spcAft>
            </a:pPr>
            <a:r>
              <a:rPr lang="en-GB" sz="1200" dirty="0">
                <a:solidFill>
                  <a:srgbClr val="000000"/>
                </a:solidFill>
                <a:effectLst/>
                <a:latin typeface="Noto Sans" panose="020B0502040504020204" pitchFamily="34" charset="0"/>
                <a:ea typeface="Arial" panose="020B0604020202020204" pitchFamily="34" charset="0"/>
                <a:cs typeface="Times New Roman" panose="02020603050405020304" pitchFamily="18" charset="0"/>
              </a:rPr>
              <a:t>We carried out a series of roundtables consultations </a:t>
            </a:r>
            <a:r>
              <a:rPr lang="en-GB" sz="1200" dirty="0" err="1">
                <a:solidFill>
                  <a:srgbClr val="000000"/>
                </a:solidFill>
                <a:effectLst/>
                <a:latin typeface="Noto Sans" panose="020B0502040504020204" pitchFamily="34" charset="0"/>
                <a:ea typeface="Arial" panose="020B0604020202020204" pitchFamily="34" charset="0"/>
                <a:cs typeface="Times New Roman" panose="02020603050405020304" pitchFamily="18" charset="0"/>
              </a:rPr>
              <a:t>accross</a:t>
            </a:r>
            <a:r>
              <a:rPr lang="en-GB" sz="1200" dirty="0">
                <a:solidFill>
                  <a:srgbClr val="000000"/>
                </a:solidFill>
                <a:effectLst/>
                <a:latin typeface="Noto Sans" panose="020B0502040504020204" pitchFamily="34" charset="0"/>
                <a:ea typeface="Arial" panose="020B0604020202020204" pitchFamily="34" charset="0"/>
                <a:cs typeface="Times New Roman" panose="02020603050405020304" pitchFamily="18" charset="0"/>
              </a:rPr>
              <a:t> the country before we started developing the framework.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br>
              <a:rPr lang="en-GB" sz="12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4" name="Slide Number Placeholder 3"/>
          <p:cNvSpPr>
            <a:spLocks noGrp="1"/>
          </p:cNvSpPr>
          <p:nvPr>
            <p:ph type="sldNum" sz="quarter" idx="5"/>
          </p:nvPr>
        </p:nvSpPr>
        <p:spPr/>
        <p:txBody>
          <a:bodyPr/>
          <a:lstStyle/>
          <a:p>
            <a:fld id="{8FC4F7E7-84A1-4D98-878C-296E2752063E}" type="slidenum">
              <a:rPr lang="en-GB" smtClean="0"/>
              <a:t>3</a:t>
            </a:fld>
            <a:endParaRPr lang="en-GB"/>
          </a:p>
        </p:txBody>
      </p:sp>
    </p:spTree>
    <p:extLst>
      <p:ext uri="{BB962C8B-B14F-4D97-AF65-F5344CB8AC3E}">
        <p14:creationId xmlns:p14="http://schemas.microsoft.com/office/powerpoint/2010/main" val="78801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Partnerships Self-Assessment is essentially a really good opportunity for strategic leaders to better understand local challenges and form the basis of Local Partnership Plans to strengthen local collaborative working at a strategic and operational level.  The Self-assessment and subsequent action planning will require significant input from partners to ensure it is locally driven, locally owned, and has cross-sector buy-in to encourage participation from all relevant agencies.</a:t>
            </a:r>
          </a:p>
          <a:p>
            <a:endParaRPr lang="en-GB" dirty="0"/>
          </a:p>
          <a:p>
            <a:r>
              <a:rPr lang="en-GB" dirty="0"/>
              <a:t>So Some Local areas  initially may not be aware that there is an issue with local  Partnerships so within the toolkit we break it down into what constitutes an outstanding partnership and demonstrate how the toolkit can be a really useful and simple easy to use tool to help local areas identify strengths and gaps, and will enable them to start bridging those gaps.  A local authority isn’t required to take the lead on the SA, it can be an existing forum or 3</a:t>
            </a:r>
            <a:r>
              <a:rPr lang="en-GB" baseline="30000" dirty="0"/>
              <a:t>rd</a:t>
            </a:r>
            <a:r>
              <a:rPr lang="en-GB" dirty="0"/>
              <a:t> sector partner but it does need to be co-produced with partners. </a:t>
            </a:r>
          </a:p>
          <a:p>
            <a:endParaRPr lang="en-GB" dirty="0"/>
          </a:p>
          <a:p>
            <a:endParaRPr lang="en-GB" dirty="0"/>
          </a:p>
        </p:txBody>
      </p:sp>
      <p:sp>
        <p:nvSpPr>
          <p:cNvPr id="4" name="Slide Number Placeholder 3"/>
          <p:cNvSpPr>
            <a:spLocks noGrp="1"/>
          </p:cNvSpPr>
          <p:nvPr>
            <p:ph type="sldNum" sz="quarter" idx="5"/>
          </p:nvPr>
        </p:nvSpPr>
        <p:spPr/>
        <p:txBody>
          <a:bodyPr/>
          <a:lstStyle/>
          <a:p>
            <a:fld id="{9CCDC507-4EC4-4027-A5C0-6BB703C0D13A}" type="slidenum">
              <a:rPr lang="en-GB" smtClean="0"/>
              <a:t>4</a:t>
            </a:fld>
            <a:endParaRPr lang="en-GB"/>
          </a:p>
        </p:txBody>
      </p:sp>
    </p:spTree>
    <p:extLst>
      <p:ext uri="{BB962C8B-B14F-4D97-AF65-F5344CB8AC3E}">
        <p14:creationId xmlns:p14="http://schemas.microsoft.com/office/powerpoint/2010/main" val="53113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dirty="0"/>
              <a:t>This Self-Assessment Toolkit is underpinned by a set of key principles and assumptions about partnership working and the difference this will make to service delivery and outcomes for people using services.</a:t>
            </a:r>
          </a:p>
          <a:p>
            <a:endParaRPr lang="en-GB" dirty="0"/>
          </a:p>
          <a:p>
            <a:r>
              <a:rPr lang="en-GB" dirty="0"/>
              <a:t>So we spent a lot of time in defining these 5 key principles and took into consideration all of the feedback from the roundtable events, our own knowledge and experiences from working within local areas and we worked closely with consultancy team. And </a:t>
            </a:r>
          </a:p>
          <a:p>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We agreed that good partnership working needed to ensure that people with LE were involved and their voices were heard – </a:t>
            </a:r>
            <a:r>
              <a:rPr lang="en-GB" b="1" dirty="0"/>
              <a:t>so Good partnership working involving experts by lived experience will lead to the delivery of better services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We felt that relationships and joint working were key to </a:t>
            </a:r>
            <a:r>
              <a:rPr lang="en-GB" dirty="0" err="1"/>
              <a:t>strenghting</a:t>
            </a:r>
            <a:r>
              <a:rPr lang="en-GB" dirty="0"/>
              <a:t> partnerships and areas should invest time and resources to creating platforms to enable those relationships to be nurtured and developed – </a:t>
            </a:r>
            <a:r>
              <a:rPr lang="en-GB" b="1" dirty="0"/>
              <a:t>so Stronger relationships and joint working improve service delivery and offers.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1" dirty="0"/>
          </a:p>
          <a:p>
            <a:pPr marL="171450" indent="-171450">
              <a:buFontTx/>
              <a:buChar char="-"/>
            </a:pPr>
            <a:r>
              <a:rPr lang="en-GB" dirty="0"/>
              <a:t>Staff </a:t>
            </a:r>
            <a:r>
              <a:rPr lang="en-GB" dirty="0" err="1"/>
              <a:t>welbeing</a:t>
            </a:r>
            <a:r>
              <a:rPr lang="en-GB" dirty="0"/>
              <a:t> on the frontline was also key to ensuring improved service delivery and staff retention - </a:t>
            </a:r>
            <a:r>
              <a:rPr lang="en-GB" b="1" dirty="0"/>
              <a:t>so Better frontline staff wellbeing will enhance service delivery and staff retention.</a:t>
            </a:r>
          </a:p>
          <a:p>
            <a:pPr marL="171450" indent="-171450">
              <a:buFontTx/>
              <a:buChar char="-"/>
            </a:pP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We agreed that better and supported services will positively impact on people experiencing homelessness. When services are working in isolation or silos then services are not </a:t>
            </a:r>
            <a:r>
              <a:rPr lang="en-GB" dirty="0" err="1"/>
              <a:t>nessecarilly</a:t>
            </a:r>
            <a:r>
              <a:rPr lang="en-GB" dirty="0"/>
              <a:t> developing or having as greater impact as they could do if working together. Also many smaller organisations can really benefit from that extra support and guidance from larger more established organisations. – </a:t>
            </a:r>
            <a:r>
              <a:rPr lang="en-GB" b="1" dirty="0"/>
              <a:t>So Better services will positively impact on people experiencing or at risk of homelessness.</a:t>
            </a:r>
          </a:p>
          <a:p>
            <a:pPr marL="0" indent="0">
              <a:buFont typeface="Arial" panose="020B0604020202020204" pitchFamily="34" charset="0"/>
              <a:buNone/>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And the final principle is around improving intelligence at local level. We already know that  good data collection is vital in being able to identify and target resources and improve or create new services. – </a:t>
            </a:r>
            <a:r>
              <a:rPr lang="en-GB" b="1" dirty="0"/>
              <a:t>So Improved intelligence of the homelessness sector will enable more targeted and effective support offered to the sector.</a:t>
            </a:r>
          </a:p>
          <a:p>
            <a:endParaRPr lang="en-GB" dirty="0"/>
          </a:p>
          <a:p>
            <a:endParaRPr lang="en-GB" dirty="0"/>
          </a:p>
          <a:p>
            <a:pPr marL="0" indent="0">
              <a:buFont typeface="Arial" panose="020B0604020202020204" pitchFamily="34" charset="0"/>
              <a:buNone/>
            </a:pPr>
            <a:r>
              <a:rPr lang="en-GB" dirty="0"/>
              <a: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8FC4F7E7-84A1-4D98-878C-296E2752063E}" type="slidenum">
              <a:rPr lang="en-GB" smtClean="0"/>
              <a:t>5</a:t>
            </a:fld>
            <a:endParaRPr lang="en-GB"/>
          </a:p>
        </p:txBody>
      </p:sp>
    </p:spTree>
    <p:extLst>
      <p:ext uri="{BB962C8B-B14F-4D97-AF65-F5344CB8AC3E}">
        <p14:creationId xmlns:p14="http://schemas.microsoft.com/office/powerpoint/2010/main" val="65995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4F7E7-84A1-4D98-878C-296E2752063E}" type="slidenum">
              <a:rPr lang="en-GB" smtClean="0"/>
              <a:t>6</a:t>
            </a:fld>
            <a:endParaRPr lang="en-GB"/>
          </a:p>
        </p:txBody>
      </p:sp>
    </p:spTree>
    <p:extLst>
      <p:ext uri="{BB962C8B-B14F-4D97-AF65-F5344CB8AC3E}">
        <p14:creationId xmlns:p14="http://schemas.microsoft.com/office/powerpoint/2010/main" val="190954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 toolkit there are clear instructions on how to carry out the self </a:t>
            </a:r>
            <a:r>
              <a:rPr lang="en-GB" dirty="0" err="1"/>
              <a:t>asssment</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step 1 would be </a:t>
            </a:r>
            <a:r>
              <a:rPr lang="en-US" sz="1200" dirty="0">
                <a:latin typeface="Noto Sans" panose="020B0502040504020204" pitchFamily="34" charset="0"/>
                <a:ea typeface="Noto Sans" panose="020B0502040504020204" pitchFamily="34" charset="0"/>
                <a:cs typeface="Noto Sans" panose="020B0502040504020204" pitchFamily="34" charset="0"/>
              </a:rPr>
              <a:t>go through each marker rating yourself against the outstanding example offered.</a:t>
            </a:r>
            <a:r>
              <a:rPr lang="en-GB" sz="1200" dirty="0">
                <a:latin typeface="Noto Sans" panose="020B0502040504020204" pitchFamily="34" charset="0"/>
                <a:ea typeface="Noto Sans" panose="020B0502040504020204" pitchFamily="34" charset="0"/>
                <a:cs typeface="Noto Sans" panose="020B0502040504020204" pitchFamily="34" charset="0"/>
              </a:rPr>
              <a:t> </a:t>
            </a:r>
            <a:r>
              <a:rPr lang="en-US" sz="1200" dirty="0">
                <a:latin typeface="Noto Sans" panose="020B0502040504020204" pitchFamily="34" charset="0"/>
                <a:ea typeface="Noto Sans" panose="020B0502040504020204" pitchFamily="34" charset="0"/>
                <a:cs typeface="Noto Sans" panose="020B0502040504020204" pitchFamily="34" charset="0"/>
              </a:rPr>
              <a:t>Your score for each marker and overall partnership score will be automatically calculated and displayed on the 'Overview'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Noto Sans" panose="020B0502040504020204" pitchFamily="34" charset="0"/>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oto Sans" panose="020B0502040504020204" pitchFamily="34" charset="0"/>
                <a:ea typeface="Noto Sans" panose="020B0502040504020204" pitchFamily="34" charset="0"/>
                <a:cs typeface="Noto Sans" panose="020B0502040504020204" pitchFamily="34" charset="0"/>
              </a:rPr>
              <a:t>Step 2 – is to make notes against each marker highlighting good practice and areas of concern.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Noto Sans" panose="020B0502040504020204" pitchFamily="34" charset="0"/>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oto Sans" panose="020B0502040504020204" pitchFamily="34" charset="0"/>
                <a:ea typeface="Noto Sans" panose="020B0502040504020204" pitchFamily="34" charset="0"/>
                <a:cs typeface="Noto Sans" panose="020B0502040504020204" pitchFamily="34" charset="0"/>
              </a:rPr>
              <a:t>Step 3 would be to Record in the action plan activities to help improve or sustain partnerships. Actions that are overdue or due in the next 30 days will automatically appear on the overview page. </a:t>
            </a:r>
            <a:endParaRPr lang="en-GB" dirty="0">
              <a:latin typeface="Poppins SemiBold" panose="00000700000000000000" pitchFamily="2" charset="0"/>
              <a:cs typeface="Poppins SemiBold" panose="00000700000000000000" pitchFamily="2" charset="0"/>
            </a:endParaRPr>
          </a:p>
          <a:p>
            <a:endParaRPr lang="en-GB" dirty="0"/>
          </a:p>
        </p:txBody>
      </p:sp>
      <p:sp>
        <p:nvSpPr>
          <p:cNvPr id="4" name="Slide Number Placeholder 3"/>
          <p:cNvSpPr>
            <a:spLocks noGrp="1"/>
          </p:cNvSpPr>
          <p:nvPr>
            <p:ph type="sldNum" sz="quarter" idx="5"/>
          </p:nvPr>
        </p:nvSpPr>
        <p:spPr/>
        <p:txBody>
          <a:bodyPr/>
          <a:lstStyle/>
          <a:p>
            <a:fld id="{8FC4F7E7-84A1-4D98-878C-296E2752063E}" type="slidenum">
              <a:rPr lang="en-GB" smtClean="0"/>
              <a:t>7</a:t>
            </a:fld>
            <a:endParaRPr lang="en-GB"/>
          </a:p>
        </p:txBody>
      </p:sp>
    </p:spTree>
    <p:extLst>
      <p:ext uri="{BB962C8B-B14F-4D97-AF65-F5344CB8AC3E}">
        <p14:creationId xmlns:p14="http://schemas.microsoft.com/office/powerpoint/2010/main" val="95961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of the scoring sheet. Scoring system – go through each point on the marker and score accordingly. The toolkit will automatically calculate the scores. </a:t>
            </a:r>
          </a:p>
          <a:p>
            <a:endParaRPr lang="en-GB" dirty="0"/>
          </a:p>
          <a:p>
            <a:r>
              <a:rPr lang="en-GB" dirty="0"/>
              <a:t>As you will see here, under the first marker which is  ‘Clarity of Purpose’. There are 5 definitions under this marker to demonstrate what an outstanding partnership would look like. So for good clarity of purpose, a local partnership should demonstrate influence, it should have a shared vision, be really clear about roles and </a:t>
            </a:r>
            <a:r>
              <a:rPr lang="en-GB" dirty="0" err="1"/>
              <a:t>reesponsibilites</a:t>
            </a:r>
            <a:r>
              <a:rPr lang="en-GB" dirty="0"/>
              <a:t>, an up to date TOR should be </a:t>
            </a:r>
            <a:r>
              <a:rPr lang="en-GB" dirty="0" err="1"/>
              <a:t>inplace</a:t>
            </a:r>
            <a:r>
              <a:rPr lang="en-GB" dirty="0"/>
              <a:t> and homelessness forums should be meeting regularly and have a good </a:t>
            </a:r>
            <a:r>
              <a:rPr lang="en-GB" dirty="0" err="1"/>
              <a:t>reperesentation</a:t>
            </a:r>
            <a:r>
              <a:rPr lang="en-GB" dirty="0"/>
              <a:t> of all the </a:t>
            </a:r>
            <a:r>
              <a:rPr lang="en-GB" dirty="0" err="1"/>
              <a:t>relvent</a:t>
            </a:r>
            <a:r>
              <a:rPr lang="en-GB" dirty="0"/>
              <a:t> agencies. </a:t>
            </a:r>
          </a:p>
        </p:txBody>
      </p:sp>
      <p:sp>
        <p:nvSpPr>
          <p:cNvPr id="4" name="Slide Number Placeholder 3"/>
          <p:cNvSpPr>
            <a:spLocks noGrp="1"/>
          </p:cNvSpPr>
          <p:nvPr>
            <p:ph type="sldNum" sz="quarter" idx="5"/>
          </p:nvPr>
        </p:nvSpPr>
        <p:spPr/>
        <p:txBody>
          <a:bodyPr/>
          <a:lstStyle/>
          <a:p>
            <a:fld id="{8FC4F7E7-84A1-4D98-878C-296E2752063E}" type="slidenum">
              <a:rPr lang="en-GB" smtClean="0"/>
              <a:t>8</a:t>
            </a:fld>
            <a:endParaRPr lang="en-GB"/>
          </a:p>
        </p:txBody>
      </p:sp>
    </p:spTree>
    <p:extLst>
      <p:ext uri="{BB962C8B-B14F-4D97-AF65-F5344CB8AC3E}">
        <p14:creationId xmlns:p14="http://schemas.microsoft.com/office/powerpoint/2010/main" val="281858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Would then need to demonstrate where an area is carrying out good practices and highlight where improvements need to be made.</a:t>
            </a:r>
          </a:p>
        </p:txBody>
      </p:sp>
      <p:sp>
        <p:nvSpPr>
          <p:cNvPr id="4" name="Slide Number Placeholder 3"/>
          <p:cNvSpPr>
            <a:spLocks noGrp="1"/>
          </p:cNvSpPr>
          <p:nvPr>
            <p:ph type="sldNum" sz="quarter" idx="5"/>
          </p:nvPr>
        </p:nvSpPr>
        <p:spPr/>
        <p:txBody>
          <a:bodyPr/>
          <a:lstStyle/>
          <a:p>
            <a:fld id="{8FC4F7E7-84A1-4D98-878C-296E2752063E}" type="slidenum">
              <a:rPr lang="en-GB" smtClean="0"/>
              <a:t>9</a:t>
            </a:fld>
            <a:endParaRPr lang="en-GB"/>
          </a:p>
        </p:txBody>
      </p:sp>
    </p:spTree>
    <p:extLst>
      <p:ext uri="{BB962C8B-B14F-4D97-AF65-F5344CB8AC3E}">
        <p14:creationId xmlns:p14="http://schemas.microsoft.com/office/powerpoint/2010/main" val="296861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18C361-3252-2D4C-995E-B4D1D8311966}"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17716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8C361-3252-2D4C-995E-B4D1D8311966}"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29044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8C361-3252-2D4C-995E-B4D1D8311966}"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218472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8C361-3252-2D4C-995E-B4D1D8311966}"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92678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8C361-3252-2D4C-995E-B4D1D8311966}"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44053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18C361-3252-2D4C-995E-B4D1D8311966}"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276794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18C361-3252-2D4C-995E-B4D1D8311966}" type="datetimeFigureOut">
              <a:rPr lang="en-US" smtClean="0"/>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76391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18C361-3252-2D4C-995E-B4D1D8311966}" type="datetimeFigureOut">
              <a:rPr lang="en-US" smtClean="0"/>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8460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8C361-3252-2D4C-995E-B4D1D8311966}" type="datetimeFigureOut">
              <a:rPr lang="en-US" smtClean="0"/>
              <a:t>1/29/2026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191568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18C361-3252-2D4C-995E-B4D1D8311966}"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212643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18C361-3252-2D4C-995E-B4D1D8311966}"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206618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C361-3252-2D4C-995E-B4D1D8311966}" type="datetimeFigureOut">
              <a:rPr lang="en-US" smtClean="0"/>
              <a:t>1/29/2026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CBFA4-8C0C-034B-AE94-C3702488B337}" type="slidenum">
              <a:rPr lang="en-US" smtClean="0"/>
              <a:t>‹#›</a:t>
            </a:fld>
            <a:endParaRPr lang="en-US"/>
          </a:p>
        </p:txBody>
      </p:sp>
    </p:spTree>
    <p:extLst>
      <p:ext uri="{BB962C8B-B14F-4D97-AF65-F5344CB8AC3E}">
        <p14:creationId xmlns:p14="http://schemas.microsoft.com/office/powerpoint/2010/main" val="755783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homeless.org.uk/" TargetMode="Externa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mailto:laura.millward@homeleslink.org.uk" TargetMode="External"/><Relationship Id="rId5" Type="http://schemas.openxmlformats.org/officeDocument/2006/relationships/hyperlink" Target="mailto:james.cuming@homelesslink.org.uk" TargetMode="External"/><Relationship Id="rId4" Type="http://schemas.openxmlformats.org/officeDocument/2006/relationships/hyperlink" Target="https://twitter.com/HomelessLin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064B41C-0701-5845-8036-D67A0A8FD77F}"/>
              </a:ext>
            </a:extLst>
          </p:cNvPr>
          <p:cNvSpPr txBox="1"/>
          <p:nvPr/>
        </p:nvSpPr>
        <p:spPr>
          <a:xfrm>
            <a:off x="353567" y="2068472"/>
            <a:ext cx="6976777" cy="4708981"/>
          </a:xfrm>
          <a:prstGeom prst="rect">
            <a:avLst/>
          </a:prstGeom>
          <a:noFill/>
        </p:spPr>
        <p:txBody>
          <a:bodyPr wrap="square" lIns="91440" tIns="45720" rIns="91440" bIns="45720" rtlCol="0" anchor="t">
            <a:spAutoFit/>
          </a:bodyPr>
          <a:lstStyle/>
          <a:p>
            <a:r>
              <a:rPr lang="en-GB" sz="4800" b="1">
                <a:solidFill>
                  <a:srgbClr val="6E005A"/>
                </a:solidFill>
                <a:latin typeface="Poppins"/>
                <a:cs typeface="Poppins"/>
              </a:rPr>
              <a:t>Partnership Self-Assessment Framework and Toolkit: Stronger Together</a:t>
            </a:r>
            <a:endParaRPr lang="en-GB" sz="4800">
              <a:solidFill>
                <a:srgbClr val="6E005A"/>
              </a:solidFill>
              <a:latin typeface="Poppins"/>
              <a:cs typeface="Poppins"/>
            </a:endParaRPr>
          </a:p>
          <a:p>
            <a:endParaRPr lang="en-GB" sz="3000" b="1">
              <a:solidFill>
                <a:srgbClr val="CC0099"/>
              </a:solidFill>
              <a:latin typeface="Poppins" pitchFamily="2" charset="77"/>
              <a:cs typeface="Poppins" pitchFamily="2" charset="77"/>
            </a:endParaRPr>
          </a:p>
          <a:p>
            <a:r>
              <a:rPr lang="en-GB" sz="3000" b="1">
                <a:solidFill>
                  <a:srgbClr val="CC0099"/>
                </a:solidFill>
                <a:latin typeface="Poppins"/>
                <a:cs typeface="Poppins"/>
              </a:rPr>
              <a:t>Homeless Link Partnerships Team</a:t>
            </a:r>
          </a:p>
        </p:txBody>
      </p:sp>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273050" y="-173643"/>
            <a:ext cx="3594100" cy="2159000"/>
          </a:xfrm>
          <a:prstGeom prst="rect">
            <a:avLst/>
          </a:prstGeom>
        </p:spPr>
      </p:pic>
      <p:pic>
        <p:nvPicPr>
          <p:cNvPr id="4" name="Picture 3">
            <a:extLst>
              <a:ext uri="{FF2B5EF4-FFF2-40B4-BE49-F238E27FC236}">
                <a16:creationId xmlns:a16="http://schemas.microsoft.com/office/drawing/2014/main" id="{10B4274A-F9D9-EB4E-B58E-4E3D3ACAF2C0}"/>
              </a:ext>
            </a:extLst>
          </p:cNvPr>
          <p:cNvPicPr>
            <a:picLocks noChangeAspect="1"/>
          </p:cNvPicPr>
          <p:nvPr/>
        </p:nvPicPr>
        <p:blipFill>
          <a:blip r:embed="rId4"/>
          <a:stretch>
            <a:fillRect/>
          </a:stretch>
        </p:blipFill>
        <p:spPr>
          <a:xfrm>
            <a:off x="5770620" y="762000"/>
            <a:ext cx="6421380" cy="6096000"/>
          </a:xfrm>
          <a:prstGeom prst="rect">
            <a:avLst/>
          </a:prstGeom>
        </p:spPr>
      </p:pic>
    </p:spTree>
    <p:extLst>
      <p:ext uri="{BB962C8B-B14F-4D97-AF65-F5344CB8AC3E}">
        <p14:creationId xmlns:p14="http://schemas.microsoft.com/office/powerpoint/2010/main" val="146867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CDA766B2-DAD0-2E8B-2964-4CD693A9B2F5}"/>
              </a:ext>
            </a:extLst>
          </p:cNvPr>
          <p:cNvGraphicFramePr>
            <a:graphicFrameLocks noGrp="1"/>
          </p:cNvGraphicFramePr>
          <p:nvPr>
            <p:ph idx="1"/>
            <p:extLst>
              <p:ext uri="{D42A27DB-BD31-4B8C-83A1-F6EECF244321}">
                <p14:modId xmlns:p14="http://schemas.microsoft.com/office/powerpoint/2010/main" val="3414178206"/>
              </p:ext>
            </p:extLst>
          </p:nvPr>
        </p:nvGraphicFramePr>
        <p:xfrm>
          <a:off x="1056075" y="1737360"/>
          <a:ext cx="10070707" cy="4535426"/>
        </p:xfrm>
        <a:graphic>
          <a:graphicData uri="http://schemas.openxmlformats.org/drawingml/2006/table">
            <a:tbl>
              <a:tblPr>
                <a:tableStyleId>{5C22544A-7EE6-4342-B048-85BDC9FD1C3A}</a:tableStyleId>
              </a:tblPr>
              <a:tblGrid>
                <a:gridCol w="2096276">
                  <a:extLst>
                    <a:ext uri="{9D8B030D-6E8A-4147-A177-3AD203B41FA5}">
                      <a16:colId xmlns:a16="http://schemas.microsoft.com/office/drawing/2014/main" val="863655905"/>
                    </a:ext>
                  </a:extLst>
                </a:gridCol>
                <a:gridCol w="7549139">
                  <a:extLst>
                    <a:ext uri="{9D8B030D-6E8A-4147-A177-3AD203B41FA5}">
                      <a16:colId xmlns:a16="http://schemas.microsoft.com/office/drawing/2014/main" val="1775169742"/>
                    </a:ext>
                  </a:extLst>
                </a:gridCol>
                <a:gridCol w="212646">
                  <a:extLst>
                    <a:ext uri="{9D8B030D-6E8A-4147-A177-3AD203B41FA5}">
                      <a16:colId xmlns:a16="http://schemas.microsoft.com/office/drawing/2014/main" val="3788963557"/>
                    </a:ext>
                  </a:extLst>
                </a:gridCol>
                <a:gridCol w="212646">
                  <a:extLst>
                    <a:ext uri="{9D8B030D-6E8A-4147-A177-3AD203B41FA5}">
                      <a16:colId xmlns:a16="http://schemas.microsoft.com/office/drawing/2014/main" val="1358593692"/>
                    </a:ext>
                  </a:extLst>
                </a:gridCol>
              </a:tblGrid>
              <a:tr h="280635">
                <a:tc>
                  <a:txBody>
                    <a:bodyPr/>
                    <a:lstStyle/>
                    <a:p>
                      <a:pPr algn="l" fontAlgn="ctr"/>
                      <a:r>
                        <a:rPr lang="en-GB" sz="1500" u="none" strike="noStrike">
                          <a:effectLst/>
                          <a:highlight>
                            <a:srgbClr val="F0E3FF"/>
                          </a:highlight>
                        </a:rPr>
                        <a:t>Collaboration</a:t>
                      </a:r>
                      <a:endParaRPr lang="en-GB" sz="1500" b="0" i="0" u="none" strike="noStrike">
                        <a:solidFill>
                          <a:srgbClr val="000000"/>
                        </a:solidFill>
                        <a:effectLst/>
                        <a:highlight>
                          <a:srgbClr val="F0E3FF"/>
                        </a:highlight>
                        <a:latin typeface="Poppins SemiBold" panose="00000700000000000000" pitchFamily="2" charset="0"/>
                      </a:endParaRPr>
                    </a:p>
                  </a:txBody>
                  <a:tcPr marL="0" marR="0" marT="0" marB="0" anchor="ctr"/>
                </a:tc>
                <a:tc>
                  <a:txBody>
                    <a:bodyPr/>
                    <a:lstStyle/>
                    <a:p>
                      <a:pPr algn="l" fontAlgn="ctr"/>
                      <a:r>
                        <a:rPr lang="en-GB" sz="1500" u="none" strike="noStrike">
                          <a:effectLst/>
                          <a:highlight>
                            <a:srgbClr val="F0E3FF"/>
                          </a:highlight>
                        </a:rPr>
                        <a:t> </a:t>
                      </a:r>
                      <a:endParaRPr lang="en-GB" sz="1500" b="0" i="0" u="none" strike="noStrike">
                        <a:solidFill>
                          <a:srgbClr val="000000"/>
                        </a:solidFill>
                        <a:effectLst/>
                        <a:highlight>
                          <a:srgbClr val="F0E3FF"/>
                        </a:highlight>
                        <a:latin typeface="Poppins SemiBold" panose="00000700000000000000" pitchFamily="2" charset="0"/>
                      </a:endParaRPr>
                    </a:p>
                  </a:txBody>
                  <a:tcPr marL="0" marR="0" marT="0" marB="0" anchor="ctr"/>
                </a:tc>
                <a:tc>
                  <a:txBody>
                    <a:bodyPr/>
                    <a:lstStyle/>
                    <a:p>
                      <a:pPr algn="l" fontAlgn="ctr"/>
                      <a:r>
                        <a:rPr lang="en-GB" sz="1500" u="none" strike="noStrike">
                          <a:effectLst/>
                          <a:highlight>
                            <a:srgbClr val="F0E3FF"/>
                          </a:highlight>
                        </a:rPr>
                        <a:t> </a:t>
                      </a:r>
                      <a:endParaRPr lang="en-GB" sz="1500" b="0" i="0" u="none" strike="noStrike">
                        <a:solidFill>
                          <a:srgbClr val="000000"/>
                        </a:solidFill>
                        <a:effectLst/>
                        <a:highlight>
                          <a:srgbClr val="F0E3FF"/>
                        </a:highlight>
                        <a:latin typeface="Poppins SemiBold" panose="00000700000000000000" pitchFamily="2" charset="0"/>
                      </a:endParaRPr>
                    </a:p>
                  </a:txBody>
                  <a:tcPr marL="0" marR="0" marT="0" marB="0" anchor="ctr"/>
                </a:tc>
                <a:tc>
                  <a:txBody>
                    <a:bodyPr/>
                    <a:lstStyle/>
                    <a:p>
                      <a:pPr algn="l" fontAlgn="ctr"/>
                      <a:r>
                        <a:rPr lang="en-GB" sz="1500" u="none" strike="noStrike">
                          <a:effectLst/>
                          <a:highlight>
                            <a:srgbClr val="F0E3FF"/>
                          </a:highlight>
                        </a:rPr>
                        <a:t> </a:t>
                      </a:r>
                      <a:endParaRPr lang="en-GB" sz="1500" b="0" i="0" u="none" strike="noStrike">
                        <a:solidFill>
                          <a:srgbClr val="000000"/>
                        </a:solidFill>
                        <a:effectLst/>
                        <a:highlight>
                          <a:srgbClr val="F0E3FF"/>
                        </a:highlight>
                        <a:latin typeface="Poppins SemiBold" panose="00000700000000000000" pitchFamily="2" charset="0"/>
                      </a:endParaRPr>
                    </a:p>
                  </a:txBody>
                  <a:tcPr marL="0" marR="0" marT="0" marB="0" anchor="ctr"/>
                </a:tc>
                <a:extLst>
                  <a:ext uri="{0D108BD9-81ED-4DB2-BD59-A6C34878D82A}">
                    <a16:rowId xmlns:a16="http://schemas.microsoft.com/office/drawing/2014/main" val="1611266633"/>
                  </a:ext>
                </a:extLst>
              </a:tr>
              <a:tr h="801168">
                <a:tc>
                  <a:txBody>
                    <a:bodyPr/>
                    <a:lstStyle/>
                    <a:p>
                      <a:pPr algn="l" fontAlgn="ctr"/>
                      <a:r>
                        <a:rPr lang="en-GB" sz="1600" u="none" strike="noStrike">
                          <a:effectLst/>
                        </a:rPr>
                        <a:t>Shared Learning</a:t>
                      </a:r>
                      <a:endParaRPr lang="en-GB" sz="1600" b="1" i="0" u="none" strike="noStrike">
                        <a:solidFill>
                          <a:srgbClr val="000000"/>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Learning needs are identified across the partnership and training, shadowing, and other learning opportunities are made available and shared with members and other agencies where appropriate.</a:t>
                      </a:r>
                      <a:endParaRPr lang="en-GB" sz="1600" b="0" i="0" u="none" strike="noStrike">
                        <a:solidFill>
                          <a:srgbClr val="000000"/>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 </a:t>
                      </a:r>
                      <a:endParaRPr lang="en-GB" sz="1600" b="0" i="0" u="none" strike="noStrike">
                        <a:solidFill>
                          <a:srgbClr val="FFFFFF"/>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 </a:t>
                      </a:r>
                      <a:endParaRPr lang="en-GB" sz="1600" b="0" i="0" u="none" strike="noStrike">
                        <a:solidFill>
                          <a:srgbClr val="FFFFFF"/>
                        </a:solidFill>
                        <a:effectLst/>
                        <a:latin typeface="Noto Sans" panose="020B0502040504020204" pitchFamily="34" charset="0"/>
                      </a:endParaRPr>
                    </a:p>
                  </a:txBody>
                  <a:tcPr marL="0" marR="0" marT="0" marB="0" anchor="ctr"/>
                </a:tc>
                <a:extLst>
                  <a:ext uri="{0D108BD9-81ED-4DB2-BD59-A6C34878D82A}">
                    <a16:rowId xmlns:a16="http://schemas.microsoft.com/office/drawing/2014/main" val="3015319310"/>
                  </a:ext>
                </a:extLst>
              </a:tr>
              <a:tr h="801168">
                <a:tc>
                  <a:txBody>
                    <a:bodyPr/>
                    <a:lstStyle/>
                    <a:p>
                      <a:pPr algn="l" fontAlgn="ctr"/>
                      <a:r>
                        <a:rPr lang="en-GB" sz="1600" u="none" strike="noStrike">
                          <a:effectLst/>
                        </a:rPr>
                        <a:t>Joint Action Planning</a:t>
                      </a:r>
                      <a:endParaRPr lang="en-GB" sz="1600" b="1" i="0" u="none" strike="noStrike">
                        <a:solidFill>
                          <a:srgbClr val="000000"/>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Operational forums are held with Multidisciplinary Teams and workable SMART actions are agreed. Partners are held to account and there are clearly identified links between operational and strategic groups or forums.</a:t>
                      </a:r>
                      <a:endParaRPr lang="en-GB" sz="1600" b="0" i="0" u="none" strike="noStrike">
                        <a:solidFill>
                          <a:srgbClr val="000000"/>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 </a:t>
                      </a:r>
                      <a:endParaRPr lang="en-GB" sz="1600" b="0" i="0" u="none" strike="noStrike">
                        <a:solidFill>
                          <a:srgbClr val="FFFFFF"/>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 </a:t>
                      </a:r>
                      <a:endParaRPr lang="en-GB" sz="1600" b="0" i="0" u="none" strike="noStrike">
                        <a:solidFill>
                          <a:srgbClr val="FFFFFF"/>
                        </a:solidFill>
                        <a:effectLst/>
                        <a:latin typeface="Noto Sans" panose="020B0502040504020204" pitchFamily="34" charset="0"/>
                      </a:endParaRPr>
                    </a:p>
                  </a:txBody>
                  <a:tcPr marL="0" marR="0" marT="0" marB="0" anchor="ctr"/>
                </a:tc>
                <a:extLst>
                  <a:ext uri="{0D108BD9-81ED-4DB2-BD59-A6C34878D82A}">
                    <a16:rowId xmlns:a16="http://schemas.microsoft.com/office/drawing/2014/main" val="3627628122"/>
                  </a:ext>
                </a:extLst>
              </a:tr>
              <a:tr h="801168">
                <a:tc>
                  <a:txBody>
                    <a:bodyPr/>
                    <a:lstStyle/>
                    <a:p>
                      <a:pPr algn="l" fontAlgn="ctr"/>
                      <a:r>
                        <a:rPr lang="en-GB" sz="1600" u="none" strike="noStrike">
                          <a:effectLst/>
                        </a:rPr>
                        <a:t>Reflective Practice</a:t>
                      </a:r>
                      <a:endParaRPr lang="en-GB" sz="1600" b="1" i="0" u="none" strike="noStrike">
                        <a:solidFill>
                          <a:srgbClr val="000000"/>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The partnership is holding reflective practice sessions to review the partnership's strengths and areas for improvement, as well as providing an opportunity for identifying any established and emerging good practice.</a:t>
                      </a:r>
                      <a:endParaRPr lang="en-GB" sz="1600" b="0" i="0" u="none" strike="noStrike">
                        <a:solidFill>
                          <a:srgbClr val="000000"/>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 </a:t>
                      </a:r>
                      <a:endParaRPr lang="en-GB" sz="1600" b="0" i="0" u="none" strike="noStrike">
                        <a:solidFill>
                          <a:srgbClr val="FFFFFF"/>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 </a:t>
                      </a:r>
                      <a:endParaRPr lang="en-GB" sz="1600" b="0" i="0" u="none" strike="noStrike">
                        <a:solidFill>
                          <a:srgbClr val="FFFFFF"/>
                        </a:solidFill>
                        <a:effectLst/>
                        <a:latin typeface="Noto Sans" panose="020B0502040504020204" pitchFamily="34" charset="0"/>
                      </a:endParaRPr>
                    </a:p>
                  </a:txBody>
                  <a:tcPr marL="0" marR="0" marT="0" marB="0" anchor="ctr"/>
                </a:tc>
                <a:extLst>
                  <a:ext uri="{0D108BD9-81ED-4DB2-BD59-A6C34878D82A}">
                    <a16:rowId xmlns:a16="http://schemas.microsoft.com/office/drawing/2014/main" val="3680659588"/>
                  </a:ext>
                </a:extLst>
              </a:tr>
              <a:tr h="1050119">
                <a:tc>
                  <a:txBody>
                    <a:bodyPr/>
                    <a:lstStyle/>
                    <a:p>
                      <a:pPr algn="l" fontAlgn="ctr"/>
                      <a:r>
                        <a:rPr lang="en-GB" sz="1600" u="none" strike="noStrike">
                          <a:effectLst/>
                        </a:rPr>
                        <a:t>Identifying &amp; Filling Gaps</a:t>
                      </a:r>
                      <a:endParaRPr lang="en-GB" sz="1600" b="1" i="0" u="none" strike="noStrike">
                        <a:solidFill>
                          <a:srgbClr val="000000"/>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The partnership identifies gaps in local service provision and responds by jointly bidding for new services where appropriate, sharing resources, and together exploring other funding/commissioning opportunities. New services are built that are evidence-based and filling gaps where needed.</a:t>
                      </a:r>
                      <a:endParaRPr lang="en-GB" sz="1600" b="0" i="0" u="none" strike="noStrike">
                        <a:solidFill>
                          <a:srgbClr val="000000"/>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 </a:t>
                      </a:r>
                      <a:endParaRPr lang="en-GB" sz="1600" b="0" i="0" u="none" strike="noStrike">
                        <a:solidFill>
                          <a:srgbClr val="FFFFFF"/>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 </a:t>
                      </a:r>
                      <a:endParaRPr lang="en-GB" sz="1600" b="0" i="0" u="none" strike="noStrike">
                        <a:solidFill>
                          <a:srgbClr val="FFFFFF"/>
                        </a:solidFill>
                        <a:effectLst/>
                        <a:latin typeface="Noto Sans" panose="020B0502040504020204" pitchFamily="34" charset="0"/>
                      </a:endParaRPr>
                    </a:p>
                  </a:txBody>
                  <a:tcPr marL="0" marR="0" marT="0" marB="0" anchor="ctr"/>
                </a:tc>
                <a:extLst>
                  <a:ext uri="{0D108BD9-81ED-4DB2-BD59-A6C34878D82A}">
                    <a16:rowId xmlns:a16="http://schemas.microsoft.com/office/drawing/2014/main" val="704481133"/>
                  </a:ext>
                </a:extLst>
              </a:tr>
              <a:tr h="801168">
                <a:tc>
                  <a:txBody>
                    <a:bodyPr/>
                    <a:lstStyle/>
                    <a:p>
                      <a:pPr algn="l" fontAlgn="ctr"/>
                      <a:r>
                        <a:rPr lang="en-GB" sz="1600" u="none" strike="noStrike">
                          <a:effectLst/>
                        </a:rPr>
                        <a:t>Strengths and Skills</a:t>
                      </a:r>
                      <a:endParaRPr lang="en-GB" sz="1600" b="1" i="0" u="none" strike="noStrike">
                        <a:solidFill>
                          <a:srgbClr val="000000"/>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Partnerships are acknowledging the strengths and skills of all the members and utilising each other's experience to form relationships with formal partnership agreements in place where necessary.</a:t>
                      </a:r>
                      <a:endParaRPr lang="en-GB" sz="1600" b="0" i="0" u="none" strike="noStrike">
                        <a:solidFill>
                          <a:srgbClr val="000000"/>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 </a:t>
                      </a:r>
                      <a:endParaRPr lang="en-GB" sz="1600" b="0" i="0" u="none" strike="noStrike">
                        <a:solidFill>
                          <a:srgbClr val="FFFFFF"/>
                        </a:solidFill>
                        <a:effectLst/>
                        <a:latin typeface="Noto Sans" panose="020B0502040504020204" pitchFamily="34" charset="0"/>
                      </a:endParaRPr>
                    </a:p>
                  </a:txBody>
                  <a:tcPr marL="0" marR="0" marT="0" marB="0" anchor="ctr"/>
                </a:tc>
                <a:tc>
                  <a:txBody>
                    <a:bodyPr/>
                    <a:lstStyle/>
                    <a:p>
                      <a:pPr algn="l" fontAlgn="ctr"/>
                      <a:r>
                        <a:rPr lang="en-GB" sz="1600" u="none" strike="noStrike">
                          <a:effectLst/>
                        </a:rPr>
                        <a:t> </a:t>
                      </a:r>
                      <a:endParaRPr lang="en-GB" sz="1600" b="0" i="0" u="none" strike="noStrike">
                        <a:solidFill>
                          <a:srgbClr val="FFFFFF"/>
                        </a:solidFill>
                        <a:effectLst/>
                        <a:latin typeface="Noto Sans" panose="020B0502040504020204" pitchFamily="34" charset="0"/>
                      </a:endParaRPr>
                    </a:p>
                  </a:txBody>
                  <a:tcPr marL="0" marR="0" marT="0" marB="0" anchor="ctr"/>
                </a:tc>
                <a:extLst>
                  <a:ext uri="{0D108BD9-81ED-4DB2-BD59-A6C34878D82A}">
                    <a16:rowId xmlns:a16="http://schemas.microsoft.com/office/drawing/2014/main" val="2122873797"/>
                  </a:ext>
                </a:extLst>
              </a:tr>
            </a:tbl>
          </a:graphicData>
        </a:graphic>
      </p:graphicFrame>
    </p:spTree>
    <p:extLst>
      <p:ext uri="{BB962C8B-B14F-4D97-AF65-F5344CB8AC3E}">
        <p14:creationId xmlns:p14="http://schemas.microsoft.com/office/powerpoint/2010/main" val="199227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70713F2F-5266-5470-2663-3D4EAF502550}"/>
              </a:ext>
            </a:extLst>
          </p:cNvPr>
          <p:cNvGraphicFramePr>
            <a:graphicFrameLocks noGrp="1"/>
          </p:cNvGraphicFramePr>
          <p:nvPr>
            <p:ph idx="1"/>
            <p:extLst>
              <p:ext uri="{D42A27DB-BD31-4B8C-83A1-F6EECF244321}">
                <p14:modId xmlns:p14="http://schemas.microsoft.com/office/powerpoint/2010/main" val="942230285"/>
              </p:ext>
            </p:extLst>
          </p:nvPr>
        </p:nvGraphicFramePr>
        <p:xfrm>
          <a:off x="955860" y="1737360"/>
          <a:ext cx="10271140" cy="4535428"/>
        </p:xfrm>
        <a:graphic>
          <a:graphicData uri="http://schemas.openxmlformats.org/drawingml/2006/table">
            <a:tbl>
              <a:tblPr firstRow="1" bandRow="1"/>
              <a:tblGrid>
                <a:gridCol w="1702898">
                  <a:extLst>
                    <a:ext uri="{9D8B030D-6E8A-4147-A177-3AD203B41FA5}">
                      <a16:colId xmlns:a16="http://schemas.microsoft.com/office/drawing/2014/main" val="2624473093"/>
                    </a:ext>
                  </a:extLst>
                </a:gridCol>
                <a:gridCol w="6056292">
                  <a:extLst>
                    <a:ext uri="{9D8B030D-6E8A-4147-A177-3AD203B41FA5}">
                      <a16:colId xmlns:a16="http://schemas.microsoft.com/office/drawing/2014/main" val="2799517014"/>
                    </a:ext>
                  </a:extLst>
                </a:gridCol>
                <a:gridCol w="214185">
                  <a:extLst>
                    <a:ext uri="{9D8B030D-6E8A-4147-A177-3AD203B41FA5}">
                      <a16:colId xmlns:a16="http://schemas.microsoft.com/office/drawing/2014/main" val="3221273604"/>
                    </a:ext>
                  </a:extLst>
                </a:gridCol>
                <a:gridCol w="214185">
                  <a:extLst>
                    <a:ext uri="{9D8B030D-6E8A-4147-A177-3AD203B41FA5}">
                      <a16:colId xmlns:a16="http://schemas.microsoft.com/office/drawing/2014/main" val="3023371654"/>
                    </a:ext>
                  </a:extLst>
                </a:gridCol>
                <a:gridCol w="214185">
                  <a:extLst>
                    <a:ext uri="{9D8B030D-6E8A-4147-A177-3AD203B41FA5}">
                      <a16:colId xmlns:a16="http://schemas.microsoft.com/office/drawing/2014/main" val="7670195"/>
                    </a:ext>
                  </a:extLst>
                </a:gridCol>
                <a:gridCol w="631775">
                  <a:extLst>
                    <a:ext uri="{9D8B030D-6E8A-4147-A177-3AD203B41FA5}">
                      <a16:colId xmlns:a16="http://schemas.microsoft.com/office/drawing/2014/main" val="3183901750"/>
                    </a:ext>
                  </a:extLst>
                </a:gridCol>
                <a:gridCol w="270559">
                  <a:extLst>
                    <a:ext uri="{9D8B030D-6E8A-4147-A177-3AD203B41FA5}">
                      <a16:colId xmlns:a16="http://schemas.microsoft.com/office/drawing/2014/main" val="2423041522"/>
                    </a:ext>
                  </a:extLst>
                </a:gridCol>
                <a:gridCol w="700678">
                  <a:extLst>
                    <a:ext uri="{9D8B030D-6E8A-4147-A177-3AD203B41FA5}">
                      <a16:colId xmlns:a16="http://schemas.microsoft.com/office/drawing/2014/main" val="3072169632"/>
                    </a:ext>
                  </a:extLst>
                </a:gridCol>
                <a:gridCol w="266383">
                  <a:extLst>
                    <a:ext uri="{9D8B030D-6E8A-4147-A177-3AD203B41FA5}">
                      <a16:colId xmlns:a16="http://schemas.microsoft.com/office/drawing/2014/main" val="1904089696"/>
                    </a:ext>
                  </a:extLst>
                </a:gridCol>
              </a:tblGrid>
              <a:tr h="261476">
                <a:tc>
                  <a:txBody>
                    <a:bodyPr/>
                    <a:lstStyle/>
                    <a:p>
                      <a:pPr algn="l" fontAlgn="ctr">
                        <a:spcBef>
                          <a:spcPts val="0"/>
                        </a:spcBef>
                        <a:spcAft>
                          <a:spcPts val="0"/>
                        </a:spcAft>
                      </a:pPr>
                      <a:r>
                        <a:rPr lang="en-GB" sz="1300" b="0" i="0" u="none" strike="noStrike">
                          <a:solidFill>
                            <a:srgbClr val="000000"/>
                          </a:solidFill>
                          <a:effectLst/>
                          <a:highlight>
                            <a:srgbClr val="F0E3FF"/>
                          </a:highlight>
                          <a:latin typeface="Poppins SemiBold" panose="00000700000000000000" pitchFamily="2" charset="0"/>
                        </a:rPr>
                        <a:t>Connectivity</a:t>
                      </a:r>
                      <a:endParaRPr lang="en-GB" sz="2500" b="0" i="0" u="none" strike="noStrike">
                        <a:effectLst/>
                        <a:highlight>
                          <a:srgbClr val="F0E3FF"/>
                        </a:highligh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spcBef>
                          <a:spcPts val="0"/>
                        </a:spcBef>
                        <a:spcAft>
                          <a:spcPts val="0"/>
                        </a:spcAft>
                      </a:pPr>
                      <a:r>
                        <a:rPr lang="en-GB" sz="1300" b="0" i="0" u="none" strike="noStrike">
                          <a:solidFill>
                            <a:srgbClr val="000000"/>
                          </a:solidFill>
                          <a:effectLst/>
                          <a:highlight>
                            <a:srgbClr val="F0E3FF"/>
                          </a:highlight>
                          <a:latin typeface="Poppins SemiBold" panose="00000700000000000000" pitchFamily="2" charset="0"/>
                        </a:rPr>
                        <a:t> </a:t>
                      </a:r>
                      <a:endParaRPr lang="en-GB" sz="2500" b="0" i="0" u="none" strike="noStrike">
                        <a:effectLst/>
                        <a:highlight>
                          <a:srgbClr val="F0E3FF"/>
                        </a:highlight>
                        <a:latin typeface="Arial" panose="020B0604020202020204" pitchFamily="34" charset="0"/>
                      </a:endParaRPr>
                    </a:p>
                  </a:txBody>
                  <a:tcPr marL="12925" marR="12925" marT="129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spcBef>
                          <a:spcPts val="0"/>
                        </a:spcBef>
                        <a:spcAft>
                          <a:spcPts val="0"/>
                        </a:spcAft>
                      </a:pPr>
                      <a:r>
                        <a:rPr lang="en-GB" sz="1300" b="0" i="0" u="none" strike="noStrike">
                          <a:solidFill>
                            <a:srgbClr val="000000"/>
                          </a:solidFill>
                          <a:effectLst/>
                          <a:highlight>
                            <a:srgbClr val="F0E3FF"/>
                          </a:highlight>
                          <a:latin typeface="Poppins SemiBold" panose="00000700000000000000" pitchFamily="2" charset="0"/>
                        </a:rPr>
                        <a:t> </a:t>
                      </a:r>
                      <a:endParaRPr lang="en-GB" sz="2500" b="0" i="0" u="none" strike="noStrike">
                        <a:effectLst/>
                        <a:highlight>
                          <a:srgbClr val="F0E3FF"/>
                        </a:highlight>
                        <a:latin typeface="Arial" panose="020B0604020202020204" pitchFamily="34" charset="0"/>
                      </a:endParaRPr>
                    </a:p>
                  </a:txBody>
                  <a:tcPr marL="12925" marR="12925" marT="129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spcBef>
                          <a:spcPts val="0"/>
                        </a:spcBef>
                        <a:spcAft>
                          <a:spcPts val="0"/>
                        </a:spcAft>
                      </a:pPr>
                      <a:r>
                        <a:rPr lang="en-GB" sz="1300" b="0" i="0" u="none" strike="noStrike">
                          <a:solidFill>
                            <a:srgbClr val="000000"/>
                          </a:solidFill>
                          <a:effectLst/>
                          <a:highlight>
                            <a:srgbClr val="F0E3FF"/>
                          </a:highlight>
                          <a:latin typeface="Poppins SemiBold" panose="00000700000000000000" pitchFamily="2" charset="0"/>
                        </a:rPr>
                        <a:t> </a:t>
                      </a:r>
                      <a:endParaRPr lang="en-GB" sz="2500" b="0" i="0" u="none" strike="noStrike">
                        <a:effectLst/>
                        <a:highlight>
                          <a:srgbClr val="F0E3FF"/>
                        </a:highlight>
                        <a:latin typeface="Arial" panose="020B0604020202020204" pitchFamily="34" charset="0"/>
                      </a:endParaRPr>
                    </a:p>
                  </a:txBody>
                  <a:tcPr marL="12925" marR="12925" marT="129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spcBef>
                          <a:spcPts val="0"/>
                        </a:spcBef>
                        <a:spcAft>
                          <a:spcPts val="0"/>
                        </a:spcAft>
                      </a:pPr>
                      <a:r>
                        <a:rPr lang="en-GB" sz="1300" b="0" i="0" u="none" strike="noStrike">
                          <a:solidFill>
                            <a:srgbClr val="000000"/>
                          </a:solidFill>
                          <a:effectLst/>
                          <a:highlight>
                            <a:srgbClr val="F0E3FF"/>
                          </a:highlight>
                          <a:latin typeface="Poppins SemiBold" panose="00000700000000000000" pitchFamily="2" charset="0"/>
                        </a:rPr>
                        <a:t> </a:t>
                      </a:r>
                      <a:endParaRPr lang="en-GB" sz="2500" b="0" i="0" u="none" strike="noStrike">
                        <a:effectLst/>
                        <a:highlight>
                          <a:srgbClr val="F0E3FF"/>
                        </a:highlight>
                        <a:latin typeface="Arial" panose="020B0604020202020204" pitchFamily="34" charset="0"/>
                      </a:endParaRPr>
                    </a:p>
                  </a:txBody>
                  <a:tcPr marL="12925" marR="12925" marT="129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r" fontAlgn="ctr">
                        <a:spcBef>
                          <a:spcPts val="0"/>
                        </a:spcBef>
                        <a:spcAft>
                          <a:spcPts val="0"/>
                        </a:spcAft>
                      </a:pPr>
                      <a:r>
                        <a:rPr lang="en-GB" sz="1300" b="0" i="0" u="none" strike="noStrike">
                          <a:solidFill>
                            <a:srgbClr val="000000"/>
                          </a:solidFill>
                          <a:effectLst/>
                          <a:highlight>
                            <a:srgbClr val="F0E3FF"/>
                          </a:highlight>
                          <a:latin typeface="Poppins SemiBold" panose="00000700000000000000" pitchFamily="2" charset="0"/>
                        </a:rPr>
                        <a:t>Total:</a:t>
                      </a:r>
                      <a:endParaRPr lang="en-GB" sz="2500" b="0" i="0" u="none" strike="noStrike">
                        <a:effectLst/>
                        <a:highlight>
                          <a:srgbClr val="F0E3FF"/>
                        </a:highlight>
                        <a:latin typeface="Arial" panose="020B0604020202020204" pitchFamily="34" charset="0"/>
                      </a:endParaRPr>
                    </a:p>
                  </a:txBody>
                  <a:tcPr marL="12925" marR="12925" marT="129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ctr" fontAlgn="ctr">
                        <a:spcBef>
                          <a:spcPts val="0"/>
                        </a:spcBef>
                        <a:spcAft>
                          <a:spcPts val="0"/>
                        </a:spcAft>
                      </a:pPr>
                      <a:r>
                        <a:rPr lang="en-GB" sz="1300" b="0" i="0" u="none" strike="noStrike">
                          <a:solidFill>
                            <a:srgbClr val="000000"/>
                          </a:solidFill>
                          <a:effectLst/>
                          <a:highlight>
                            <a:srgbClr val="F0E3FF"/>
                          </a:highlight>
                          <a:latin typeface="Poppins SemiBold" panose="00000700000000000000" pitchFamily="2" charset="0"/>
                        </a:rPr>
                        <a:t>0</a:t>
                      </a:r>
                      <a:endParaRPr lang="en-GB" sz="2500" b="0" i="0" u="none" strike="noStrike">
                        <a:effectLst/>
                        <a:highlight>
                          <a:srgbClr val="F0E3FF"/>
                        </a:highlight>
                        <a:latin typeface="Arial" panose="020B0604020202020204" pitchFamily="34" charset="0"/>
                      </a:endParaRPr>
                    </a:p>
                  </a:txBody>
                  <a:tcPr marL="12925" marR="12925" marT="129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r" fontAlgn="ctr">
                        <a:spcBef>
                          <a:spcPts val="0"/>
                        </a:spcBef>
                        <a:spcAft>
                          <a:spcPts val="0"/>
                        </a:spcAft>
                      </a:pPr>
                      <a:r>
                        <a:rPr lang="en-GB" sz="1300" b="0" i="0" u="none" strike="noStrike">
                          <a:solidFill>
                            <a:srgbClr val="000000"/>
                          </a:solidFill>
                          <a:effectLst/>
                          <a:highlight>
                            <a:srgbClr val="F0E3FF"/>
                          </a:highlight>
                          <a:latin typeface="Poppins SemiBold" panose="00000700000000000000" pitchFamily="2" charset="0"/>
                        </a:rPr>
                        <a:t> </a:t>
                      </a:r>
                      <a:endParaRPr lang="en-GB" sz="2500" b="0" i="0" u="none" strike="noStrike">
                        <a:effectLst/>
                        <a:highlight>
                          <a:srgbClr val="F0E3FF"/>
                        </a:highlight>
                        <a:latin typeface="Arial" panose="020B0604020202020204" pitchFamily="34" charset="0"/>
                      </a:endParaRPr>
                    </a:p>
                  </a:txBody>
                  <a:tcPr marL="12925" marR="12925" marT="129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spcBef>
                          <a:spcPts val="0"/>
                        </a:spcBef>
                        <a:spcAft>
                          <a:spcPts val="0"/>
                        </a:spcAft>
                      </a:pPr>
                      <a:r>
                        <a:rPr lang="en-GB" sz="1300" b="0" i="0" u="none" strike="noStrike">
                          <a:solidFill>
                            <a:srgbClr val="000000"/>
                          </a:solidFill>
                          <a:effectLst/>
                          <a:highlight>
                            <a:srgbClr val="F0E3FF"/>
                          </a:highlight>
                          <a:latin typeface="Poppins SemiBold" panose="00000700000000000000" pitchFamily="2" charset="0"/>
                        </a:rPr>
                        <a:t> </a:t>
                      </a:r>
                      <a:endParaRPr lang="en-GB" sz="2500" b="0" i="0" u="none" strike="noStrike">
                        <a:effectLst/>
                        <a:highlight>
                          <a:srgbClr val="F0E3FF"/>
                        </a:highlight>
                        <a:latin typeface="Arial" panose="020B0604020202020204" pitchFamily="34" charset="0"/>
                      </a:endParaRPr>
                    </a:p>
                  </a:txBody>
                  <a:tcPr marL="12925" marR="12925" marT="129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extLst>
                  <a:ext uri="{0D108BD9-81ED-4DB2-BD59-A6C34878D82A}">
                    <a16:rowId xmlns:a16="http://schemas.microsoft.com/office/drawing/2014/main" val="3236668007"/>
                  </a:ext>
                </a:extLst>
              </a:tr>
              <a:tr h="942986">
                <a:tc>
                  <a:txBody>
                    <a:bodyPr/>
                    <a:lstStyle/>
                    <a:p>
                      <a:pPr algn="l" fontAlgn="ctr">
                        <a:spcBef>
                          <a:spcPts val="0"/>
                        </a:spcBef>
                        <a:spcAft>
                          <a:spcPts val="0"/>
                        </a:spcAft>
                      </a:pPr>
                      <a:r>
                        <a:rPr lang="en-GB" sz="1400" b="1" i="0" u="none" strike="noStrike">
                          <a:solidFill>
                            <a:srgbClr val="000000"/>
                          </a:solidFill>
                          <a:effectLst/>
                          <a:latin typeface="Noto Sans" panose="020B0502040504020204" pitchFamily="34" charset="0"/>
                        </a:rPr>
                        <a:t>Shared Opportunities</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000000"/>
                          </a:solidFill>
                          <a:effectLst/>
                          <a:latin typeface="Noto Sans" panose="020B0502040504020204" pitchFamily="34" charset="0"/>
                        </a:rPr>
                        <a:t>The partnership has an established relationship with relevant funders and local authority officers and commissioners. This includes open communication and information sharing regarding commissioning or new funding opportunities across the partnership.</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GB" sz="1400" b="1" i="0" u="none" strike="noStrike">
                          <a:solidFill>
                            <a:srgbClr val="F0E3FF"/>
                          </a:solidFill>
                          <a:effectLst/>
                          <a:highlight>
                            <a:srgbClr val="F0E3FF"/>
                          </a:highlight>
                          <a:latin typeface="Noto Sans" panose="020B0502040504020204" pitchFamily="34" charset="0"/>
                        </a:rPr>
                        <a:t>FALSE</a:t>
                      </a:r>
                      <a:endParaRPr lang="en-GB" sz="2500" b="0" i="0" u="none" strike="noStrike">
                        <a:effectLst/>
                        <a:highlight>
                          <a:srgbClr val="F0E3FF"/>
                        </a:highligh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b">
                        <a:spcBef>
                          <a:spcPts val="0"/>
                        </a:spcBef>
                        <a:spcAft>
                          <a:spcPts val="0"/>
                        </a:spcAft>
                      </a:pPr>
                      <a:r>
                        <a:rPr lang="en-GB" sz="1400" b="0" i="0" u="none" strike="noStrike">
                          <a:solidFill>
                            <a:srgbClr val="000000"/>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683660"/>
                  </a:ext>
                </a:extLst>
              </a:tr>
              <a:tr h="942986">
                <a:tc>
                  <a:txBody>
                    <a:bodyPr/>
                    <a:lstStyle/>
                    <a:p>
                      <a:pPr algn="l" fontAlgn="ctr">
                        <a:spcBef>
                          <a:spcPts val="0"/>
                        </a:spcBef>
                        <a:spcAft>
                          <a:spcPts val="0"/>
                        </a:spcAft>
                      </a:pPr>
                      <a:r>
                        <a:rPr lang="en-GB" sz="1400" b="1" i="0" u="none" strike="noStrike">
                          <a:solidFill>
                            <a:srgbClr val="000000"/>
                          </a:solidFill>
                          <a:effectLst/>
                          <a:latin typeface="Noto Sans" panose="020B0502040504020204" pitchFamily="34" charset="0"/>
                        </a:rPr>
                        <a:t>Working Groups</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000000"/>
                          </a:solidFill>
                          <a:effectLst/>
                          <a:latin typeface="Noto Sans" panose="020B0502040504020204" pitchFamily="34" charset="0"/>
                        </a:rPr>
                        <a:t>Working groups or action focused groups are in place which enable ongoing connections regarding opportunities for collaboration, funding, and solution focused discussions across relevant local agencies.</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GB" sz="1400" b="1" i="0" u="none" strike="noStrike">
                          <a:solidFill>
                            <a:srgbClr val="F0E3FF"/>
                          </a:solidFill>
                          <a:effectLst/>
                          <a:highlight>
                            <a:srgbClr val="F0E3FF"/>
                          </a:highlight>
                          <a:latin typeface="Noto Sans" panose="020B0502040504020204" pitchFamily="34" charset="0"/>
                        </a:rPr>
                        <a:t>FALSE</a:t>
                      </a:r>
                      <a:endParaRPr lang="en-GB" sz="2500" b="0" i="0" u="none" strike="noStrike">
                        <a:effectLst/>
                        <a:highlight>
                          <a:srgbClr val="F0E3FF"/>
                        </a:highligh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b">
                        <a:spcBef>
                          <a:spcPts val="0"/>
                        </a:spcBef>
                        <a:spcAft>
                          <a:spcPts val="0"/>
                        </a:spcAft>
                      </a:pPr>
                      <a:r>
                        <a:rPr lang="en-GB" sz="1400" b="0" i="0" u="none" strike="noStrike">
                          <a:solidFill>
                            <a:srgbClr val="000000"/>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938953"/>
                  </a:ext>
                </a:extLst>
              </a:tr>
              <a:tr h="942986">
                <a:tc>
                  <a:txBody>
                    <a:bodyPr/>
                    <a:lstStyle/>
                    <a:p>
                      <a:pPr algn="l" fontAlgn="ctr">
                        <a:spcBef>
                          <a:spcPts val="0"/>
                        </a:spcBef>
                        <a:spcAft>
                          <a:spcPts val="0"/>
                        </a:spcAft>
                      </a:pPr>
                      <a:r>
                        <a:rPr lang="en-GB" sz="1400" b="1" i="0" u="none" strike="noStrike">
                          <a:solidFill>
                            <a:srgbClr val="000000"/>
                          </a:solidFill>
                          <a:effectLst/>
                          <a:latin typeface="Noto Sans" panose="020B0502040504020204" pitchFamily="34" charset="0"/>
                        </a:rPr>
                        <a:t>Referral Pathways</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000000"/>
                          </a:solidFill>
                          <a:effectLst/>
                          <a:latin typeface="Noto Sans" panose="020B0502040504020204" pitchFamily="34" charset="0"/>
                        </a:rPr>
                        <a:t>Accessible and clear referral pathways are are in place and known to local agencies, which enable services to connect and work together to maximise positive outcomes for people experiencing homelessness and rough sleeping locally.</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GB" sz="1400" b="1" i="0" u="none" strike="noStrike">
                          <a:solidFill>
                            <a:srgbClr val="F0E3FF"/>
                          </a:solidFill>
                          <a:effectLst/>
                          <a:highlight>
                            <a:srgbClr val="F0E3FF"/>
                          </a:highlight>
                          <a:latin typeface="Noto Sans" panose="020B0502040504020204" pitchFamily="34" charset="0"/>
                        </a:rPr>
                        <a:t>FALSE</a:t>
                      </a:r>
                      <a:endParaRPr lang="en-GB" sz="2500" b="0" i="0" u="none" strike="noStrike">
                        <a:effectLst/>
                        <a:highlight>
                          <a:srgbClr val="F0E3FF"/>
                        </a:highligh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b">
                        <a:spcBef>
                          <a:spcPts val="0"/>
                        </a:spcBef>
                        <a:spcAft>
                          <a:spcPts val="0"/>
                        </a:spcAft>
                      </a:pPr>
                      <a:r>
                        <a:rPr lang="en-GB" sz="1400" b="0" i="0" u="none" strike="noStrike">
                          <a:solidFill>
                            <a:srgbClr val="000000"/>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0349389"/>
                  </a:ext>
                </a:extLst>
              </a:tr>
              <a:tr h="722497">
                <a:tc>
                  <a:txBody>
                    <a:bodyPr/>
                    <a:lstStyle/>
                    <a:p>
                      <a:pPr algn="l" fontAlgn="ctr">
                        <a:spcBef>
                          <a:spcPts val="0"/>
                        </a:spcBef>
                        <a:spcAft>
                          <a:spcPts val="0"/>
                        </a:spcAft>
                      </a:pPr>
                      <a:r>
                        <a:rPr lang="en-GB" sz="1400" b="1" i="0" u="none" strike="noStrike">
                          <a:solidFill>
                            <a:srgbClr val="000000"/>
                          </a:solidFill>
                          <a:effectLst/>
                          <a:latin typeface="Noto Sans" panose="020B0502040504020204" pitchFamily="34" charset="0"/>
                        </a:rPr>
                        <a:t>Operational and Strategic Groups</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000000"/>
                          </a:solidFill>
                          <a:effectLst/>
                          <a:latin typeface="Noto Sans" panose="020B0502040504020204" pitchFamily="34" charset="0"/>
                        </a:rPr>
                        <a:t>Seamless and consistent connection exists between operational and strategic groups and functions and there are clear lines of reporting and accountability between the two.</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GB" sz="1400" b="1" i="0" u="none" strike="noStrike">
                          <a:solidFill>
                            <a:srgbClr val="F0E3FF"/>
                          </a:solidFill>
                          <a:effectLst/>
                          <a:highlight>
                            <a:srgbClr val="F0E3FF"/>
                          </a:highlight>
                          <a:latin typeface="Noto Sans" panose="020B0502040504020204" pitchFamily="34" charset="0"/>
                        </a:rPr>
                        <a:t>FALSE</a:t>
                      </a:r>
                      <a:endParaRPr lang="en-GB" sz="2500" b="0" i="0" u="none" strike="noStrike">
                        <a:effectLst/>
                        <a:highlight>
                          <a:srgbClr val="F0E3FF"/>
                        </a:highligh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b">
                        <a:spcBef>
                          <a:spcPts val="0"/>
                        </a:spcBef>
                        <a:spcAft>
                          <a:spcPts val="0"/>
                        </a:spcAft>
                      </a:pPr>
                      <a:r>
                        <a:rPr lang="en-GB" sz="1400" b="0" i="0" u="none" strike="noStrike">
                          <a:solidFill>
                            <a:srgbClr val="000000"/>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887582"/>
                  </a:ext>
                </a:extLst>
              </a:tr>
              <a:tr h="722497">
                <a:tc>
                  <a:txBody>
                    <a:bodyPr/>
                    <a:lstStyle/>
                    <a:p>
                      <a:pPr algn="l" fontAlgn="ctr">
                        <a:spcBef>
                          <a:spcPts val="0"/>
                        </a:spcBef>
                        <a:spcAft>
                          <a:spcPts val="0"/>
                        </a:spcAft>
                      </a:pPr>
                      <a:r>
                        <a:rPr lang="en-GB" sz="1400" b="1" i="0" u="none" strike="noStrike">
                          <a:solidFill>
                            <a:srgbClr val="000000"/>
                          </a:solidFill>
                          <a:effectLst/>
                          <a:latin typeface="Noto Sans" panose="020B0502040504020204" pitchFamily="34" charset="0"/>
                        </a:rPr>
                        <a:t>Joined Up Working</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GB" sz="1400" b="0" i="0" u="none" strike="noStrike">
                          <a:solidFill>
                            <a:srgbClr val="000000"/>
                          </a:solidFill>
                          <a:effectLst/>
                          <a:latin typeface="Noto Sans" panose="020B0502040504020204" pitchFamily="34" charset="0"/>
                        </a:rPr>
                        <a:t>Silo working is minimised within agencies and all partners can demonstrate ways of effectively working in partnership with a positive external outlook.</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ctr">
                        <a:spcBef>
                          <a:spcPts val="0"/>
                        </a:spcBef>
                        <a:spcAft>
                          <a:spcPts val="0"/>
                        </a:spcAft>
                      </a:pPr>
                      <a:r>
                        <a:rPr lang="en-GB" sz="1400" b="0" i="0" u="none" strike="noStrike">
                          <a:solidFill>
                            <a:srgbClr val="FFFFFF"/>
                          </a:solidFill>
                          <a:effectLst/>
                          <a:latin typeface="Noto Sans" panose="020B0502040504020204" pitchFamily="34" charset="0"/>
                        </a:rPr>
                        <a:t> </a:t>
                      </a:r>
                      <a:endParaRPr lang="en-GB" sz="2500" b="0" i="0" u="none" strike="noStrike">
                        <a:effectLs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spcBef>
                          <a:spcPts val="0"/>
                        </a:spcBef>
                        <a:spcAft>
                          <a:spcPts val="0"/>
                        </a:spcAft>
                      </a:pPr>
                      <a:r>
                        <a:rPr lang="en-GB" sz="1400" b="1" i="0" u="none" strike="noStrike">
                          <a:solidFill>
                            <a:srgbClr val="F0E3FF"/>
                          </a:solidFill>
                          <a:effectLst/>
                          <a:highlight>
                            <a:srgbClr val="F0E3FF"/>
                          </a:highlight>
                          <a:latin typeface="Noto Sans" panose="020B0502040504020204" pitchFamily="34" charset="0"/>
                        </a:rPr>
                        <a:t>FALSE</a:t>
                      </a:r>
                      <a:endParaRPr lang="en-GB" sz="2500" b="0" i="0" u="none" strike="noStrike">
                        <a:effectLst/>
                        <a:highlight>
                          <a:srgbClr val="F0E3FF"/>
                        </a:highlight>
                        <a:latin typeface="Arial" panose="020B0604020202020204" pitchFamily="34" charset="0"/>
                      </a:endParaRPr>
                    </a:p>
                  </a:txBody>
                  <a:tcPr marL="12925" marR="12925" marT="12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3FF"/>
                    </a:solidFill>
                  </a:tcPr>
                </a:tc>
                <a:tc>
                  <a:txBody>
                    <a:bodyPr/>
                    <a:lstStyle/>
                    <a:p>
                      <a:pPr algn="r" fontAlgn="b">
                        <a:spcBef>
                          <a:spcPts val="0"/>
                        </a:spcBef>
                        <a:spcAft>
                          <a:spcPts val="0"/>
                        </a:spcAft>
                      </a:pPr>
                      <a:r>
                        <a:rPr lang="en-GB" sz="1400" b="0" i="0" u="none" strike="noStrike">
                          <a:solidFill>
                            <a:srgbClr val="000000"/>
                          </a:solidFill>
                          <a:effectLst/>
                          <a:latin typeface="Noto Sans" panose="020B0502040504020204" pitchFamily="34" charset="0"/>
                        </a:rPr>
                        <a:t>0</a:t>
                      </a:r>
                      <a:endParaRPr lang="en-GB" sz="2500" b="0" i="0" u="none" strike="noStrike">
                        <a:effectLst/>
                        <a:latin typeface="Arial" panose="020B0604020202020204" pitchFamily="34" charset="0"/>
                      </a:endParaRPr>
                    </a:p>
                  </a:txBody>
                  <a:tcPr marL="12925" marR="12925" marT="129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7877534"/>
                  </a:ext>
                </a:extLst>
              </a:tr>
            </a:tbl>
          </a:graphicData>
        </a:graphic>
      </p:graphicFrame>
    </p:spTree>
    <p:extLst>
      <p:ext uri="{BB962C8B-B14F-4D97-AF65-F5344CB8AC3E}">
        <p14:creationId xmlns:p14="http://schemas.microsoft.com/office/powerpoint/2010/main" val="127613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9664449" y="-72975"/>
            <a:ext cx="2527551" cy="1518317"/>
          </a:xfrm>
          <a:prstGeom prst="rect">
            <a:avLst/>
          </a:prstGeom>
        </p:spPr>
      </p:pic>
      <p:sp>
        <p:nvSpPr>
          <p:cNvPr id="4" name="TextBox 3">
            <a:extLst>
              <a:ext uri="{FF2B5EF4-FFF2-40B4-BE49-F238E27FC236}">
                <a16:creationId xmlns:a16="http://schemas.microsoft.com/office/drawing/2014/main" id="{A71C37EB-EAC0-06AC-7271-B302A8D029CE}"/>
              </a:ext>
            </a:extLst>
          </p:cNvPr>
          <p:cNvSpPr txBox="1"/>
          <p:nvPr/>
        </p:nvSpPr>
        <p:spPr>
          <a:xfrm>
            <a:off x="535724" y="280623"/>
            <a:ext cx="6799006" cy="1323439"/>
          </a:xfrm>
          <a:prstGeom prst="rect">
            <a:avLst/>
          </a:prstGeom>
          <a:noFill/>
        </p:spPr>
        <p:txBody>
          <a:bodyPr wrap="square" rtlCol="0">
            <a:spAutoFit/>
          </a:bodyPr>
          <a:lstStyle/>
          <a:p>
            <a:r>
              <a:rPr lang="en-GB" sz="3200" b="1">
                <a:solidFill>
                  <a:srgbClr val="6E005A"/>
                </a:solidFill>
                <a:latin typeface="Poppins" pitchFamily="2" charset="77"/>
                <a:cs typeface="Poppins" pitchFamily="2" charset="77"/>
              </a:rPr>
              <a:t>Self-Assessment Framework</a:t>
            </a:r>
            <a:endParaRPr lang="en-GB" sz="3200">
              <a:solidFill>
                <a:srgbClr val="6E005A"/>
              </a:solidFill>
              <a:latin typeface="Poppins" pitchFamily="2" charset="77"/>
              <a:cs typeface="Poppins" pitchFamily="2" charset="77"/>
            </a:endParaRPr>
          </a:p>
          <a:p>
            <a:r>
              <a:rPr lang="en-GB" sz="2800" b="1">
                <a:solidFill>
                  <a:srgbClr val="CC0099"/>
                </a:solidFill>
                <a:latin typeface="Poppins" pitchFamily="2" charset="77"/>
                <a:cs typeface="Poppins" pitchFamily="2" charset="77"/>
              </a:rPr>
              <a:t>How to Use</a:t>
            </a:r>
          </a:p>
          <a:p>
            <a:r>
              <a:rPr lang="en-GB" b="1">
                <a:latin typeface="Poppins" pitchFamily="2" charset="77"/>
                <a:cs typeface="Poppins" pitchFamily="2" charset="77"/>
              </a:rPr>
              <a:t>[NAME], Partnership Manager [Region]</a:t>
            </a:r>
            <a:endParaRPr lang="en-GB">
              <a:solidFill>
                <a:srgbClr val="CC0099"/>
              </a:solidFill>
              <a:latin typeface="Poppins" pitchFamily="2" charset="77"/>
              <a:cs typeface="Poppins" pitchFamily="2" charset="77"/>
            </a:endParaRPr>
          </a:p>
        </p:txBody>
      </p:sp>
      <p:pic>
        <p:nvPicPr>
          <p:cNvPr id="6" name="Picture 5">
            <a:extLst>
              <a:ext uri="{FF2B5EF4-FFF2-40B4-BE49-F238E27FC236}">
                <a16:creationId xmlns:a16="http://schemas.microsoft.com/office/drawing/2014/main" id="{B8786784-C48B-9C3D-0104-B6FA75FDEF45}"/>
              </a:ext>
            </a:extLst>
          </p:cNvPr>
          <p:cNvPicPr>
            <a:picLocks noChangeAspect="1"/>
          </p:cNvPicPr>
          <p:nvPr/>
        </p:nvPicPr>
        <p:blipFill>
          <a:blip r:embed="rId4"/>
          <a:stretch>
            <a:fillRect/>
          </a:stretch>
        </p:blipFill>
        <p:spPr>
          <a:xfrm>
            <a:off x="0" y="2698504"/>
            <a:ext cx="12192000" cy="2269066"/>
          </a:xfrm>
          <a:prstGeom prst="rect">
            <a:avLst/>
          </a:prstGeom>
        </p:spPr>
      </p:pic>
    </p:spTree>
    <p:extLst>
      <p:ext uri="{BB962C8B-B14F-4D97-AF65-F5344CB8AC3E}">
        <p14:creationId xmlns:p14="http://schemas.microsoft.com/office/powerpoint/2010/main" val="300679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F9F89-1EF0-EA2B-5FCB-1A39F7CC840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C05958B-A4BA-548A-09A4-B9825590257C}"/>
              </a:ext>
            </a:extLst>
          </p:cNvPr>
          <p:cNvPicPr>
            <a:picLocks noChangeAspect="1"/>
          </p:cNvPicPr>
          <p:nvPr/>
        </p:nvPicPr>
        <p:blipFill>
          <a:blip r:embed="rId2"/>
          <a:stretch>
            <a:fillRect/>
          </a:stretch>
        </p:blipFill>
        <p:spPr>
          <a:xfrm>
            <a:off x="9664449" y="-72975"/>
            <a:ext cx="2527551" cy="1518317"/>
          </a:xfrm>
          <a:prstGeom prst="rect">
            <a:avLst/>
          </a:prstGeom>
        </p:spPr>
      </p:pic>
      <p:sp>
        <p:nvSpPr>
          <p:cNvPr id="2" name="TextBox 1">
            <a:extLst>
              <a:ext uri="{FF2B5EF4-FFF2-40B4-BE49-F238E27FC236}">
                <a16:creationId xmlns:a16="http://schemas.microsoft.com/office/drawing/2014/main" id="{C9806170-BB7D-B43D-1DB2-99E0C119E84B}"/>
              </a:ext>
            </a:extLst>
          </p:cNvPr>
          <p:cNvSpPr txBox="1"/>
          <p:nvPr/>
        </p:nvSpPr>
        <p:spPr>
          <a:xfrm>
            <a:off x="2229137" y="935785"/>
            <a:ext cx="6799006" cy="4986430"/>
          </a:xfrm>
          <a:prstGeom prst="rect">
            <a:avLst/>
          </a:prstGeom>
          <a:noFill/>
        </p:spPr>
        <p:txBody>
          <a:bodyPr wrap="square" rtlCol="0">
            <a:spAutoFit/>
          </a:bodyPr>
          <a:lstStyle/>
          <a:p>
            <a:pPr algn="ctr"/>
            <a:r>
              <a:rPr lang="en-GB" sz="3200" b="1" dirty="0">
                <a:solidFill>
                  <a:srgbClr val="6E005A"/>
                </a:solidFill>
                <a:latin typeface="Poppins" pitchFamily="2" charset="77"/>
                <a:cs typeface="Poppins" pitchFamily="2" charset="77"/>
              </a:rPr>
              <a:t>Breakout Rooms</a:t>
            </a:r>
            <a:endParaRPr lang="en-GB" sz="3200" dirty="0">
              <a:solidFill>
                <a:srgbClr val="6E005A"/>
              </a:solidFill>
              <a:latin typeface="Poppins" pitchFamily="2" charset="77"/>
              <a:cs typeface="Poppins" pitchFamily="2" charset="77"/>
            </a:endParaRPr>
          </a:p>
          <a:p>
            <a:pPr>
              <a:lnSpc>
                <a:spcPct val="106000"/>
              </a:lnSpc>
              <a:spcAft>
                <a:spcPts val="800"/>
              </a:spcAft>
            </a:pPr>
            <a:r>
              <a:rPr lang="en-GB" sz="1800" b="1" kern="150" dirty="0">
                <a:effectLst/>
                <a:latin typeface="Aptos" panose="020B0004020202020204" pitchFamily="34" charset="0"/>
                <a:ea typeface="Aptos" panose="020B0004020202020204" pitchFamily="34" charset="0"/>
                <a:cs typeface="Times New Roman" panose="02020603050405020304" pitchFamily="18" charset="0"/>
              </a:rPr>
              <a:t>Group activity – Self- assessment.</a:t>
            </a:r>
            <a:endParaRPr lang="en-GB" sz="1800" kern="15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6000"/>
              </a:lnSpc>
              <a:spcAft>
                <a:spcPts val="800"/>
              </a:spcAft>
            </a:pPr>
            <a:r>
              <a:rPr lang="en-GB" sz="1800" b="1" kern="15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buFont typeface="Wingdings" panose="05000000000000000000" pitchFamily="2" charset="2"/>
              <a:buChar char=""/>
            </a:pPr>
            <a:r>
              <a:rPr lang="en-GB" sz="1800" kern="150" dirty="0">
                <a:effectLst/>
                <a:latin typeface="Poppins" panose="00000500000000000000" pitchFamily="2" charset="0"/>
                <a:ea typeface="Aptos" panose="020B0004020202020204" pitchFamily="34" charset="0"/>
                <a:cs typeface="Poppins" panose="00000500000000000000" pitchFamily="2" charset="0"/>
              </a:rPr>
              <a:t>Read each definition under the marker in your group and discuss how you would score </a:t>
            </a:r>
            <a:r>
              <a:rPr lang="en-GB" kern="150" dirty="0">
                <a:latin typeface="Poppins" panose="00000500000000000000" pitchFamily="2" charset="0"/>
                <a:ea typeface="Aptos" panose="020B0004020202020204" pitchFamily="34" charset="0"/>
                <a:cs typeface="Poppins" panose="00000500000000000000" pitchFamily="2" charset="0"/>
              </a:rPr>
              <a:t>Sheffield</a:t>
            </a:r>
            <a:r>
              <a:rPr lang="en-GB" sz="1800" kern="150" dirty="0">
                <a:effectLst/>
                <a:latin typeface="Poppins" panose="00000500000000000000" pitchFamily="2" charset="0"/>
                <a:ea typeface="Aptos" panose="020B0004020202020204" pitchFamily="34" charset="0"/>
                <a:cs typeface="Poppins" panose="00000500000000000000" pitchFamily="2" charset="0"/>
              </a:rPr>
              <a:t> against the outstanding example offered.</a:t>
            </a:r>
          </a:p>
          <a:p>
            <a:pPr marL="457200">
              <a:lnSpc>
                <a:spcPct val="106000"/>
              </a:lnSpc>
            </a:pPr>
            <a:r>
              <a:rPr lang="en-GB" sz="1800" kern="150" dirty="0">
                <a:effectLst/>
                <a:latin typeface="Poppins" panose="00000500000000000000" pitchFamily="2" charset="0"/>
                <a:ea typeface="Aptos" panose="020B0004020202020204" pitchFamily="34" charset="0"/>
                <a:cs typeface="Poppins" panose="00000500000000000000" pitchFamily="2" charset="0"/>
              </a:rPr>
              <a:t> </a:t>
            </a:r>
          </a:p>
          <a:p>
            <a:pPr marL="342900" lvl="0" indent="-342900">
              <a:lnSpc>
                <a:spcPct val="106000"/>
              </a:lnSpc>
              <a:buFont typeface="Wingdings" panose="05000000000000000000" pitchFamily="2" charset="2"/>
              <a:buChar char=""/>
            </a:pPr>
            <a:r>
              <a:rPr lang="en-GB" sz="1800" kern="150" dirty="0">
                <a:effectLst/>
                <a:latin typeface="Poppins" panose="00000500000000000000" pitchFamily="2" charset="0"/>
                <a:ea typeface="Aptos" panose="020B0004020202020204" pitchFamily="34" charset="0"/>
                <a:cs typeface="Poppins" panose="00000500000000000000" pitchFamily="2" charset="0"/>
              </a:rPr>
              <a:t>Score between 1-5 in the ‘score box’. 1 is outstanding and 5 inadequate. </a:t>
            </a:r>
          </a:p>
          <a:p>
            <a:pPr marL="457200">
              <a:lnSpc>
                <a:spcPct val="106000"/>
              </a:lnSpc>
            </a:pPr>
            <a:r>
              <a:rPr lang="en-GB" sz="1800" kern="150" dirty="0">
                <a:effectLst/>
                <a:latin typeface="Poppins" panose="00000500000000000000" pitchFamily="2" charset="0"/>
                <a:ea typeface="Aptos" panose="020B0004020202020204" pitchFamily="34" charset="0"/>
                <a:cs typeface="Poppins" panose="00000500000000000000" pitchFamily="2" charset="0"/>
              </a:rPr>
              <a:t> </a:t>
            </a:r>
          </a:p>
          <a:p>
            <a:pPr marL="457200">
              <a:lnSpc>
                <a:spcPct val="106000"/>
              </a:lnSpc>
            </a:pPr>
            <a:r>
              <a:rPr lang="en-GB" sz="1800" kern="150" dirty="0">
                <a:effectLst/>
                <a:latin typeface="Poppins" panose="00000500000000000000" pitchFamily="2" charset="0"/>
                <a:ea typeface="Aptos" panose="020B0004020202020204" pitchFamily="34" charset="0"/>
                <a:cs typeface="Poppins" panose="00000500000000000000" pitchFamily="2" charset="0"/>
              </a:rPr>
              <a:t> </a:t>
            </a:r>
          </a:p>
          <a:p>
            <a:pPr marL="342900" lvl="0" indent="-342900">
              <a:lnSpc>
                <a:spcPct val="106000"/>
              </a:lnSpc>
              <a:spcAft>
                <a:spcPts val="800"/>
              </a:spcAft>
              <a:buFont typeface="Wingdings" panose="05000000000000000000" pitchFamily="2" charset="2"/>
              <a:buChar char=""/>
            </a:pPr>
            <a:r>
              <a:rPr lang="en-GB" sz="1800" kern="150" dirty="0">
                <a:effectLst/>
                <a:latin typeface="Poppins" panose="00000500000000000000" pitchFamily="2" charset="0"/>
                <a:ea typeface="Aptos" panose="020B0004020202020204" pitchFamily="34" charset="0"/>
                <a:cs typeface="Poppins" panose="00000500000000000000" pitchFamily="2" charset="0"/>
              </a:rPr>
              <a:t>Demonstrate the reason for your scores - note next to each marker, examples of good practice and areas of concern.</a:t>
            </a:r>
          </a:p>
          <a:p>
            <a:pPr algn="ctr"/>
            <a:endParaRPr lang="en-GB" b="1" dirty="0">
              <a:latin typeface="Poppins" pitchFamily="2" charset="77"/>
              <a:cs typeface="Poppins" pitchFamily="2" charset="77"/>
            </a:endParaRPr>
          </a:p>
        </p:txBody>
      </p:sp>
    </p:spTree>
    <p:extLst>
      <p:ext uri="{BB962C8B-B14F-4D97-AF65-F5344CB8AC3E}">
        <p14:creationId xmlns:p14="http://schemas.microsoft.com/office/powerpoint/2010/main" val="1436658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F9F89-1EF0-EA2B-5FCB-1A39F7CC840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C05958B-A4BA-548A-09A4-B9825590257C}"/>
              </a:ext>
            </a:extLst>
          </p:cNvPr>
          <p:cNvPicPr>
            <a:picLocks noChangeAspect="1"/>
          </p:cNvPicPr>
          <p:nvPr/>
        </p:nvPicPr>
        <p:blipFill>
          <a:blip r:embed="rId2"/>
          <a:stretch>
            <a:fillRect/>
          </a:stretch>
        </p:blipFill>
        <p:spPr>
          <a:xfrm>
            <a:off x="9664449" y="-72975"/>
            <a:ext cx="2527551" cy="1518317"/>
          </a:xfrm>
          <a:prstGeom prst="rect">
            <a:avLst/>
          </a:prstGeom>
        </p:spPr>
      </p:pic>
      <p:sp>
        <p:nvSpPr>
          <p:cNvPr id="2" name="TextBox 1">
            <a:extLst>
              <a:ext uri="{FF2B5EF4-FFF2-40B4-BE49-F238E27FC236}">
                <a16:creationId xmlns:a16="http://schemas.microsoft.com/office/drawing/2014/main" id="{C9806170-BB7D-B43D-1DB2-99E0C119E84B}"/>
              </a:ext>
            </a:extLst>
          </p:cNvPr>
          <p:cNvSpPr txBox="1"/>
          <p:nvPr/>
        </p:nvSpPr>
        <p:spPr>
          <a:xfrm>
            <a:off x="535724" y="393795"/>
            <a:ext cx="6799006" cy="584775"/>
          </a:xfrm>
          <a:prstGeom prst="rect">
            <a:avLst/>
          </a:prstGeom>
          <a:noFill/>
        </p:spPr>
        <p:txBody>
          <a:bodyPr wrap="square" rtlCol="0">
            <a:spAutoFit/>
          </a:bodyPr>
          <a:lstStyle/>
          <a:p>
            <a:r>
              <a:rPr lang="en-GB" sz="3200" b="1">
                <a:solidFill>
                  <a:srgbClr val="6E005A"/>
                </a:solidFill>
                <a:latin typeface="Poppins" pitchFamily="2" charset="77"/>
                <a:cs typeface="Poppins" pitchFamily="2" charset="77"/>
              </a:rPr>
              <a:t>Next Steps</a:t>
            </a:r>
            <a:endParaRPr lang="en-GB" sz="3200">
              <a:solidFill>
                <a:srgbClr val="6E005A"/>
              </a:solidFill>
              <a:latin typeface="Poppins" pitchFamily="2" charset="77"/>
              <a:cs typeface="Poppins" pitchFamily="2" charset="77"/>
            </a:endParaRPr>
          </a:p>
        </p:txBody>
      </p:sp>
      <p:sp>
        <p:nvSpPr>
          <p:cNvPr id="4" name="TextBox 3">
            <a:extLst>
              <a:ext uri="{FF2B5EF4-FFF2-40B4-BE49-F238E27FC236}">
                <a16:creationId xmlns:a16="http://schemas.microsoft.com/office/drawing/2014/main" id="{153DFEAA-2212-7701-C18A-D54209C4A2BB}"/>
              </a:ext>
            </a:extLst>
          </p:cNvPr>
          <p:cNvSpPr txBox="1"/>
          <p:nvPr/>
        </p:nvSpPr>
        <p:spPr>
          <a:xfrm>
            <a:off x="1270000" y="2239278"/>
            <a:ext cx="7874000" cy="2862322"/>
          </a:xfrm>
          <a:prstGeom prst="rect">
            <a:avLst/>
          </a:prstGeom>
          <a:noFill/>
        </p:spPr>
        <p:txBody>
          <a:bodyPr wrap="square">
            <a:spAutoFit/>
          </a:bodyPr>
          <a:lstStyle/>
          <a:p>
            <a:pPr marL="342900" lvl="0" indent="-342900">
              <a:buFont typeface="Symbol" panose="05050102010706020507" pitchFamily="18" charset="2"/>
              <a:buChar char=""/>
            </a:pPr>
            <a:r>
              <a:rPr lang="en-GB" sz="2000" dirty="0">
                <a:latin typeface="Aptos" panose="020B0004020202020204" pitchFamily="34" charset="0"/>
                <a:ea typeface="Times New Roman" panose="02020603050405020304" pitchFamily="18" charset="0"/>
                <a:cs typeface="Aptos" panose="020B0004020202020204" pitchFamily="34" charset="0"/>
              </a:rPr>
              <a:t>S</a:t>
            </a:r>
            <a:r>
              <a:rPr lang="en-GB" sz="2000" dirty="0">
                <a:effectLst/>
                <a:latin typeface="Aptos" panose="020B0004020202020204" pitchFamily="34" charset="0"/>
                <a:ea typeface="Times New Roman" panose="02020603050405020304" pitchFamily="18" charset="0"/>
                <a:cs typeface="Aptos" panose="020B0004020202020204" pitchFamily="34" charset="0"/>
              </a:rPr>
              <a:t>et up a cross-sector partnership working group to complete the self-assessment and develop the action plan.</a:t>
            </a:r>
          </a:p>
          <a:p>
            <a:pPr marL="342900" lvl="0" indent="-342900">
              <a:buFont typeface="Symbol" panose="05050102010706020507" pitchFamily="18" charset="2"/>
              <a:buChar char=""/>
            </a:pP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2000" dirty="0">
                <a:latin typeface="Aptos" panose="020B0004020202020204" pitchFamily="34" charset="0"/>
                <a:ea typeface="Times New Roman" panose="02020603050405020304" pitchFamily="18" charset="0"/>
                <a:cs typeface="Aptos" panose="020B0004020202020204" pitchFamily="34" charset="0"/>
              </a:rPr>
              <a:t>F</a:t>
            </a:r>
            <a:r>
              <a:rPr lang="en-GB" sz="2000" dirty="0">
                <a:effectLst/>
                <a:latin typeface="Aptos" panose="020B0004020202020204" pitchFamily="34" charset="0"/>
                <a:ea typeface="Times New Roman" panose="02020603050405020304" pitchFamily="18" charset="0"/>
                <a:cs typeface="Aptos" panose="020B0004020202020204" pitchFamily="34" charset="0"/>
              </a:rPr>
              <a:t>urther information will be circulated to the forum on how to get involved, either through the working group or feeding your views into the self-assessment. </a:t>
            </a:r>
          </a:p>
          <a:p>
            <a:pPr lvl="0"/>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2000" dirty="0">
                <a:latin typeface="Aptos" panose="020B0004020202020204" pitchFamily="34" charset="0"/>
                <a:ea typeface="Times New Roman" panose="02020603050405020304" pitchFamily="18" charset="0"/>
                <a:cs typeface="Aptos" panose="020B0004020202020204" pitchFamily="34" charset="0"/>
              </a:rPr>
              <a:t>T</a:t>
            </a:r>
            <a:r>
              <a:rPr lang="en-GB" sz="2000" dirty="0">
                <a:effectLst/>
                <a:latin typeface="Aptos" panose="020B0004020202020204" pitchFamily="34" charset="0"/>
                <a:ea typeface="Times New Roman" panose="02020603050405020304" pitchFamily="18" charset="0"/>
                <a:cs typeface="Aptos" panose="020B0004020202020204" pitchFamily="34" charset="0"/>
              </a:rPr>
              <a:t>he partnership will be kept updated on the development and outcomes from the Self-Assessment and Action planning.</a:t>
            </a:r>
            <a:endParaRPr lang="en-GB"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8596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E053E7-44DE-BE43-AE70-A5C1E0FCDB41}"/>
              </a:ext>
            </a:extLst>
          </p:cNvPr>
          <p:cNvPicPr>
            <a:picLocks noChangeAspect="1"/>
          </p:cNvPicPr>
          <p:nvPr/>
        </p:nvPicPr>
        <p:blipFill rotWithShape="1">
          <a:blip r:embed="rId2"/>
          <a:srcRect l="10286" t="33312" r="13634" b="30713"/>
          <a:stretch/>
        </p:blipFill>
        <p:spPr>
          <a:xfrm>
            <a:off x="1037" y="251552"/>
            <a:ext cx="6327058" cy="1194620"/>
          </a:xfrm>
          <a:prstGeom prst="rect">
            <a:avLst/>
          </a:prstGeom>
        </p:spPr>
      </p:pic>
      <p:sp>
        <p:nvSpPr>
          <p:cNvPr id="7" name="TextBox 6">
            <a:extLst>
              <a:ext uri="{FF2B5EF4-FFF2-40B4-BE49-F238E27FC236}">
                <a16:creationId xmlns:a16="http://schemas.microsoft.com/office/drawing/2014/main" id="{6ED1458E-E8B1-F14A-B82B-51011BE3CA24}"/>
              </a:ext>
            </a:extLst>
          </p:cNvPr>
          <p:cNvSpPr txBox="1"/>
          <p:nvPr/>
        </p:nvSpPr>
        <p:spPr>
          <a:xfrm>
            <a:off x="2294916" y="1683981"/>
            <a:ext cx="3229896" cy="2831544"/>
          </a:xfrm>
          <a:prstGeom prst="rect">
            <a:avLst/>
          </a:prstGeom>
          <a:noFill/>
        </p:spPr>
        <p:txBody>
          <a:bodyPr wrap="square" rtlCol="0">
            <a:spAutoFit/>
          </a:bodyPr>
          <a:lstStyle/>
          <a:p>
            <a:r>
              <a:rPr lang="en-GB" sz="2000" b="1">
                <a:solidFill>
                  <a:srgbClr val="6E005A"/>
                </a:solidFill>
                <a:latin typeface="Poppins" pitchFamily="2" charset="77"/>
                <a:ea typeface="ＭＳ Ｐ明朝"/>
                <a:cs typeface="Poppins" pitchFamily="2" charset="77"/>
              </a:rPr>
              <a:t>What we do</a:t>
            </a:r>
          </a:p>
          <a:p>
            <a:endParaRPr lang="en-GB" sz="1400" b="1">
              <a:solidFill>
                <a:srgbClr val="6E005A"/>
              </a:solidFill>
              <a:latin typeface="Noto Sans" panose="020B0502040504020204" pitchFamily="34" charset="0"/>
              <a:ea typeface="Noto Sans" panose="020B0502040504020204" pitchFamily="34" charset="0"/>
              <a:cs typeface="Noto Sans" panose="020B0502040504020204" pitchFamily="34" charset="0"/>
            </a:endParaRPr>
          </a:p>
          <a:p>
            <a:r>
              <a:rPr lang="en-GB" sz="1400">
                <a:latin typeface="Noto Sans" panose="020B0502040504020204" pitchFamily="34" charset="0"/>
                <a:ea typeface="Noto Sans" panose="020B0502040504020204" pitchFamily="34" charset="0"/>
                <a:cs typeface="Noto Sans" panose="020B0502040504020204" pitchFamily="34" charset="0"/>
              </a:rPr>
              <a:t>Homeless Link is the national membership charity for frontline homelessness services. We work to improve services through research, guidance and learning, and campaign for policy change that will ensure everyone has a place to call home and the support they need to keep it.</a:t>
            </a:r>
          </a:p>
          <a:p>
            <a:endParaRPr lang="en-US"/>
          </a:p>
        </p:txBody>
      </p:sp>
      <p:sp>
        <p:nvSpPr>
          <p:cNvPr id="8" name="TextBox 7">
            <a:extLst>
              <a:ext uri="{FF2B5EF4-FFF2-40B4-BE49-F238E27FC236}">
                <a16:creationId xmlns:a16="http://schemas.microsoft.com/office/drawing/2014/main" id="{FCAF7EBC-D747-804E-9246-F5648EAAF961}"/>
              </a:ext>
            </a:extLst>
          </p:cNvPr>
          <p:cNvSpPr txBox="1"/>
          <p:nvPr/>
        </p:nvSpPr>
        <p:spPr>
          <a:xfrm>
            <a:off x="2294916" y="4515528"/>
            <a:ext cx="3642852" cy="1200329"/>
          </a:xfrm>
          <a:prstGeom prst="rect">
            <a:avLst/>
          </a:prstGeom>
          <a:noFill/>
        </p:spPr>
        <p:txBody>
          <a:bodyPr wrap="square" rtlCol="0">
            <a:spAutoFit/>
          </a:bodyPr>
          <a:lstStyle/>
          <a:p>
            <a:r>
              <a:rPr lang="en-GB" b="1">
                <a:solidFill>
                  <a:srgbClr val="6E005A"/>
                </a:solidFill>
                <a:latin typeface="Poppins" pitchFamily="2" charset="77"/>
                <a:ea typeface="ＭＳ Ｐ明朝"/>
                <a:cs typeface="Poppins" pitchFamily="2" charset="77"/>
                <a:hlinkClick r:id="rId3">
                  <a:extLst>
                    <a:ext uri="{A12FA001-AC4F-418D-AE19-62706E023703}">
                      <ahyp:hlinkClr xmlns:ahyp="http://schemas.microsoft.com/office/drawing/2018/hyperlinkcolor" val="tx"/>
                    </a:ext>
                  </a:extLst>
                </a:hlinkClick>
              </a:rPr>
              <a:t>homeless.org.uk</a:t>
            </a:r>
            <a:endParaRPr lang="en-GB" b="1">
              <a:solidFill>
                <a:srgbClr val="6E005A"/>
              </a:solidFill>
              <a:latin typeface="Poppins" pitchFamily="2" charset="77"/>
              <a:ea typeface="ＭＳ Ｐ明朝"/>
              <a:cs typeface="Poppins" pitchFamily="2" charset="77"/>
            </a:endParaRPr>
          </a:p>
          <a:p>
            <a:endParaRPr lang="en-GB" b="1">
              <a:solidFill>
                <a:srgbClr val="6E005A"/>
              </a:solidFill>
              <a:latin typeface="Poppins" pitchFamily="2" charset="77"/>
              <a:ea typeface="ＭＳ Ｐ明朝"/>
              <a:cs typeface="Poppins" pitchFamily="2" charset="77"/>
            </a:endParaRPr>
          </a:p>
          <a:p>
            <a:r>
              <a:rPr lang="en-GB" b="1">
                <a:solidFill>
                  <a:srgbClr val="6E005A"/>
                </a:solidFill>
                <a:latin typeface="Poppins" pitchFamily="2" charset="77"/>
                <a:ea typeface="ＭＳ Ｐ明朝"/>
                <a:cs typeface="Poppins" pitchFamily="2" charset="77"/>
                <a:hlinkClick r:id="rId4">
                  <a:extLst>
                    <a:ext uri="{A12FA001-AC4F-418D-AE19-62706E023703}">
                      <ahyp:hlinkClr xmlns:ahyp="http://schemas.microsoft.com/office/drawing/2018/hyperlinkcolor" val="tx"/>
                    </a:ext>
                  </a:extLst>
                </a:hlinkClick>
              </a:rPr>
              <a:t>@HomelessLink</a:t>
            </a:r>
            <a:endParaRPr lang="en-GB" b="1">
              <a:solidFill>
                <a:srgbClr val="6E005A"/>
              </a:solidFill>
              <a:latin typeface="Poppins" pitchFamily="2" charset="77"/>
              <a:ea typeface="ＭＳ Ｐ明朝"/>
              <a:cs typeface="Poppins" pitchFamily="2" charset="77"/>
            </a:endParaRPr>
          </a:p>
          <a:p>
            <a:endParaRPr lang="en-US"/>
          </a:p>
        </p:txBody>
      </p:sp>
      <p:sp>
        <p:nvSpPr>
          <p:cNvPr id="5" name="TextBox 4">
            <a:extLst>
              <a:ext uri="{FF2B5EF4-FFF2-40B4-BE49-F238E27FC236}">
                <a16:creationId xmlns:a16="http://schemas.microsoft.com/office/drawing/2014/main" id="{4F839ABE-4204-4412-859A-51E84BA94C5C}"/>
              </a:ext>
            </a:extLst>
          </p:cNvPr>
          <p:cNvSpPr txBox="1"/>
          <p:nvPr/>
        </p:nvSpPr>
        <p:spPr>
          <a:xfrm>
            <a:off x="6667188" y="1628498"/>
            <a:ext cx="3229896" cy="2554545"/>
          </a:xfrm>
          <a:prstGeom prst="rect">
            <a:avLst/>
          </a:prstGeom>
          <a:noFill/>
        </p:spPr>
        <p:txBody>
          <a:bodyPr wrap="square" rtlCol="0">
            <a:spAutoFit/>
          </a:bodyPr>
          <a:lstStyle/>
          <a:p>
            <a:r>
              <a:rPr lang="en-GB" sz="2000" b="1">
                <a:solidFill>
                  <a:srgbClr val="6E005A"/>
                </a:solidFill>
                <a:latin typeface="Poppins" pitchFamily="2" charset="77"/>
                <a:ea typeface="ＭＳ Ｐ明朝"/>
                <a:cs typeface="Poppins" pitchFamily="2" charset="77"/>
              </a:rPr>
              <a:t>Our training </a:t>
            </a:r>
          </a:p>
          <a:p>
            <a:endParaRPr lang="en-GB" sz="1400" b="1">
              <a:solidFill>
                <a:srgbClr val="6E005A"/>
              </a:solidFill>
              <a:latin typeface="Noto Sans" panose="020B0502040504020204" pitchFamily="34" charset="0"/>
              <a:ea typeface="Noto Sans" panose="020B0502040504020204" pitchFamily="34" charset="0"/>
              <a:cs typeface="Noto Sans" panose="020B0502040504020204" pitchFamily="34" charset="0"/>
            </a:endParaRPr>
          </a:p>
          <a:p>
            <a:r>
              <a:rPr lang="en-US" sz="1400">
                <a:latin typeface="Noto Sans" panose="020B0502040504020204" pitchFamily="34" charset="0"/>
                <a:ea typeface="Noto Sans" panose="020B0502040504020204" pitchFamily="34" charset="0"/>
                <a:cs typeface="Noto Sans" panose="020B0502040504020204" pitchFamily="34" charset="0"/>
              </a:rPr>
              <a:t>We deliver in-house and public training courses to homelessness and related services across the country. Our courses are based on the latest policy, research and legislation, helping you develop the skills you need to tackle current issues and improve the service you offer to the people you support. </a:t>
            </a:r>
            <a:endParaRPr lang="en-US"/>
          </a:p>
        </p:txBody>
      </p:sp>
      <p:sp>
        <p:nvSpPr>
          <p:cNvPr id="9" name="TextBox 8">
            <a:extLst>
              <a:ext uri="{FF2B5EF4-FFF2-40B4-BE49-F238E27FC236}">
                <a16:creationId xmlns:a16="http://schemas.microsoft.com/office/drawing/2014/main" id="{DEF8DE5F-94A9-4A3A-A503-BAD0653444A8}"/>
              </a:ext>
            </a:extLst>
          </p:cNvPr>
          <p:cNvSpPr txBox="1"/>
          <p:nvPr/>
        </p:nvSpPr>
        <p:spPr>
          <a:xfrm>
            <a:off x="6592895" y="4398499"/>
            <a:ext cx="3642852" cy="1954381"/>
          </a:xfrm>
          <a:prstGeom prst="rect">
            <a:avLst/>
          </a:prstGeom>
          <a:noFill/>
        </p:spPr>
        <p:txBody>
          <a:bodyPr wrap="square" rtlCol="0">
            <a:spAutoFit/>
          </a:bodyPr>
          <a:lstStyle/>
          <a:p>
            <a:r>
              <a:rPr lang="en-US" b="1">
                <a:solidFill>
                  <a:srgbClr val="6E005A"/>
                </a:solidFill>
                <a:latin typeface="Poppins" pitchFamily="2" charset="77"/>
                <a:ea typeface="ＭＳ Ｐ明朝"/>
                <a:cs typeface="Poppins" pitchFamily="2" charset="77"/>
              </a:rPr>
              <a:t>Get in touch about training</a:t>
            </a:r>
          </a:p>
          <a:p>
            <a:endParaRPr lang="en-US" sz="1400" b="1">
              <a:solidFill>
                <a:srgbClr val="CC0099"/>
              </a:solidFill>
              <a:latin typeface="Poppins" pitchFamily="2" charset="77"/>
              <a:ea typeface="ＭＳ Ｐ明朝"/>
              <a:cs typeface="Poppins" pitchFamily="2" charset="77"/>
            </a:endParaRPr>
          </a:p>
          <a:p>
            <a:r>
              <a:rPr lang="en-US" sz="1400" b="1">
                <a:solidFill>
                  <a:srgbClr val="CC0099"/>
                </a:solidFill>
                <a:latin typeface="Poppins" pitchFamily="2" charset="77"/>
                <a:ea typeface="ＭＳ Ｐ明朝"/>
                <a:cs typeface="Poppins" pitchFamily="2" charset="77"/>
              </a:rPr>
              <a:t>James Cuming </a:t>
            </a:r>
          </a:p>
          <a:p>
            <a:r>
              <a:rPr lang="en-US" sz="1400">
                <a:solidFill>
                  <a:srgbClr val="6E005A"/>
                </a:solidFill>
                <a:latin typeface="Noto Sans" panose="020B0502040504020204" pitchFamily="34" charset="0"/>
                <a:ea typeface="Noto Sans" panose="020B0502040504020204" pitchFamily="34" charset="0"/>
                <a:cs typeface="Noto Sans" panose="020B0502040504020204" pitchFamily="34" charset="0"/>
                <a:hlinkClick r:id="rId5">
                  <a:extLst>
                    <a:ext uri="{A12FA001-AC4F-418D-AE19-62706E023703}">
                      <ahyp:hlinkClr xmlns:ahyp="http://schemas.microsoft.com/office/drawing/2018/hyperlinkcolor" val="tx"/>
                    </a:ext>
                  </a:extLst>
                </a:hlinkClick>
              </a:rPr>
              <a:t>james.cuming@homelesslink.org.uk </a:t>
            </a:r>
            <a:endParaRPr lang="en-US" sz="1400">
              <a:solidFill>
                <a:srgbClr val="6E005A"/>
              </a:solidFill>
              <a:latin typeface="Noto Sans" panose="020B0502040504020204" pitchFamily="34" charset="0"/>
              <a:ea typeface="Noto Sans" panose="020B0502040504020204" pitchFamily="34" charset="0"/>
              <a:cs typeface="Noto Sans" panose="020B0502040504020204" pitchFamily="34" charset="0"/>
            </a:endParaRPr>
          </a:p>
          <a:p>
            <a:pPr>
              <a:spcAft>
                <a:spcPts val="600"/>
              </a:spcAft>
            </a:pPr>
            <a:r>
              <a:rPr lang="en-US" sz="1400">
                <a:latin typeface="Noto Sans" panose="020B0502040504020204" pitchFamily="34" charset="0"/>
                <a:ea typeface="Noto Sans" panose="020B0502040504020204" pitchFamily="34" charset="0"/>
                <a:cs typeface="Noto Sans" panose="020B0502040504020204" pitchFamily="34" charset="0"/>
              </a:rPr>
              <a:t>020 7840 4450</a:t>
            </a:r>
            <a:endParaRPr lang="en-US" b="1">
              <a:solidFill>
                <a:srgbClr val="6E005A"/>
              </a:solidFill>
              <a:latin typeface="Poppins" pitchFamily="2" charset="77"/>
              <a:ea typeface="ＭＳ Ｐ明朝"/>
              <a:cs typeface="Poppins" pitchFamily="2" charset="77"/>
            </a:endParaRPr>
          </a:p>
          <a:p>
            <a:r>
              <a:rPr lang="en-US" sz="1400" b="1">
                <a:solidFill>
                  <a:srgbClr val="CC0099"/>
                </a:solidFill>
                <a:latin typeface="Poppins" pitchFamily="2" charset="77"/>
                <a:ea typeface="ＭＳ Ｐ明朝"/>
                <a:cs typeface="Poppins" pitchFamily="2" charset="77"/>
              </a:rPr>
              <a:t>Laura Millward</a:t>
            </a:r>
          </a:p>
          <a:p>
            <a:r>
              <a:rPr lang="en-US" sz="1400">
                <a:solidFill>
                  <a:srgbClr val="6E005A"/>
                </a:solidFill>
                <a:latin typeface="Noto Sans" panose="020B0502040504020204" pitchFamily="34" charset="0"/>
                <a:ea typeface="Noto Sans" panose="020B0502040504020204" pitchFamily="34" charset="0"/>
                <a:cs typeface="Noto Sans" panose="020B0502040504020204" pitchFamily="34" charset="0"/>
                <a:hlinkClick r:id="rId6">
                  <a:extLst>
                    <a:ext uri="{A12FA001-AC4F-418D-AE19-62706E023703}">
                      <ahyp:hlinkClr xmlns:ahyp="http://schemas.microsoft.com/office/drawing/2018/hyperlinkcolor" val="tx"/>
                    </a:ext>
                  </a:extLst>
                </a:hlinkClick>
              </a:rPr>
              <a:t>laura.millward@homeleslink.org.uk</a:t>
            </a:r>
            <a:endParaRPr lang="en-US" sz="1400">
              <a:solidFill>
                <a:srgbClr val="6E005A"/>
              </a:solidFill>
              <a:latin typeface="Noto Sans" panose="020B0502040504020204" pitchFamily="34" charset="0"/>
              <a:ea typeface="Noto Sans" panose="020B0502040504020204" pitchFamily="34" charset="0"/>
              <a:cs typeface="Noto Sans" panose="020B0502040504020204" pitchFamily="34" charset="0"/>
            </a:endParaRPr>
          </a:p>
          <a:p>
            <a:r>
              <a:rPr lang="en-US" sz="1400">
                <a:latin typeface="Noto Sans" panose="020B0502040504020204" pitchFamily="34" charset="0"/>
                <a:ea typeface="Noto Sans" panose="020B0502040504020204" pitchFamily="34" charset="0"/>
                <a:cs typeface="Noto Sans" panose="020B0502040504020204" pitchFamily="34" charset="0"/>
              </a:rPr>
              <a:t>020 78404491 </a:t>
            </a:r>
          </a:p>
        </p:txBody>
      </p:sp>
    </p:spTree>
    <p:extLst>
      <p:ext uri="{BB962C8B-B14F-4D97-AF65-F5344CB8AC3E}">
        <p14:creationId xmlns:p14="http://schemas.microsoft.com/office/powerpoint/2010/main" val="283817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DCE4A-EC86-4765-E06F-4132C258948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2595F58-862B-7264-B522-8B982E8AAFDF}"/>
              </a:ext>
            </a:extLst>
          </p:cNvPr>
          <p:cNvPicPr>
            <a:picLocks noChangeAspect="1"/>
          </p:cNvPicPr>
          <p:nvPr/>
        </p:nvPicPr>
        <p:blipFill>
          <a:blip r:embed="rId3"/>
          <a:stretch>
            <a:fillRect/>
          </a:stretch>
        </p:blipFill>
        <p:spPr>
          <a:xfrm>
            <a:off x="9664449" y="-72975"/>
            <a:ext cx="2527551" cy="1518317"/>
          </a:xfrm>
          <a:prstGeom prst="rect">
            <a:avLst/>
          </a:prstGeom>
        </p:spPr>
      </p:pic>
      <p:sp>
        <p:nvSpPr>
          <p:cNvPr id="2" name="TextBox 1">
            <a:extLst>
              <a:ext uri="{FF2B5EF4-FFF2-40B4-BE49-F238E27FC236}">
                <a16:creationId xmlns:a16="http://schemas.microsoft.com/office/drawing/2014/main" id="{3FA06BDD-FC26-A68D-7897-DFB0049F64CC}"/>
              </a:ext>
            </a:extLst>
          </p:cNvPr>
          <p:cNvSpPr txBox="1"/>
          <p:nvPr/>
        </p:nvSpPr>
        <p:spPr>
          <a:xfrm>
            <a:off x="535724" y="280623"/>
            <a:ext cx="6799006" cy="1015663"/>
          </a:xfrm>
          <a:prstGeom prst="rect">
            <a:avLst/>
          </a:prstGeom>
          <a:noFill/>
        </p:spPr>
        <p:txBody>
          <a:bodyPr wrap="square" rtlCol="0">
            <a:spAutoFit/>
          </a:bodyPr>
          <a:lstStyle/>
          <a:p>
            <a:r>
              <a:rPr lang="en-GB" sz="3200" b="1">
                <a:solidFill>
                  <a:srgbClr val="6E005A"/>
                </a:solidFill>
                <a:latin typeface="Poppins" pitchFamily="2" charset="77"/>
                <a:cs typeface="Poppins" pitchFamily="2" charset="77"/>
              </a:rPr>
              <a:t>Background</a:t>
            </a:r>
            <a:endParaRPr lang="en-GB" sz="3200">
              <a:solidFill>
                <a:srgbClr val="6E005A"/>
              </a:solidFill>
              <a:latin typeface="Poppins" pitchFamily="2" charset="77"/>
              <a:cs typeface="Poppins" pitchFamily="2" charset="77"/>
            </a:endParaRPr>
          </a:p>
          <a:p>
            <a:r>
              <a:rPr lang="en-GB" sz="2800" b="1">
                <a:solidFill>
                  <a:srgbClr val="CC0099"/>
                </a:solidFill>
                <a:latin typeface="Poppins" pitchFamily="2" charset="77"/>
                <a:cs typeface="Poppins" pitchFamily="2" charset="77"/>
              </a:rPr>
              <a:t>The Partnership Team</a:t>
            </a:r>
            <a:endParaRPr lang="en-GB" sz="2800">
              <a:solidFill>
                <a:srgbClr val="CC0099"/>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BC9FFA05-15F5-CD95-FDDD-CC5DE92D5E22}"/>
              </a:ext>
            </a:extLst>
          </p:cNvPr>
          <p:cNvSpPr txBox="1"/>
          <p:nvPr/>
        </p:nvSpPr>
        <p:spPr>
          <a:xfrm>
            <a:off x="535724" y="1563811"/>
            <a:ext cx="11377295" cy="1323439"/>
          </a:xfrm>
          <a:prstGeom prst="rect">
            <a:avLst/>
          </a:prstGeom>
          <a:noFill/>
        </p:spPr>
        <p:txBody>
          <a:bodyPr wrap="square" rtlCol="0">
            <a:spAutoFit/>
          </a:bodyPr>
          <a:lstStyle/>
          <a:p>
            <a:r>
              <a:rPr lang="en-US" sz="2000">
                <a:latin typeface="Noto Sans" panose="020B0502040504020204" pitchFamily="34" charset="0"/>
                <a:ea typeface="Noto Sans" panose="020B0502040504020204" pitchFamily="34" charset="0"/>
                <a:cs typeface="Noto Sans" panose="020B0502040504020204" pitchFamily="34" charset="0"/>
              </a:rPr>
              <a:t>Over the last 10 years Homeless Link has established trusting and long-lasting relationships and approaches with a range of statutory and non-statutory stakeholders across England, which has given us a strong footing in bringing a range of different partners together to tackle local homelessness challenges. </a:t>
            </a:r>
          </a:p>
        </p:txBody>
      </p:sp>
      <p:pic>
        <p:nvPicPr>
          <p:cNvPr id="1026" name="Picture 2" descr="40">
            <a:extLst>
              <a:ext uri="{FF2B5EF4-FFF2-40B4-BE49-F238E27FC236}">
                <a16:creationId xmlns:a16="http://schemas.microsoft.com/office/drawing/2014/main" id="{66DDCB13-95E1-83A0-56D0-F2E04F6EC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17" y="4722560"/>
            <a:ext cx="1428750" cy="142875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28" name="Picture 4" descr="Photo for website">
            <a:extLst>
              <a:ext uri="{FF2B5EF4-FFF2-40B4-BE49-F238E27FC236}">
                <a16:creationId xmlns:a16="http://schemas.microsoft.com/office/drawing/2014/main" id="{6306C7FA-596D-AC92-BA5F-B84FA836F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373" y="3005719"/>
            <a:ext cx="1428750" cy="142875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0" name="Picture 6" descr="6M5A9977-Edit">
            <a:extLst>
              <a:ext uri="{FF2B5EF4-FFF2-40B4-BE49-F238E27FC236}">
                <a16:creationId xmlns:a16="http://schemas.microsoft.com/office/drawing/2014/main" id="{F84FE46A-A003-4EAC-7BCD-8CF88EE035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373" y="4619149"/>
            <a:ext cx="1428750" cy="142875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2" name="Picture 8" descr="49">
            <a:extLst>
              <a:ext uri="{FF2B5EF4-FFF2-40B4-BE49-F238E27FC236}">
                <a16:creationId xmlns:a16="http://schemas.microsoft.com/office/drawing/2014/main" id="{546F515A-6D04-AED6-8AFB-E5A9DEF772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5468" y="4551105"/>
            <a:ext cx="1428750" cy="142875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4" name="Picture 10" descr="13">
            <a:extLst>
              <a:ext uri="{FF2B5EF4-FFF2-40B4-BE49-F238E27FC236}">
                <a16:creationId xmlns:a16="http://schemas.microsoft.com/office/drawing/2014/main" id="{D3B13599-A5E5-15F4-538D-89B893EBE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8680" y="2932874"/>
            <a:ext cx="1428750" cy="142875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6" name="Picture 12" descr="associate">
            <a:extLst>
              <a:ext uri="{FF2B5EF4-FFF2-40B4-BE49-F238E27FC236}">
                <a16:creationId xmlns:a16="http://schemas.microsoft.com/office/drawing/2014/main" id="{BA0E184D-A0A6-C92E-7081-690ECD2EAF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41521" y="3682066"/>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6M5A0043-Edit">
            <a:extLst>
              <a:ext uri="{FF2B5EF4-FFF2-40B4-BE49-F238E27FC236}">
                <a16:creationId xmlns:a16="http://schemas.microsoft.com/office/drawing/2014/main" id="{32E73D4B-73A8-0C1B-E113-45E0CA1962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563" y="2982352"/>
            <a:ext cx="1482892" cy="1482892"/>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5360BC-A4A6-D0C7-335A-DF2FDDE256B6}"/>
              </a:ext>
            </a:extLst>
          </p:cNvPr>
          <p:cNvSpPr txBox="1"/>
          <p:nvPr/>
        </p:nvSpPr>
        <p:spPr>
          <a:xfrm>
            <a:off x="2049336" y="3390559"/>
            <a:ext cx="1482892" cy="677108"/>
          </a:xfrm>
          <a:prstGeom prst="rect">
            <a:avLst/>
          </a:prstGeom>
          <a:noFill/>
        </p:spPr>
        <p:txBody>
          <a:bodyPr wrap="square" rtlCol="0">
            <a:spAutoFit/>
          </a:bodyPr>
          <a:lstStyle/>
          <a:p>
            <a:pPr algn="ctr"/>
            <a:r>
              <a:rPr lang="en-GB" sz="1400">
                <a:solidFill>
                  <a:schemeClr val="accent1"/>
                </a:solidFill>
                <a:latin typeface="Poppins SemiBold" panose="00000700000000000000" pitchFamily="2" charset="0"/>
                <a:cs typeface="Poppins SemiBold" panose="00000700000000000000" pitchFamily="2" charset="0"/>
              </a:rPr>
              <a:t>Jeremy White</a:t>
            </a:r>
          </a:p>
          <a:p>
            <a:r>
              <a:rPr lang="en-GB" sz="1200">
                <a:latin typeface="Poppins SemiBold" panose="00000700000000000000" pitchFamily="2" charset="0"/>
                <a:cs typeface="Poppins SemiBold" panose="00000700000000000000" pitchFamily="2" charset="0"/>
              </a:rPr>
              <a:t>Head of National Partnerships</a:t>
            </a:r>
          </a:p>
        </p:txBody>
      </p:sp>
      <p:sp>
        <p:nvSpPr>
          <p:cNvPr id="5" name="TextBox 4">
            <a:extLst>
              <a:ext uri="{FF2B5EF4-FFF2-40B4-BE49-F238E27FC236}">
                <a16:creationId xmlns:a16="http://schemas.microsoft.com/office/drawing/2014/main" id="{68A3F921-D51A-5C72-2897-F0C3C50F421A}"/>
              </a:ext>
            </a:extLst>
          </p:cNvPr>
          <p:cNvSpPr txBox="1"/>
          <p:nvPr/>
        </p:nvSpPr>
        <p:spPr>
          <a:xfrm>
            <a:off x="1901501" y="5004850"/>
            <a:ext cx="1896963" cy="892552"/>
          </a:xfrm>
          <a:prstGeom prst="rect">
            <a:avLst/>
          </a:prstGeom>
          <a:noFill/>
        </p:spPr>
        <p:txBody>
          <a:bodyPr wrap="square" rtlCol="0">
            <a:spAutoFit/>
          </a:bodyPr>
          <a:lstStyle/>
          <a:p>
            <a:pPr algn="ctr"/>
            <a:r>
              <a:rPr lang="en-US" sz="1400">
                <a:solidFill>
                  <a:schemeClr val="accent1"/>
                </a:solidFill>
                <a:latin typeface="Poppins SemiBold" panose="00000700000000000000" pitchFamily="2" charset="0"/>
                <a:cs typeface="Poppins SemiBold" panose="00000700000000000000" pitchFamily="2" charset="0"/>
              </a:rPr>
              <a:t>Chrystalla Karvella</a:t>
            </a:r>
          </a:p>
          <a:p>
            <a:pPr algn="ctr"/>
            <a:r>
              <a:rPr lang="en-US" sz="1200">
                <a:latin typeface="Poppins SemiBold" panose="00000700000000000000" pitchFamily="2" charset="0"/>
                <a:cs typeface="Poppins SemiBold" panose="00000700000000000000" pitchFamily="2" charset="0"/>
              </a:rPr>
              <a:t>Partnership Manager </a:t>
            </a:r>
          </a:p>
          <a:p>
            <a:r>
              <a:rPr lang="en-US" sz="1200">
                <a:latin typeface="Poppins SemiBold" panose="00000700000000000000" pitchFamily="2" charset="0"/>
                <a:cs typeface="Poppins SemiBold" panose="00000700000000000000" pitchFamily="2" charset="0"/>
              </a:rPr>
              <a:t>London</a:t>
            </a:r>
            <a:endParaRPr lang="en-GB" sz="1200">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E2157B68-4BD1-849F-180C-7760E9D00FF8}"/>
              </a:ext>
            </a:extLst>
          </p:cNvPr>
          <p:cNvSpPr txBox="1"/>
          <p:nvPr/>
        </p:nvSpPr>
        <p:spPr>
          <a:xfrm>
            <a:off x="5293502" y="3308695"/>
            <a:ext cx="1901028" cy="677108"/>
          </a:xfrm>
          <a:prstGeom prst="rect">
            <a:avLst/>
          </a:prstGeom>
          <a:noFill/>
        </p:spPr>
        <p:txBody>
          <a:bodyPr wrap="square" rtlCol="0">
            <a:spAutoFit/>
          </a:bodyPr>
          <a:lstStyle/>
          <a:p>
            <a:pPr algn="ctr"/>
            <a:r>
              <a:rPr lang="en-US" sz="1400">
                <a:solidFill>
                  <a:schemeClr val="accent1"/>
                </a:solidFill>
                <a:latin typeface="Poppins SemiBold" panose="00000700000000000000" pitchFamily="2" charset="0"/>
                <a:cs typeface="Poppins SemiBold" panose="00000700000000000000" pitchFamily="2" charset="0"/>
              </a:rPr>
              <a:t>Ellie Mullin</a:t>
            </a:r>
          </a:p>
          <a:p>
            <a:r>
              <a:rPr lang="en-US" sz="1200">
                <a:latin typeface="Poppins SemiBold" panose="00000700000000000000" pitchFamily="2" charset="0"/>
                <a:cs typeface="Poppins SemiBold" panose="00000700000000000000" pitchFamily="2" charset="0"/>
              </a:rPr>
              <a:t>Partnership Manager South East</a:t>
            </a:r>
            <a:endParaRPr lang="en-GB" sz="1200">
              <a:latin typeface="Poppins SemiBold" panose="00000700000000000000" pitchFamily="2" charset="0"/>
              <a:cs typeface="Poppins SemiBold" panose="00000700000000000000" pitchFamily="2" charset="0"/>
            </a:endParaRPr>
          </a:p>
        </p:txBody>
      </p:sp>
      <p:sp>
        <p:nvSpPr>
          <p:cNvPr id="7" name="TextBox 6">
            <a:extLst>
              <a:ext uri="{FF2B5EF4-FFF2-40B4-BE49-F238E27FC236}">
                <a16:creationId xmlns:a16="http://schemas.microsoft.com/office/drawing/2014/main" id="{22935091-223B-E0B7-365E-51EBB2DC1F73}"/>
              </a:ext>
            </a:extLst>
          </p:cNvPr>
          <p:cNvSpPr txBox="1"/>
          <p:nvPr/>
        </p:nvSpPr>
        <p:spPr>
          <a:xfrm>
            <a:off x="5305199" y="5004850"/>
            <a:ext cx="1901028" cy="677108"/>
          </a:xfrm>
          <a:prstGeom prst="rect">
            <a:avLst/>
          </a:prstGeom>
          <a:noFill/>
        </p:spPr>
        <p:txBody>
          <a:bodyPr wrap="square" rtlCol="0">
            <a:spAutoFit/>
          </a:bodyPr>
          <a:lstStyle/>
          <a:p>
            <a:pPr algn="ctr"/>
            <a:r>
              <a:rPr lang="en-US" sz="1400">
                <a:solidFill>
                  <a:schemeClr val="accent1"/>
                </a:solidFill>
                <a:latin typeface="Poppins SemiBold" panose="00000700000000000000" pitchFamily="2" charset="0"/>
                <a:cs typeface="Poppins SemiBold" panose="00000700000000000000" pitchFamily="2" charset="0"/>
              </a:rPr>
              <a:t>Morgan Harries</a:t>
            </a:r>
          </a:p>
          <a:p>
            <a:r>
              <a:rPr lang="en-US" sz="1200">
                <a:latin typeface="Poppins SemiBold" panose="00000700000000000000" pitchFamily="2" charset="0"/>
                <a:cs typeface="Poppins SemiBold" panose="00000700000000000000" pitchFamily="2" charset="0"/>
              </a:rPr>
              <a:t>Partnership Manager East of England</a:t>
            </a:r>
            <a:endParaRPr lang="en-GB" sz="1200">
              <a:latin typeface="Poppins SemiBold" panose="00000700000000000000" pitchFamily="2" charset="0"/>
              <a:cs typeface="Poppins SemiBold" panose="00000700000000000000" pitchFamily="2" charset="0"/>
            </a:endParaRPr>
          </a:p>
        </p:txBody>
      </p:sp>
      <p:sp>
        <p:nvSpPr>
          <p:cNvPr id="8" name="TextBox 7">
            <a:extLst>
              <a:ext uri="{FF2B5EF4-FFF2-40B4-BE49-F238E27FC236}">
                <a16:creationId xmlns:a16="http://schemas.microsoft.com/office/drawing/2014/main" id="{8133A3AC-76FF-CDD6-F005-CF4E76E53BD5}"/>
              </a:ext>
            </a:extLst>
          </p:cNvPr>
          <p:cNvSpPr txBox="1"/>
          <p:nvPr/>
        </p:nvSpPr>
        <p:spPr>
          <a:xfrm>
            <a:off x="10543110" y="5175499"/>
            <a:ext cx="1572858" cy="861774"/>
          </a:xfrm>
          <a:prstGeom prst="rect">
            <a:avLst/>
          </a:prstGeom>
          <a:noFill/>
        </p:spPr>
        <p:txBody>
          <a:bodyPr wrap="square" rtlCol="0">
            <a:spAutoFit/>
          </a:bodyPr>
          <a:lstStyle/>
          <a:p>
            <a:pPr algn="ctr"/>
            <a:r>
              <a:rPr lang="en-US" sz="1400">
                <a:solidFill>
                  <a:schemeClr val="accent1"/>
                </a:solidFill>
                <a:latin typeface="Poppins SemiBold" panose="00000700000000000000" pitchFamily="2" charset="0"/>
                <a:cs typeface="Poppins SemiBold" panose="00000700000000000000" pitchFamily="2" charset="0"/>
              </a:rPr>
              <a:t>Mira Petrova</a:t>
            </a:r>
          </a:p>
          <a:p>
            <a:pPr algn="ctr"/>
            <a:r>
              <a:rPr lang="en-US" sz="1200">
                <a:latin typeface="Poppins SemiBold" panose="00000700000000000000" pitchFamily="2" charset="0"/>
                <a:cs typeface="Poppins SemiBold" panose="00000700000000000000" pitchFamily="2" charset="0"/>
              </a:rPr>
              <a:t>Partnership Manager South West</a:t>
            </a:r>
            <a:endParaRPr lang="en-GB" sz="1200">
              <a:latin typeface="Poppins SemiBold" panose="00000700000000000000" pitchFamily="2" charset="0"/>
              <a:cs typeface="Poppins SemiBold" panose="00000700000000000000" pitchFamily="2" charset="0"/>
            </a:endParaRPr>
          </a:p>
        </p:txBody>
      </p:sp>
      <p:sp>
        <p:nvSpPr>
          <p:cNvPr id="9" name="TextBox 8">
            <a:extLst>
              <a:ext uri="{FF2B5EF4-FFF2-40B4-BE49-F238E27FC236}">
                <a16:creationId xmlns:a16="http://schemas.microsoft.com/office/drawing/2014/main" id="{D32A4D22-57D1-EEB5-B4A0-3D0742E6AC7C}"/>
              </a:ext>
            </a:extLst>
          </p:cNvPr>
          <p:cNvSpPr txBox="1"/>
          <p:nvPr/>
        </p:nvSpPr>
        <p:spPr>
          <a:xfrm>
            <a:off x="8754218" y="3154775"/>
            <a:ext cx="1901028" cy="1046440"/>
          </a:xfrm>
          <a:prstGeom prst="rect">
            <a:avLst/>
          </a:prstGeom>
          <a:noFill/>
        </p:spPr>
        <p:txBody>
          <a:bodyPr wrap="square" rtlCol="0">
            <a:spAutoFit/>
          </a:bodyPr>
          <a:lstStyle/>
          <a:p>
            <a:pPr algn="ctr"/>
            <a:r>
              <a:rPr lang="en-US" sz="1400" err="1">
                <a:solidFill>
                  <a:schemeClr val="accent1"/>
                </a:solidFill>
                <a:latin typeface="Poppins SemiBold" panose="00000700000000000000" pitchFamily="2" charset="0"/>
                <a:cs typeface="Poppins SemiBold" panose="00000700000000000000" pitchFamily="2" charset="0"/>
              </a:rPr>
              <a:t>Sirea</a:t>
            </a:r>
            <a:r>
              <a:rPr lang="en-US" sz="1400">
                <a:solidFill>
                  <a:schemeClr val="accent1"/>
                </a:solidFill>
                <a:latin typeface="Poppins SemiBold" panose="00000700000000000000" pitchFamily="2" charset="0"/>
                <a:cs typeface="Poppins SemiBold" panose="00000700000000000000" pitchFamily="2" charset="0"/>
              </a:rPr>
              <a:t> Jabar</a:t>
            </a:r>
          </a:p>
          <a:p>
            <a:r>
              <a:rPr lang="en-US" sz="1200">
                <a:latin typeface="Poppins SemiBold" panose="00000700000000000000" pitchFamily="2" charset="0"/>
                <a:cs typeface="Poppins SemiBold" panose="00000700000000000000" pitchFamily="2" charset="0"/>
              </a:rPr>
              <a:t>Partnership Manager Yorkshire &amp; Humber, North East, Lancashire &amp; Cumbria</a:t>
            </a:r>
            <a:endParaRPr lang="en-GB" sz="1200">
              <a:latin typeface="Poppins SemiBold" panose="00000700000000000000" pitchFamily="2" charset="0"/>
              <a:cs typeface="Poppins SemiBold" panose="00000700000000000000" pitchFamily="2" charset="0"/>
            </a:endParaRPr>
          </a:p>
        </p:txBody>
      </p:sp>
      <p:sp>
        <p:nvSpPr>
          <p:cNvPr id="11" name="TextBox 10">
            <a:extLst>
              <a:ext uri="{FF2B5EF4-FFF2-40B4-BE49-F238E27FC236}">
                <a16:creationId xmlns:a16="http://schemas.microsoft.com/office/drawing/2014/main" id="{A2ECF092-2DF1-2007-0523-4344C2FE44A1}"/>
              </a:ext>
            </a:extLst>
          </p:cNvPr>
          <p:cNvSpPr txBox="1"/>
          <p:nvPr/>
        </p:nvSpPr>
        <p:spPr>
          <a:xfrm>
            <a:off x="8750824" y="4863302"/>
            <a:ext cx="1901028" cy="861774"/>
          </a:xfrm>
          <a:prstGeom prst="rect">
            <a:avLst/>
          </a:prstGeom>
          <a:noFill/>
        </p:spPr>
        <p:txBody>
          <a:bodyPr wrap="square" rtlCol="0">
            <a:spAutoFit/>
          </a:bodyPr>
          <a:lstStyle/>
          <a:p>
            <a:pPr algn="ctr"/>
            <a:r>
              <a:rPr lang="en-US" sz="1400">
                <a:solidFill>
                  <a:schemeClr val="accent1"/>
                </a:solidFill>
                <a:latin typeface="Poppins SemiBold" panose="00000700000000000000" pitchFamily="2" charset="0"/>
                <a:cs typeface="Poppins SemiBold" panose="00000700000000000000" pitchFamily="2" charset="0"/>
              </a:rPr>
              <a:t>Steven </a:t>
            </a:r>
            <a:r>
              <a:rPr lang="en-US" sz="1400" err="1">
                <a:solidFill>
                  <a:schemeClr val="accent1"/>
                </a:solidFill>
                <a:latin typeface="Poppins SemiBold" panose="00000700000000000000" pitchFamily="2" charset="0"/>
                <a:cs typeface="Poppins SemiBold" panose="00000700000000000000" pitchFamily="2" charset="0"/>
              </a:rPr>
              <a:t>Barkess</a:t>
            </a:r>
            <a:endParaRPr lang="en-US" sz="1400">
              <a:solidFill>
                <a:schemeClr val="accent1"/>
              </a:solidFill>
              <a:latin typeface="Poppins SemiBold" panose="00000700000000000000" pitchFamily="2" charset="0"/>
              <a:cs typeface="Poppins SemiBold" panose="00000700000000000000" pitchFamily="2" charset="0"/>
            </a:endParaRPr>
          </a:p>
          <a:p>
            <a:r>
              <a:rPr lang="en-US" sz="1200">
                <a:latin typeface="Poppins SemiBold" panose="00000700000000000000" pitchFamily="2" charset="0"/>
                <a:cs typeface="Poppins SemiBold" panose="00000700000000000000" pitchFamily="2" charset="0"/>
              </a:rPr>
              <a:t>Partnership Manager West Midlands &amp; North West</a:t>
            </a:r>
            <a:endParaRPr lang="en-GB" sz="1200">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73040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EEDC9-5046-9821-4BD1-85FCB5F8AA3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9C637F5-86F7-7EC3-83E8-5AE8558D4974}"/>
              </a:ext>
            </a:extLst>
          </p:cNvPr>
          <p:cNvPicPr>
            <a:picLocks noChangeAspect="1"/>
          </p:cNvPicPr>
          <p:nvPr/>
        </p:nvPicPr>
        <p:blipFill>
          <a:blip r:embed="rId3"/>
          <a:stretch>
            <a:fillRect/>
          </a:stretch>
        </p:blipFill>
        <p:spPr>
          <a:xfrm>
            <a:off x="9664449" y="-72975"/>
            <a:ext cx="2527551" cy="1518317"/>
          </a:xfrm>
          <a:prstGeom prst="rect">
            <a:avLst/>
          </a:prstGeom>
        </p:spPr>
      </p:pic>
      <p:sp>
        <p:nvSpPr>
          <p:cNvPr id="2" name="TextBox 1">
            <a:extLst>
              <a:ext uri="{FF2B5EF4-FFF2-40B4-BE49-F238E27FC236}">
                <a16:creationId xmlns:a16="http://schemas.microsoft.com/office/drawing/2014/main" id="{B0319090-4319-17B3-9D7B-344B0A79C542}"/>
              </a:ext>
            </a:extLst>
          </p:cNvPr>
          <p:cNvSpPr txBox="1"/>
          <p:nvPr/>
        </p:nvSpPr>
        <p:spPr>
          <a:xfrm>
            <a:off x="535723" y="280623"/>
            <a:ext cx="7642373" cy="1661993"/>
          </a:xfrm>
          <a:prstGeom prst="rect">
            <a:avLst/>
          </a:prstGeom>
          <a:noFill/>
        </p:spPr>
        <p:txBody>
          <a:bodyPr wrap="square" lIns="91440" tIns="45720" rIns="91440" bIns="45720" rtlCol="0" anchor="t">
            <a:spAutoFit/>
          </a:bodyPr>
          <a:lstStyle/>
          <a:p>
            <a:r>
              <a:rPr lang="en-GB" sz="3200" b="1">
                <a:solidFill>
                  <a:srgbClr val="6E005A"/>
                </a:solidFill>
                <a:latin typeface="Poppins"/>
                <a:cs typeface="Poppins"/>
              </a:rPr>
              <a:t>Background</a:t>
            </a:r>
            <a:endParaRPr lang="en-GB" sz="3200">
              <a:solidFill>
                <a:srgbClr val="6E005A"/>
              </a:solidFill>
              <a:latin typeface="Poppins"/>
              <a:cs typeface="Poppins"/>
            </a:endParaRPr>
          </a:p>
          <a:p>
            <a:r>
              <a:rPr lang="en-GB" sz="2600" b="1">
                <a:solidFill>
                  <a:srgbClr val="CC0099"/>
                </a:solidFill>
                <a:latin typeface="Poppins"/>
                <a:cs typeface="Poppins"/>
              </a:rPr>
              <a:t>Department for Levelling Up, Housing and Communities</a:t>
            </a:r>
            <a:endParaRPr lang="en-GB" sz="2600">
              <a:solidFill>
                <a:srgbClr val="CC0099"/>
              </a:solidFill>
              <a:latin typeface="Poppins"/>
              <a:cs typeface="Poppins"/>
            </a:endParaRPr>
          </a:p>
          <a:p>
            <a:r>
              <a:rPr lang="en-GB" b="1">
                <a:latin typeface="Poppins"/>
                <a:cs typeface="Poppins"/>
              </a:rPr>
              <a:t>Tom </a:t>
            </a:r>
            <a:r>
              <a:rPr lang="en-GB" b="1" err="1">
                <a:latin typeface="Poppins"/>
                <a:cs typeface="Poppins"/>
              </a:rPr>
              <a:t>Preest</a:t>
            </a:r>
            <a:r>
              <a:rPr lang="en-GB" b="1">
                <a:latin typeface="Poppins"/>
                <a:cs typeface="Poppins"/>
              </a:rPr>
              <a:t>, </a:t>
            </a:r>
            <a:r>
              <a:rPr lang="en-US" b="1">
                <a:latin typeface="Poppins"/>
                <a:cs typeface="Poppins"/>
              </a:rPr>
              <a:t>Head of Rough Sleeping Adviser Team</a:t>
            </a:r>
            <a:endParaRPr lang="en-GB">
              <a:latin typeface="Poppins"/>
              <a:cs typeface="Poppins"/>
            </a:endParaRPr>
          </a:p>
        </p:txBody>
      </p:sp>
      <p:sp>
        <p:nvSpPr>
          <p:cNvPr id="5" name="TextBox 4">
            <a:extLst>
              <a:ext uri="{FF2B5EF4-FFF2-40B4-BE49-F238E27FC236}">
                <a16:creationId xmlns:a16="http://schemas.microsoft.com/office/drawing/2014/main" id="{3C77AFA5-E11C-82F5-1CCC-9F4432D4401A}"/>
              </a:ext>
            </a:extLst>
          </p:cNvPr>
          <p:cNvSpPr txBox="1"/>
          <p:nvPr/>
        </p:nvSpPr>
        <p:spPr>
          <a:xfrm>
            <a:off x="535722" y="2134567"/>
            <a:ext cx="7286373" cy="3274807"/>
          </a:xfrm>
          <a:prstGeom prst="rect">
            <a:avLst/>
          </a:prstGeom>
          <a:noFill/>
        </p:spPr>
        <p:txBody>
          <a:bodyPr wrap="square">
            <a:spAutoFit/>
          </a:bodyPr>
          <a:lstStyle/>
          <a:p>
            <a:pPr>
              <a:lnSpc>
                <a:spcPct val="150000"/>
              </a:lnSpc>
            </a:pPr>
            <a:r>
              <a:rPr lang="en-US" sz="2000" b="0">
                <a:effectLst/>
                <a:latin typeface="Noto Sans" panose="020B0502040504020204" pitchFamily="34" charset="0"/>
                <a:ea typeface="Noto Sans" panose="020B0502040504020204" pitchFamily="34" charset="0"/>
                <a:cs typeface="Noto Sans" panose="020B0502040504020204" pitchFamily="34" charset="0"/>
              </a:rPr>
              <a:t>In September 2022, DLUHC launched a new strategy – ‘Ending Rough Sleeping for Good’. This underpinned the approach that Homeless Link's Partnership Team would take to preventing and end rough sleeping through the better coordination and joined up approaches of partnerships across England via developing a partnership self-assessment framework and tool.</a:t>
            </a:r>
            <a:endParaRPr lang="en-GB" sz="2000">
              <a:latin typeface="Noto Sans" panose="020B0502040504020204" pitchFamily="34" charset="0"/>
              <a:ea typeface="Noto Sans" panose="020B0502040504020204" pitchFamily="34" charset="0"/>
              <a:cs typeface="Noto Sans" panose="020B0502040504020204" pitchFamily="34" charset="0"/>
            </a:endParaRPr>
          </a:p>
        </p:txBody>
      </p:sp>
      <p:pic>
        <p:nvPicPr>
          <p:cNvPr id="4" name="Picture 3" descr="Graphical user interface&#10;&#10;Description automatically generated">
            <a:extLst>
              <a:ext uri="{FF2B5EF4-FFF2-40B4-BE49-F238E27FC236}">
                <a16:creationId xmlns:a16="http://schemas.microsoft.com/office/drawing/2014/main" id="{CEB2071B-39A8-B621-D153-95B9A9639715}"/>
              </a:ext>
            </a:extLst>
          </p:cNvPr>
          <p:cNvPicPr>
            <a:picLocks noChangeAspect="1"/>
          </p:cNvPicPr>
          <p:nvPr/>
        </p:nvPicPr>
        <p:blipFill>
          <a:blip r:embed="rId4"/>
          <a:stretch>
            <a:fillRect/>
          </a:stretch>
        </p:blipFill>
        <p:spPr>
          <a:xfrm>
            <a:off x="8178096" y="1447011"/>
            <a:ext cx="3478180" cy="4909336"/>
          </a:xfrm>
          <a:prstGeom prst="rect">
            <a:avLst/>
          </a:prstGeom>
        </p:spPr>
      </p:pic>
      <p:pic>
        <p:nvPicPr>
          <p:cNvPr id="1026" name="Picture 2" descr="Department for Levelling Up, Housing and Communities (DLUHC) - Build UK">
            <a:extLst>
              <a:ext uri="{FF2B5EF4-FFF2-40B4-BE49-F238E27FC236}">
                <a16:creationId xmlns:a16="http://schemas.microsoft.com/office/drawing/2014/main" id="{98F6BD57-CFDA-376D-50AF-CBF84F00CA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087" b="33479"/>
          <a:stretch/>
        </p:blipFill>
        <p:spPr bwMode="auto">
          <a:xfrm>
            <a:off x="535723" y="5601325"/>
            <a:ext cx="3207026" cy="97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8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8477408"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1877962" y="412955"/>
            <a:ext cx="8382414" cy="2246769"/>
          </a:xfrm>
          <a:prstGeom prst="rect">
            <a:avLst/>
          </a:prstGeom>
          <a:noFill/>
        </p:spPr>
        <p:txBody>
          <a:bodyPr wrap="square" rtlCol="0">
            <a:spAutoFit/>
          </a:bodyPr>
          <a:lstStyle/>
          <a:p>
            <a:r>
              <a:rPr lang="en-GB" sz="3200" b="1" dirty="0">
                <a:solidFill>
                  <a:srgbClr val="6E005A"/>
                </a:solidFill>
                <a:latin typeface="Arial" panose="020B0604020202020204" pitchFamily="34" charset="0"/>
                <a:cs typeface="Arial" panose="020B0604020202020204" pitchFamily="34" charset="0"/>
              </a:rPr>
              <a:t>Self-Assessment Toolkit Aims</a:t>
            </a:r>
            <a:endParaRPr lang="en-GB" sz="2800" dirty="0">
              <a:solidFill>
                <a:srgbClr val="CC0099"/>
              </a:solidFill>
              <a:latin typeface="Arial" panose="020B0604020202020204" pitchFamily="34" charset="0"/>
              <a:cs typeface="Arial" panose="020B0604020202020204" pitchFamily="34" charset="0"/>
            </a:endParaRPr>
          </a:p>
          <a:p>
            <a:endParaRPr lang="en-GB" dirty="0">
              <a:solidFill>
                <a:srgbClr val="000000"/>
              </a:solidFill>
              <a:latin typeface="Poppins" panose="00000500000000000000" pitchFamily="2" charset="0"/>
            </a:endParaRPr>
          </a:p>
          <a:p>
            <a:endParaRPr lang="en-GB" b="1" dirty="0">
              <a:solidFill>
                <a:srgbClr val="000000"/>
              </a:solidFill>
              <a:latin typeface="Poppins" panose="00000500000000000000" pitchFamily="2" charset="0"/>
            </a:endParaRPr>
          </a:p>
          <a:p>
            <a:r>
              <a:rPr lang="en-GB" b="1" dirty="0">
                <a:solidFill>
                  <a:srgbClr val="000000"/>
                </a:solidFill>
                <a:latin typeface="Poppins" panose="00000500000000000000" pitchFamily="2" charset="0"/>
              </a:rPr>
              <a:t>The Self-Assessment Toolkit is an opportunity for strategic leaders to better understand local challenges and form the basis of Local Partnership Plans to strengthen local collaborative working at a strategic and operational level.</a:t>
            </a:r>
            <a:endParaRPr lang="en-US" b="1" dirty="0">
              <a:latin typeface="Arial" panose="020B0604020202020204" pitchFamily="34" charset="0"/>
              <a:cs typeface="Arial" panose="020B0604020202020204" pitchFamily="34" charset="0"/>
            </a:endParaRPr>
          </a:p>
        </p:txBody>
      </p:sp>
      <p:pic>
        <p:nvPicPr>
          <p:cNvPr id="12" name="Picture 11" descr="One person helping other person climb up a rock">
            <a:extLst>
              <a:ext uri="{FF2B5EF4-FFF2-40B4-BE49-F238E27FC236}">
                <a16:creationId xmlns:a16="http://schemas.microsoft.com/office/drawing/2014/main" id="{EE374C3F-CAD6-BE2A-9CB5-D3E40329918A}"/>
              </a:ext>
            </a:extLst>
          </p:cNvPr>
          <p:cNvPicPr>
            <a:picLocks noChangeAspect="1"/>
          </p:cNvPicPr>
          <p:nvPr/>
        </p:nvPicPr>
        <p:blipFill>
          <a:blip r:embed="rId4"/>
          <a:stretch>
            <a:fillRect/>
          </a:stretch>
        </p:blipFill>
        <p:spPr>
          <a:xfrm>
            <a:off x="2381855" y="3738571"/>
            <a:ext cx="3229142" cy="2155089"/>
          </a:xfrm>
          <a:prstGeom prst="rect">
            <a:avLst/>
          </a:prstGeom>
        </p:spPr>
      </p:pic>
      <p:pic>
        <p:nvPicPr>
          <p:cNvPr id="14" name="Picture 13" descr="Coworkers discussing at conference table">
            <a:extLst>
              <a:ext uri="{FF2B5EF4-FFF2-40B4-BE49-F238E27FC236}">
                <a16:creationId xmlns:a16="http://schemas.microsoft.com/office/drawing/2014/main" id="{52C314BD-58FC-F5A8-E0E9-E82FCDDA4406}"/>
              </a:ext>
            </a:extLst>
          </p:cNvPr>
          <p:cNvPicPr>
            <a:picLocks noChangeAspect="1"/>
          </p:cNvPicPr>
          <p:nvPr/>
        </p:nvPicPr>
        <p:blipFill>
          <a:blip r:embed="rId5"/>
          <a:stretch>
            <a:fillRect/>
          </a:stretch>
        </p:blipFill>
        <p:spPr>
          <a:xfrm>
            <a:off x="6581004" y="3145653"/>
            <a:ext cx="3229142" cy="2093897"/>
          </a:xfrm>
          <a:prstGeom prst="rect">
            <a:avLst/>
          </a:prstGeom>
        </p:spPr>
      </p:pic>
    </p:spTree>
    <p:extLst>
      <p:ext uri="{BB962C8B-B14F-4D97-AF65-F5344CB8AC3E}">
        <p14:creationId xmlns:p14="http://schemas.microsoft.com/office/powerpoint/2010/main" val="295627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DCE4A-EC86-4765-E06F-4132C258948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2595F58-862B-7264-B522-8B982E8AAFDF}"/>
              </a:ext>
            </a:extLst>
          </p:cNvPr>
          <p:cNvPicPr>
            <a:picLocks noChangeAspect="1"/>
          </p:cNvPicPr>
          <p:nvPr/>
        </p:nvPicPr>
        <p:blipFill>
          <a:blip r:embed="rId3"/>
          <a:stretch>
            <a:fillRect/>
          </a:stretch>
        </p:blipFill>
        <p:spPr>
          <a:xfrm>
            <a:off x="9664449" y="-72975"/>
            <a:ext cx="2527551" cy="1518317"/>
          </a:xfrm>
          <a:prstGeom prst="rect">
            <a:avLst/>
          </a:prstGeom>
        </p:spPr>
      </p:pic>
      <p:sp>
        <p:nvSpPr>
          <p:cNvPr id="2" name="TextBox 1">
            <a:extLst>
              <a:ext uri="{FF2B5EF4-FFF2-40B4-BE49-F238E27FC236}">
                <a16:creationId xmlns:a16="http://schemas.microsoft.com/office/drawing/2014/main" id="{3FA06BDD-FC26-A68D-7897-DFB0049F64CC}"/>
              </a:ext>
            </a:extLst>
          </p:cNvPr>
          <p:cNvSpPr txBox="1"/>
          <p:nvPr/>
        </p:nvSpPr>
        <p:spPr>
          <a:xfrm>
            <a:off x="535724" y="280623"/>
            <a:ext cx="6799006" cy="1015663"/>
          </a:xfrm>
          <a:prstGeom prst="rect">
            <a:avLst/>
          </a:prstGeom>
          <a:noFill/>
        </p:spPr>
        <p:txBody>
          <a:bodyPr wrap="square" rtlCol="0">
            <a:spAutoFit/>
          </a:bodyPr>
          <a:lstStyle/>
          <a:p>
            <a:r>
              <a:rPr lang="en-GB" sz="3200" b="1">
                <a:solidFill>
                  <a:srgbClr val="6E005A"/>
                </a:solidFill>
                <a:latin typeface="Poppins" pitchFamily="2" charset="77"/>
                <a:cs typeface="Poppins" pitchFamily="2" charset="77"/>
              </a:rPr>
              <a:t>Background</a:t>
            </a:r>
            <a:endParaRPr lang="en-GB" sz="3200">
              <a:solidFill>
                <a:srgbClr val="6E005A"/>
              </a:solidFill>
              <a:latin typeface="Poppins" pitchFamily="2" charset="77"/>
              <a:cs typeface="Poppins" pitchFamily="2" charset="77"/>
            </a:endParaRPr>
          </a:p>
          <a:p>
            <a:r>
              <a:rPr lang="en-GB" sz="2800" b="1">
                <a:solidFill>
                  <a:srgbClr val="CC0099"/>
                </a:solidFill>
                <a:latin typeface="Poppins" pitchFamily="2" charset="77"/>
                <a:cs typeface="Poppins" pitchFamily="2" charset="77"/>
              </a:rPr>
              <a:t>Principles of Partnership Working</a:t>
            </a:r>
            <a:endParaRPr lang="en-GB" sz="2800">
              <a:solidFill>
                <a:srgbClr val="CC0099"/>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BC9FFA05-15F5-CD95-FDDD-CC5DE92D5E22}"/>
              </a:ext>
            </a:extLst>
          </p:cNvPr>
          <p:cNvSpPr txBox="1"/>
          <p:nvPr/>
        </p:nvSpPr>
        <p:spPr>
          <a:xfrm>
            <a:off x="535724" y="1604522"/>
            <a:ext cx="10725834" cy="400110"/>
          </a:xfrm>
          <a:prstGeom prst="rect">
            <a:avLst/>
          </a:prstGeom>
          <a:noFill/>
        </p:spPr>
        <p:txBody>
          <a:bodyPr wrap="square" rtlCol="0">
            <a:spAutoFit/>
          </a:bodyPr>
          <a:lstStyle/>
          <a:p>
            <a:r>
              <a:rPr lang="en-GB" sz="2000">
                <a:latin typeface="Noto Sans" panose="020B0502040504020204" pitchFamily="34" charset="0"/>
                <a:ea typeface="Noto Sans" panose="020B0502040504020204" pitchFamily="34" charset="0"/>
                <a:cs typeface="Noto Sans" panose="020B0502040504020204" pitchFamily="34" charset="0"/>
              </a:rPr>
              <a:t>The self-assessment toolkit is underpinned by a set of key principles and assumptions:</a:t>
            </a:r>
          </a:p>
        </p:txBody>
      </p:sp>
      <p:sp>
        <p:nvSpPr>
          <p:cNvPr id="4" name="TextBox 3">
            <a:extLst>
              <a:ext uri="{FF2B5EF4-FFF2-40B4-BE49-F238E27FC236}">
                <a16:creationId xmlns:a16="http://schemas.microsoft.com/office/drawing/2014/main" id="{1F644101-9580-5C48-1562-AA2DACAC247C}"/>
              </a:ext>
            </a:extLst>
          </p:cNvPr>
          <p:cNvSpPr txBox="1"/>
          <p:nvPr/>
        </p:nvSpPr>
        <p:spPr>
          <a:xfrm>
            <a:off x="631977" y="2307712"/>
            <a:ext cx="3128211" cy="1940957"/>
          </a:xfrm>
          <a:prstGeom prst="roundRect">
            <a:avLst/>
          </a:prstGeom>
          <a:solidFill>
            <a:schemeClr val="accent6"/>
          </a:solidFill>
          <a:ln>
            <a:noFill/>
          </a:ln>
        </p:spPr>
        <p:txBody>
          <a:bodyPr wrap="square" rtlCol="0">
            <a:spAutoFit/>
          </a:bodyPr>
          <a:lstStyle/>
          <a:p>
            <a:pPr algn="ctr"/>
            <a:r>
              <a:rPr lang="en-GB">
                <a:latin typeface="Poppins SemiBold" panose="00000700000000000000" pitchFamily="2" charset="0"/>
                <a:cs typeface="Poppins SemiBold" panose="00000700000000000000" pitchFamily="2" charset="0"/>
              </a:rPr>
              <a:t>Good partnership working involving experts by lived experience will lead to the delivery of better services</a:t>
            </a:r>
          </a:p>
        </p:txBody>
      </p:sp>
      <p:sp>
        <p:nvSpPr>
          <p:cNvPr id="5" name="TextBox 4">
            <a:extLst>
              <a:ext uri="{FF2B5EF4-FFF2-40B4-BE49-F238E27FC236}">
                <a16:creationId xmlns:a16="http://schemas.microsoft.com/office/drawing/2014/main" id="{07730248-9BCF-CC00-CE76-66818E69DB69}"/>
              </a:ext>
            </a:extLst>
          </p:cNvPr>
          <p:cNvSpPr txBox="1"/>
          <p:nvPr/>
        </p:nvSpPr>
        <p:spPr>
          <a:xfrm>
            <a:off x="1239047" y="4551749"/>
            <a:ext cx="3128211" cy="1328023"/>
          </a:xfrm>
          <a:prstGeom prst="roundRect">
            <a:avLst/>
          </a:prstGeom>
          <a:solidFill>
            <a:schemeClr val="accent6"/>
          </a:solidFill>
          <a:ln>
            <a:noFill/>
          </a:ln>
        </p:spPr>
        <p:txBody>
          <a:bodyPr wrap="square" rtlCol="0">
            <a:spAutoFit/>
          </a:bodyPr>
          <a:lstStyle/>
          <a:p>
            <a:pPr algn="ctr"/>
            <a:r>
              <a:rPr lang="en-GB">
                <a:latin typeface="Poppins SemiBold" panose="00000700000000000000" pitchFamily="2" charset="0"/>
                <a:cs typeface="Poppins SemiBold" panose="00000700000000000000" pitchFamily="2" charset="0"/>
              </a:rPr>
              <a:t>Stronger relationships and joint working improve service delivery and offers</a:t>
            </a:r>
          </a:p>
        </p:txBody>
      </p:sp>
      <p:sp>
        <p:nvSpPr>
          <p:cNvPr id="6" name="TextBox 5">
            <a:extLst>
              <a:ext uri="{FF2B5EF4-FFF2-40B4-BE49-F238E27FC236}">
                <a16:creationId xmlns:a16="http://schemas.microsoft.com/office/drawing/2014/main" id="{D37C4A78-BD9F-67D7-5B7F-8E0DCACB2183}"/>
              </a:ext>
            </a:extLst>
          </p:cNvPr>
          <p:cNvSpPr txBox="1"/>
          <p:nvPr/>
        </p:nvSpPr>
        <p:spPr>
          <a:xfrm>
            <a:off x="4367258" y="2661434"/>
            <a:ext cx="3128211" cy="1328023"/>
          </a:xfrm>
          <a:prstGeom prst="roundRect">
            <a:avLst/>
          </a:prstGeom>
          <a:solidFill>
            <a:schemeClr val="accent6"/>
          </a:solidFill>
          <a:ln>
            <a:noFill/>
          </a:ln>
        </p:spPr>
        <p:txBody>
          <a:bodyPr wrap="square" rtlCol="0">
            <a:spAutoFit/>
          </a:bodyPr>
          <a:lstStyle/>
          <a:p>
            <a:pPr algn="ctr"/>
            <a:r>
              <a:rPr lang="en-GB">
                <a:latin typeface="Poppins SemiBold" panose="00000700000000000000" pitchFamily="2" charset="0"/>
                <a:cs typeface="Poppins SemiBold" panose="00000700000000000000" pitchFamily="2" charset="0"/>
              </a:rPr>
              <a:t>Better frontline staff wellbeing will enhance service delivery and staff retention</a:t>
            </a:r>
          </a:p>
        </p:txBody>
      </p:sp>
      <p:sp>
        <p:nvSpPr>
          <p:cNvPr id="7" name="TextBox 6">
            <a:extLst>
              <a:ext uri="{FF2B5EF4-FFF2-40B4-BE49-F238E27FC236}">
                <a16:creationId xmlns:a16="http://schemas.microsoft.com/office/drawing/2014/main" id="{B8F00085-C67F-DE83-EDCE-94A18F654903}"/>
              </a:ext>
            </a:extLst>
          </p:cNvPr>
          <p:cNvSpPr txBox="1"/>
          <p:nvPr/>
        </p:nvSpPr>
        <p:spPr>
          <a:xfrm>
            <a:off x="5266459" y="4646260"/>
            <a:ext cx="3128211" cy="1328023"/>
          </a:xfrm>
          <a:prstGeom prst="roundRect">
            <a:avLst/>
          </a:prstGeom>
          <a:solidFill>
            <a:schemeClr val="accent6"/>
          </a:solidFill>
          <a:ln>
            <a:noFill/>
          </a:ln>
        </p:spPr>
        <p:txBody>
          <a:bodyPr wrap="square" rtlCol="0">
            <a:spAutoFit/>
          </a:bodyPr>
          <a:lstStyle/>
          <a:p>
            <a:pPr algn="ctr"/>
            <a:r>
              <a:rPr lang="en-GB">
                <a:latin typeface="Poppins SemiBold" panose="00000700000000000000" pitchFamily="2" charset="0"/>
                <a:cs typeface="Poppins SemiBold" panose="00000700000000000000" pitchFamily="2" charset="0"/>
              </a:rPr>
              <a:t>Better services will positively impact people experiencing or at risk of homelessness</a:t>
            </a:r>
          </a:p>
        </p:txBody>
      </p:sp>
      <p:sp>
        <p:nvSpPr>
          <p:cNvPr id="8" name="TextBox 7">
            <a:extLst>
              <a:ext uri="{FF2B5EF4-FFF2-40B4-BE49-F238E27FC236}">
                <a16:creationId xmlns:a16="http://schemas.microsoft.com/office/drawing/2014/main" id="{367827F5-18D9-736F-9B7D-E198C533B6EF}"/>
              </a:ext>
            </a:extLst>
          </p:cNvPr>
          <p:cNvSpPr txBox="1"/>
          <p:nvPr/>
        </p:nvSpPr>
        <p:spPr>
          <a:xfrm>
            <a:off x="8431814" y="2896734"/>
            <a:ext cx="3128211" cy="1940957"/>
          </a:xfrm>
          <a:prstGeom prst="roundRect">
            <a:avLst/>
          </a:prstGeom>
          <a:solidFill>
            <a:schemeClr val="accent6"/>
          </a:solidFill>
          <a:ln>
            <a:noFill/>
          </a:ln>
        </p:spPr>
        <p:txBody>
          <a:bodyPr wrap="square" rtlCol="0">
            <a:spAutoFit/>
          </a:bodyPr>
          <a:lstStyle/>
          <a:p>
            <a:pPr algn="ctr"/>
            <a:r>
              <a:rPr lang="en-GB">
                <a:latin typeface="Poppins SemiBold" panose="00000700000000000000" pitchFamily="2" charset="0"/>
                <a:cs typeface="Poppins SemiBold" panose="00000700000000000000" pitchFamily="2" charset="0"/>
              </a:rPr>
              <a:t>Improved intelligence of the homelessness sector will enable more targeted and effective support offered to the sector</a:t>
            </a:r>
          </a:p>
        </p:txBody>
      </p:sp>
    </p:spTree>
    <p:extLst>
      <p:ext uri="{BB962C8B-B14F-4D97-AF65-F5344CB8AC3E}">
        <p14:creationId xmlns:p14="http://schemas.microsoft.com/office/powerpoint/2010/main" val="2055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7EE1A-0C8F-8F35-BA0F-991E18BE71B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0517AB4-8A73-2527-BF34-A6DDDE2AC85C}"/>
              </a:ext>
            </a:extLst>
          </p:cNvPr>
          <p:cNvPicPr>
            <a:picLocks noChangeAspect="1"/>
          </p:cNvPicPr>
          <p:nvPr/>
        </p:nvPicPr>
        <p:blipFill>
          <a:blip r:embed="rId3"/>
          <a:stretch>
            <a:fillRect/>
          </a:stretch>
        </p:blipFill>
        <p:spPr>
          <a:xfrm>
            <a:off x="7748713" y="1296286"/>
            <a:ext cx="4334480" cy="5496692"/>
          </a:xfrm>
          <a:prstGeom prst="rect">
            <a:avLst/>
          </a:prstGeom>
        </p:spPr>
      </p:pic>
      <p:pic>
        <p:nvPicPr>
          <p:cNvPr id="7" name="Picture 6">
            <a:extLst>
              <a:ext uri="{FF2B5EF4-FFF2-40B4-BE49-F238E27FC236}">
                <a16:creationId xmlns:a16="http://schemas.microsoft.com/office/drawing/2014/main" id="{959BCCF7-F771-3B75-CEE2-E6B84E5DBE0D}"/>
              </a:ext>
            </a:extLst>
          </p:cNvPr>
          <p:cNvPicPr>
            <a:picLocks noChangeAspect="1"/>
          </p:cNvPicPr>
          <p:nvPr/>
        </p:nvPicPr>
        <p:blipFill rotWithShape="1">
          <a:blip r:embed="rId3"/>
          <a:srcRect t="1306" b="92245"/>
          <a:stretch/>
        </p:blipFill>
        <p:spPr>
          <a:xfrm>
            <a:off x="7748713" y="1"/>
            <a:ext cx="4334480" cy="1666972"/>
          </a:xfrm>
          <a:prstGeom prst="rect">
            <a:avLst/>
          </a:prstGeom>
        </p:spPr>
      </p:pic>
      <p:pic>
        <p:nvPicPr>
          <p:cNvPr id="10" name="Picture 9">
            <a:extLst>
              <a:ext uri="{FF2B5EF4-FFF2-40B4-BE49-F238E27FC236}">
                <a16:creationId xmlns:a16="http://schemas.microsoft.com/office/drawing/2014/main" id="{FAEF92EB-062F-5FCF-0369-60E4F21AF067}"/>
              </a:ext>
            </a:extLst>
          </p:cNvPr>
          <p:cNvPicPr>
            <a:picLocks noChangeAspect="1"/>
          </p:cNvPicPr>
          <p:nvPr/>
        </p:nvPicPr>
        <p:blipFill>
          <a:blip r:embed="rId4"/>
          <a:stretch>
            <a:fillRect/>
          </a:stretch>
        </p:blipFill>
        <p:spPr>
          <a:xfrm>
            <a:off x="9664449" y="-72975"/>
            <a:ext cx="2527551" cy="1518317"/>
          </a:xfrm>
          <a:prstGeom prst="rect">
            <a:avLst/>
          </a:prstGeom>
        </p:spPr>
      </p:pic>
      <p:sp>
        <p:nvSpPr>
          <p:cNvPr id="2" name="TextBox 1">
            <a:extLst>
              <a:ext uri="{FF2B5EF4-FFF2-40B4-BE49-F238E27FC236}">
                <a16:creationId xmlns:a16="http://schemas.microsoft.com/office/drawing/2014/main" id="{E3E411E9-08F6-6CB0-0907-F7FDA3975A7D}"/>
              </a:ext>
            </a:extLst>
          </p:cNvPr>
          <p:cNvSpPr txBox="1"/>
          <p:nvPr/>
        </p:nvSpPr>
        <p:spPr>
          <a:xfrm>
            <a:off x="535724" y="280623"/>
            <a:ext cx="6799006" cy="1292662"/>
          </a:xfrm>
          <a:prstGeom prst="rect">
            <a:avLst/>
          </a:prstGeom>
          <a:noFill/>
        </p:spPr>
        <p:txBody>
          <a:bodyPr wrap="square" rtlCol="0">
            <a:spAutoFit/>
          </a:bodyPr>
          <a:lstStyle/>
          <a:p>
            <a:r>
              <a:rPr lang="en-GB" sz="3200" b="1">
                <a:solidFill>
                  <a:srgbClr val="6E005A"/>
                </a:solidFill>
                <a:latin typeface="Poppins" pitchFamily="2" charset="77"/>
                <a:cs typeface="Poppins" pitchFamily="2" charset="77"/>
              </a:rPr>
              <a:t>Self-Assessment Framework</a:t>
            </a:r>
            <a:endParaRPr lang="en-GB" sz="3200">
              <a:solidFill>
                <a:srgbClr val="6E005A"/>
              </a:solidFill>
              <a:latin typeface="Poppins" pitchFamily="2" charset="77"/>
              <a:cs typeface="Poppins" pitchFamily="2" charset="77"/>
            </a:endParaRPr>
          </a:p>
          <a:p>
            <a:r>
              <a:rPr lang="en-GB" sz="2800" b="1">
                <a:solidFill>
                  <a:srgbClr val="CC0099"/>
                </a:solidFill>
                <a:latin typeface="Poppins" pitchFamily="2" charset="77"/>
                <a:cs typeface="Poppins" pitchFamily="2" charset="77"/>
              </a:rPr>
              <a:t>Partnership Markers</a:t>
            </a:r>
          </a:p>
          <a:p>
            <a:r>
              <a:rPr lang="en-GB" b="1">
                <a:latin typeface="Poppins" pitchFamily="2" charset="77"/>
                <a:cs typeface="Poppins" pitchFamily="2" charset="77"/>
              </a:rPr>
              <a:t>Marker Descriptions</a:t>
            </a:r>
            <a:endParaRPr lang="en-GB">
              <a:latin typeface="Poppins" pitchFamily="2" charset="77"/>
              <a:cs typeface="Poppins" pitchFamily="2" charset="77"/>
            </a:endParaRPr>
          </a:p>
        </p:txBody>
      </p:sp>
      <p:sp>
        <p:nvSpPr>
          <p:cNvPr id="8" name="TextBox 7">
            <a:extLst>
              <a:ext uri="{FF2B5EF4-FFF2-40B4-BE49-F238E27FC236}">
                <a16:creationId xmlns:a16="http://schemas.microsoft.com/office/drawing/2014/main" id="{35A20AD0-A414-93BB-552B-A302125EDF3D}"/>
              </a:ext>
            </a:extLst>
          </p:cNvPr>
          <p:cNvSpPr txBox="1"/>
          <p:nvPr/>
        </p:nvSpPr>
        <p:spPr>
          <a:xfrm>
            <a:off x="656605" y="1781632"/>
            <a:ext cx="3792316" cy="1225868"/>
          </a:xfrm>
          <a:prstGeom prst="roundRect">
            <a:avLst/>
          </a:prstGeom>
          <a:solidFill>
            <a:schemeClr val="accent6"/>
          </a:solidFill>
          <a:ln>
            <a:noFill/>
          </a:ln>
        </p:spPr>
        <p:txBody>
          <a:bodyPr wrap="square" rtlCol="0">
            <a:spAutoFit/>
          </a:bodyPr>
          <a:lstStyle/>
          <a:p>
            <a:pPr algn="ctr"/>
            <a:r>
              <a:rPr lang="en-GB" sz="1600">
                <a:latin typeface="Poppins SemiBold" panose="00000700000000000000" pitchFamily="2" charset="0"/>
                <a:cs typeface="Poppins SemiBold" panose="00000700000000000000" pitchFamily="2" charset="0"/>
              </a:rPr>
              <a:t>Clarity of Purpose: </a:t>
            </a:r>
            <a:r>
              <a:rPr lang="en-GB" sz="1600">
                <a:latin typeface="Noto Sans" panose="020B0502040504020204" pitchFamily="34" charset="0"/>
                <a:ea typeface="Noto Sans" panose="020B0502040504020204" pitchFamily="34" charset="0"/>
                <a:cs typeface="Noto Sans" panose="020B0502040504020204" pitchFamily="34" charset="0"/>
              </a:rPr>
              <a:t>Underpins strategy and change, ensures that responses are organised and planned, and buy-in is achieved</a:t>
            </a:r>
            <a:r>
              <a:rPr lang="en-GB">
                <a:latin typeface="Poppins SemiBold" panose="00000700000000000000" pitchFamily="2" charset="0"/>
                <a:cs typeface="Poppins SemiBold" panose="00000700000000000000" pitchFamily="2" charset="0"/>
              </a:rPr>
              <a:t> </a:t>
            </a:r>
          </a:p>
        </p:txBody>
      </p:sp>
      <p:sp>
        <p:nvSpPr>
          <p:cNvPr id="9" name="TextBox 8">
            <a:extLst>
              <a:ext uri="{FF2B5EF4-FFF2-40B4-BE49-F238E27FC236}">
                <a16:creationId xmlns:a16="http://schemas.microsoft.com/office/drawing/2014/main" id="{9D475528-6C01-8D94-A70D-3447C84FAB5A}"/>
              </a:ext>
            </a:extLst>
          </p:cNvPr>
          <p:cNvSpPr txBox="1"/>
          <p:nvPr/>
        </p:nvSpPr>
        <p:spPr>
          <a:xfrm>
            <a:off x="4726656" y="1528327"/>
            <a:ext cx="3518986" cy="1464231"/>
          </a:xfrm>
          <a:prstGeom prst="roundRect">
            <a:avLst/>
          </a:prstGeom>
          <a:solidFill>
            <a:schemeClr val="accent6"/>
          </a:solidFill>
          <a:ln>
            <a:noFill/>
          </a:ln>
        </p:spPr>
        <p:txBody>
          <a:bodyPr wrap="square" rtlCol="0">
            <a:spAutoFit/>
          </a:bodyPr>
          <a:lstStyle/>
          <a:p>
            <a:pPr algn="ctr"/>
            <a:r>
              <a:rPr lang="en-GB" sz="1600">
                <a:latin typeface="Poppins SemiBold" panose="00000700000000000000" pitchFamily="2" charset="0"/>
                <a:cs typeface="Poppins SemiBold" panose="00000700000000000000" pitchFamily="2" charset="0"/>
              </a:rPr>
              <a:t>Connectivity: </a:t>
            </a:r>
            <a:r>
              <a:rPr lang="en-GB" sz="1600">
                <a:latin typeface="Noto Sans" panose="020B0502040504020204" pitchFamily="34" charset="0"/>
                <a:ea typeface="Noto Sans" panose="020B0502040504020204" pitchFamily="34" charset="0"/>
                <a:cs typeface="Noto Sans" panose="020B0502040504020204" pitchFamily="34" charset="0"/>
              </a:rPr>
              <a:t>Is required across operational and strategic levels to deliver solutions to prevent homelessness and rough sleeping</a:t>
            </a:r>
            <a:endParaRPr lang="en-GB" sz="1600">
              <a:latin typeface="Poppins SemiBold" panose="00000700000000000000" pitchFamily="2" charset="0"/>
              <a:cs typeface="Poppins SemiBold" panose="00000700000000000000" pitchFamily="2" charset="0"/>
            </a:endParaRPr>
          </a:p>
        </p:txBody>
      </p:sp>
      <p:sp>
        <p:nvSpPr>
          <p:cNvPr id="11" name="TextBox 10">
            <a:extLst>
              <a:ext uri="{FF2B5EF4-FFF2-40B4-BE49-F238E27FC236}">
                <a16:creationId xmlns:a16="http://schemas.microsoft.com/office/drawing/2014/main" id="{6CD993F6-1250-87C1-403E-4A5E437850CD}"/>
              </a:ext>
            </a:extLst>
          </p:cNvPr>
          <p:cNvSpPr txBox="1"/>
          <p:nvPr/>
        </p:nvSpPr>
        <p:spPr>
          <a:xfrm>
            <a:off x="650972" y="4652762"/>
            <a:ext cx="2846207" cy="1736646"/>
          </a:xfrm>
          <a:prstGeom prst="roundRect">
            <a:avLst/>
          </a:prstGeom>
          <a:solidFill>
            <a:schemeClr val="accent6"/>
          </a:solidFill>
          <a:ln>
            <a:noFill/>
          </a:ln>
        </p:spPr>
        <p:txBody>
          <a:bodyPr wrap="square" rtlCol="0">
            <a:spAutoFit/>
          </a:bodyPr>
          <a:lstStyle/>
          <a:p>
            <a:pPr algn="ctr"/>
            <a:r>
              <a:rPr lang="en-GB" sz="1600">
                <a:latin typeface="Poppins SemiBold" panose="00000700000000000000" pitchFamily="2" charset="0"/>
                <a:cs typeface="Poppins SemiBold" panose="00000700000000000000" pitchFamily="2" charset="0"/>
              </a:rPr>
              <a:t>Co-Production: </a:t>
            </a:r>
            <a:r>
              <a:rPr lang="en-GB" sz="1600">
                <a:latin typeface="Noto Sans" panose="020B0502040504020204" pitchFamily="34" charset="0"/>
                <a:ea typeface="Noto Sans" panose="020B0502040504020204" pitchFamily="34" charset="0"/>
                <a:cs typeface="Noto Sans" panose="020B0502040504020204" pitchFamily="34" charset="0"/>
              </a:rPr>
              <a:t>Collaboration between people with lived experience and those involved in delivering and commissioning services</a:t>
            </a:r>
            <a:endParaRPr lang="en-GB" sz="1600">
              <a:latin typeface="Poppins SemiBold" panose="00000700000000000000" pitchFamily="2" charset="0"/>
              <a:cs typeface="Poppins SemiBold" panose="00000700000000000000" pitchFamily="2" charset="0"/>
            </a:endParaRPr>
          </a:p>
        </p:txBody>
      </p:sp>
      <p:sp>
        <p:nvSpPr>
          <p:cNvPr id="12" name="TextBox 11">
            <a:extLst>
              <a:ext uri="{FF2B5EF4-FFF2-40B4-BE49-F238E27FC236}">
                <a16:creationId xmlns:a16="http://schemas.microsoft.com/office/drawing/2014/main" id="{A769DDFA-4F48-DD8E-7806-D9371756CDB2}"/>
              </a:ext>
            </a:extLst>
          </p:cNvPr>
          <p:cNvSpPr txBox="1"/>
          <p:nvPr/>
        </p:nvSpPr>
        <p:spPr>
          <a:xfrm>
            <a:off x="645953" y="3294856"/>
            <a:ext cx="7594670" cy="919401"/>
          </a:xfrm>
          <a:prstGeom prst="roundRect">
            <a:avLst/>
          </a:prstGeom>
          <a:solidFill>
            <a:schemeClr val="accent6"/>
          </a:solidFill>
          <a:ln>
            <a:noFill/>
          </a:ln>
        </p:spPr>
        <p:txBody>
          <a:bodyPr wrap="square" rtlCol="0">
            <a:spAutoFit/>
          </a:bodyPr>
          <a:lstStyle/>
          <a:p>
            <a:pPr algn="ctr"/>
            <a:r>
              <a:rPr lang="en-GB" sz="1600">
                <a:latin typeface="Poppins SemiBold" panose="00000700000000000000" pitchFamily="2" charset="0"/>
                <a:cs typeface="Poppins SemiBold" panose="00000700000000000000" pitchFamily="2" charset="0"/>
              </a:rPr>
              <a:t>Collaboration: </a:t>
            </a:r>
            <a:r>
              <a:rPr lang="en-GB" sz="1600">
                <a:latin typeface="Noto Sans" panose="020B0502040504020204" pitchFamily="34" charset="0"/>
                <a:ea typeface="Noto Sans" panose="020B0502040504020204" pitchFamily="34" charset="0"/>
                <a:cs typeface="Noto Sans" panose="020B0502040504020204" pitchFamily="34" charset="0"/>
              </a:rPr>
              <a:t>Helps us to achieve the wider vision and purpose, bringing people and organisations closer together to problem-solve, share learnings, and make better use of resources</a:t>
            </a:r>
            <a:endParaRPr lang="en-GB" sz="1600">
              <a:latin typeface="Poppins SemiBold" panose="00000700000000000000" pitchFamily="2" charset="0"/>
              <a:cs typeface="Poppins SemiBold" panose="00000700000000000000" pitchFamily="2" charset="0"/>
            </a:endParaRPr>
          </a:p>
        </p:txBody>
      </p:sp>
      <p:sp>
        <p:nvSpPr>
          <p:cNvPr id="13" name="TextBox 12">
            <a:extLst>
              <a:ext uri="{FF2B5EF4-FFF2-40B4-BE49-F238E27FC236}">
                <a16:creationId xmlns:a16="http://schemas.microsoft.com/office/drawing/2014/main" id="{7D2C2B2A-B96D-A844-3CA0-55677D8801C2}"/>
              </a:ext>
            </a:extLst>
          </p:cNvPr>
          <p:cNvSpPr txBox="1"/>
          <p:nvPr/>
        </p:nvSpPr>
        <p:spPr>
          <a:xfrm>
            <a:off x="3847589" y="4788969"/>
            <a:ext cx="3792316" cy="1464231"/>
          </a:xfrm>
          <a:prstGeom prst="roundRect">
            <a:avLst/>
          </a:prstGeom>
          <a:solidFill>
            <a:schemeClr val="accent6"/>
          </a:solidFill>
          <a:ln>
            <a:noFill/>
          </a:ln>
        </p:spPr>
        <p:txBody>
          <a:bodyPr wrap="square" rtlCol="0">
            <a:spAutoFit/>
          </a:bodyPr>
          <a:lstStyle/>
          <a:p>
            <a:pPr algn="ctr"/>
            <a:r>
              <a:rPr lang="en-GB" sz="1600">
                <a:latin typeface="Poppins SemiBold" panose="00000700000000000000" pitchFamily="2" charset="0"/>
                <a:cs typeface="Poppins SemiBold" panose="00000700000000000000" pitchFamily="2" charset="0"/>
              </a:rPr>
              <a:t>Communication: </a:t>
            </a:r>
            <a:r>
              <a:rPr lang="en-GB" sz="1600">
                <a:latin typeface="Noto Sans" panose="020B0502040504020204" pitchFamily="34" charset="0"/>
                <a:ea typeface="Noto Sans" panose="020B0502040504020204" pitchFamily="34" charset="0"/>
                <a:cs typeface="Noto Sans" panose="020B0502040504020204" pitchFamily="34" charset="0"/>
              </a:rPr>
              <a:t>Requires a good understanding of emotions and reactions to messages, ensuring appropriate use of language and recognising cultural differences</a:t>
            </a:r>
            <a:endParaRPr lang="en-GB" sz="1600">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18235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6021D-4F70-F861-A803-18804CDED9B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8A740A4-F6CC-5941-96EC-C8E69CDC54EE}"/>
              </a:ext>
            </a:extLst>
          </p:cNvPr>
          <p:cNvPicPr>
            <a:picLocks noChangeAspect="1"/>
          </p:cNvPicPr>
          <p:nvPr/>
        </p:nvPicPr>
        <p:blipFill>
          <a:blip r:embed="rId3"/>
          <a:stretch>
            <a:fillRect/>
          </a:stretch>
        </p:blipFill>
        <p:spPr>
          <a:xfrm>
            <a:off x="9664449" y="-72975"/>
            <a:ext cx="2527551" cy="1518317"/>
          </a:xfrm>
          <a:prstGeom prst="rect">
            <a:avLst/>
          </a:prstGeom>
        </p:spPr>
      </p:pic>
      <p:sp>
        <p:nvSpPr>
          <p:cNvPr id="2" name="TextBox 1">
            <a:extLst>
              <a:ext uri="{FF2B5EF4-FFF2-40B4-BE49-F238E27FC236}">
                <a16:creationId xmlns:a16="http://schemas.microsoft.com/office/drawing/2014/main" id="{563B5CF5-9C7B-1956-69D6-5FC44C577ADD}"/>
              </a:ext>
            </a:extLst>
          </p:cNvPr>
          <p:cNvSpPr txBox="1"/>
          <p:nvPr/>
        </p:nvSpPr>
        <p:spPr>
          <a:xfrm>
            <a:off x="535724" y="280623"/>
            <a:ext cx="6799006" cy="1015663"/>
          </a:xfrm>
          <a:prstGeom prst="rect">
            <a:avLst/>
          </a:prstGeom>
          <a:noFill/>
        </p:spPr>
        <p:txBody>
          <a:bodyPr wrap="square" rtlCol="0">
            <a:spAutoFit/>
          </a:bodyPr>
          <a:lstStyle/>
          <a:p>
            <a:r>
              <a:rPr lang="en-GB" sz="3200" b="1">
                <a:solidFill>
                  <a:srgbClr val="6E005A"/>
                </a:solidFill>
                <a:latin typeface="Poppins" pitchFamily="2" charset="77"/>
                <a:cs typeface="Poppins" pitchFamily="2" charset="77"/>
              </a:rPr>
              <a:t>Self-Assessment Framework</a:t>
            </a:r>
            <a:endParaRPr lang="en-GB" sz="3200">
              <a:solidFill>
                <a:srgbClr val="6E005A"/>
              </a:solidFill>
              <a:latin typeface="Poppins" pitchFamily="2" charset="77"/>
              <a:cs typeface="Poppins" pitchFamily="2" charset="77"/>
            </a:endParaRPr>
          </a:p>
          <a:p>
            <a:r>
              <a:rPr lang="en-GB" sz="2800" b="1">
                <a:solidFill>
                  <a:srgbClr val="CC0099"/>
                </a:solidFill>
                <a:latin typeface="Poppins" pitchFamily="2" charset="77"/>
                <a:cs typeface="Poppins" pitchFamily="2" charset="77"/>
              </a:rPr>
              <a:t>How to Use</a:t>
            </a:r>
            <a:endParaRPr lang="en-GB" sz="2800">
              <a:solidFill>
                <a:srgbClr val="CC0099"/>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90DE681B-4C76-C079-FC7A-D3CAD9A233C0}"/>
              </a:ext>
            </a:extLst>
          </p:cNvPr>
          <p:cNvSpPr txBox="1"/>
          <p:nvPr/>
        </p:nvSpPr>
        <p:spPr>
          <a:xfrm>
            <a:off x="535724" y="1445342"/>
            <a:ext cx="11191055" cy="584775"/>
          </a:xfrm>
          <a:prstGeom prst="rect">
            <a:avLst/>
          </a:prstGeom>
          <a:noFill/>
        </p:spPr>
        <p:txBody>
          <a:bodyPr wrap="square" rtlCol="0">
            <a:spAutoFit/>
          </a:bodyPr>
          <a:lstStyle/>
          <a:p>
            <a:r>
              <a:rPr lang="en-US" sz="1600">
                <a:latin typeface="Noto Sans" panose="020B0502040504020204" pitchFamily="34" charset="0"/>
                <a:ea typeface="Noto Sans" panose="020B0502040504020204" pitchFamily="34" charset="0"/>
                <a:cs typeface="Noto Sans" panose="020B0502040504020204" pitchFamily="34" charset="0"/>
              </a:rPr>
              <a:t>The Partnership Framework provides a tool for measuring partnership working and adopts a rating system from outstanding to excellent. The framework sets out indicators of what these ratings might look like.</a:t>
            </a:r>
          </a:p>
        </p:txBody>
      </p:sp>
      <p:sp>
        <p:nvSpPr>
          <p:cNvPr id="4" name="TextBox 3">
            <a:extLst>
              <a:ext uri="{FF2B5EF4-FFF2-40B4-BE49-F238E27FC236}">
                <a16:creationId xmlns:a16="http://schemas.microsoft.com/office/drawing/2014/main" id="{72C4EE67-B31A-90C0-D324-38D3BF5D68CA}"/>
              </a:ext>
            </a:extLst>
          </p:cNvPr>
          <p:cNvSpPr txBox="1"/>
          <p:nvPr/>
        </p:nvSpPr>
        <p:spPr>
          <a:xfrm>
            <a:off x="535724" y="2471540"/>
            <a:ext cx="10773960" cy="919401"/>
          </a:xfrm>
          <a:prstGeom prst="roundRect">
            <a:avLst/>
          </a:prstGeom>
          <a:solidFill>
            <a:schemeClr val="accent6"/>
          </a:solidFill>
          <a:ln>
            <a:noFill/>
          </a:ln>
        </p:spPr>
        <p:txBody>
          <a:bodyPr wrap="square" rtlCol="0">
            <a:spAutoFit/>
          </a:bodyPr>
          <a:lstStyle/>
          <a:p>
            <a:r>
              <a:rPr lang="en-GB" sz="1600" dirty="0">
                <a:latin typeface="Poppins SemiBold" panose="00000700000000000000" pitchFamily="2" charset="0"/>
                <a:cs typeface="Poppins SemiBold" panose="00000700000000000000" pitchFamily="2" charset="0"/>
              </a:rPr>
              <a:t>Step 1: </a:t>
            </a:r>
            <a:r>
              <a:rPr lang="en-US" sz="1600" dirty="0">
                <a:latin typeface="Noto Sans" panose="020B0502040504020204" pitchFamily="34" charset="0"/>
                <a:ea typeface="Noto Sans" panose="020B0502040504020204" pitchFamily="34" charset="0"/>
                <a:cs typeface="Noto Sans" panose="020B0502040504020204" pitchFamily="34" charset="0"/>
              </a:rPr>
              <a:t>On the 'Markers' sheet, go through each marker rating yourself against the outstanding example offered.</a:t>
            </a:r>
            <a:r>
              <a:rPr lang="en-GB" sz="1600" dirty="0">
                <a:latin typeface="Noto Sans" panose="020B0502040504020204" pitchFamily="34" charset="0"/>
                <a:ea typeface="Noto Sans" panose="020B0502040504020204" pitchFamily="34" charset="0"/>
                <a:cs typeface="Noto Sans" panose="020B0502040504020204" pitchFamily="34" charset="0"/>
              </a:rPr>
              <a:t> </a:t>
            </a:r>
            <a:r>
              <a:rPr lang="en-US" sz="1600" dirty="0">
                <a:latin typeface="Noto Sans" panose="020B0502040504020204" pitchFamily="34" charset="0"/>
                <a:ea typeface="Noto Sans" panose="020B0502040504020204" pitchFamily="34" charset="0"/>
                <a:cs typeface="Noto Sans" panose="020B0502040504020204" pitchFamily="34" charset="0"/>
              </a:rPr>
              <a:t>Your score for each marker and overall partnership score will be automatically calculated and displayed on the 'Overview' sheet.</a:t>
            </a:r>
            <a:endParaRPr lang="en-GB" dirty="0">
              <a:latin typeface="Poppins SemiBold" panose="00000700000000000000" pitchFamily="2" charset="0"/>
              <a:cs typeface="Poppins SemiBold" panose="00000700000000000000" pitchFamily="2" charset="0"/>
            </a:endParaRPr>
          </a:p>
        </p:txBody>
      </p:sp>
      <p:sp>
        <p:nvSpPr>
          <p:cNvPr id="5" name="TextBox 4">
            <a:extLst>
              <a:ext uri="{FF2B5EF4-FFF2-40B4-BE49-F238E27FC236}">
                <a16:creationId xmlns:a16="http://schemas.microsoft.com/office/drawing/2014/main" id="{E66233B7-B23C-04C0-F48E-D4E144493C04}"/>
              </a:ext>
            </a:extLst>
          </p:cNvPr>
          <p:cNvSpPr txBox="1"/>
          <p:nvPr/>
        </p:nvSpPr>
        <p:spPr>
          <a:xfrm>
            <a:off x="535724" y="4186387"/>
            <a:ext cx="10773960" cy="374571"/>
          </a:xfrm>
          <a:prstGeom prst="roundRect">
            <a:avLst/>
          </a:prstGeom>
          <a:solidFill>
            <a:schemeClr val="accent6"/>
          </a:solidFill>
          <a:ln>
            <a:noFill/>
          </a:ln>
        </p:spPr>
        <p:txBody>
          <a:bodyPr wrap="square" rtlCol="0">
            <a:spAutoFit/>
          </a:bodyPr>
          <a:lstStyle/>
          <a:p>
            <a:r>
              <a:rPr lang="en-GB" sz="1600">
                <a:latin typeface="Poppins SemiBold" panose="00000700000000000000" pitchFamily="2" charset="0"/>
                <a:cs typeface="Poppins SemiBold" panose="00000700000000000000" pitchFamily="2" charset="0"/>
              </a:rPr>
              <a:t>Step 2: </a:t>
            </a:r>
            <a:r>
              <a:rPr lang="en-US" sz="1600">
                <a:latin typeface="Noto Sans" panose="020B0502040504020204" pitchFamily="34" charset="0"/>
                <a:ea typeface="Noto Sans" panose="020B0502040504020204" pitchFamily="34" charset="0"/>
                <a:cs typeface="Noto Sans" panose="020B0502040504020204" pitchFamily="34" charset="0"/>
              </a:rPr>
              <a:t>Note next to each marker examples of good practice and areas of concern.</a:t>
            </a:r>
            <a:endParaRPr lang="en-GB">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14C090E4-814F-D4D6-42F6-D0679D9916E1}"/>
              </a:ext>
            </a:extLst>
          </p:cNvPr>
          <p:cNvSpPr txBox="1"/>
          <p:nvPr/>
        </p:nvSpPr>
        <p:spPr>
          <a:xfrm>
            <a:off x="535724" y="5356405"/>
            <a:ext cx="10773960" cy="646986"/>
          </a:xfrm>
          <a:prstGeom prst="roundRect">
            <a:avLst/>
          </a:prstGeom>
          <a:solidFill>
            <a:schemeClr val="accent6"/>
          </a:solidFill>
          <a:ln>
            <a:noFill/>
          </a:ln>
        </p:spPr>
        <p:txBody>
          <a:bodyPr wrap="square" rtlCol="0">
            <a:spAutoFit/>
          </a:bodyPr>
          <a:lstStyle/>
          <a:p>
            <a:r>
              <a:rPr lang="en-GB" sz="1600" dirty="0">
                <a:latin typeface="Poppins SemiBold" panose="00000700000000000000" pitchFamily="2" charset="0"/>
                <a:cs typeface="Poppins SemiBold" panose="00000700000000000000" pitchFamily="2" charset="0"/>
              </a:rPr>
              <a:t>Step 3: </a:t>
            </a:r>
            <a:r>
              <a:rPr lang="en-US" sz="1600" dirty="0">
                <a:latin typeface="Noto Sans" panose="020B0502040504020204" pitchFamily="34" charset="0"/>
                <a:ea typeface="Noto Sans" panose="020B0502040504020204" pitchFamily="34" charset="0"/>
                <a:cs typeface="Noto Sans" panose="020B0502040504020204" pitchFamily="34" charset="0"/>
              </a:rPr>
              <a:t>Record in the action plan activities to help improve or sustain partnerships. Actions that are overdue or due in the next 30 days will automatically appear on the overview page. </a:t>
            </a:r>
            <a:endParaRPr lang="en-GB" dirty="0">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17328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9664449" y="-10407"/>
            <a:ext cx="2527551" cy="1518317"/>
          </a:xfrm>
          <a:prstGeom prst="rect">
            <a:avLst/>
          </a:prstGeom>
        </p:spPr>
      </p:pic>
      <p:sp>
        <p:nvSpPr>
          <p:cNvPr id="3" name="TextBox 2">
            <a:extLst>
              <a:ext uri="{FF2B5EF4-FFF2-40B4-BE49-F238E27FC236}">
                <a16:creationId xmlns:a16="http://schemas.microsoft.com/office/drawing/2014/main" id="{874F06A6-B907-5647-ACCA-5EE8076ED3D9}"/>
              </a:ext>
            </a:extLst>
          </p:cNvPr>
          <p:cNvSpPr txBox="1"/>
          <p:nvPr/>
        </p:nvSpPr>
        <p:spPr>
          <a:xfrm>
            <a:off x="514678" y="1752447"/>
            <a:ext cx="11003554" cy="646331"/>
          </a:xfrm>
          <a:prstGeom prst="rect">
            <a:avLst/>
          </a:prstGeom>
          <a:noFill/>
        </p:spPr>
        <p:txBody>
          <a:bodyPr wrap="square" rtlCol="0">
            <a:spAutoFit/>
          </a:bodyPr>
          <a:lstStyle/>
          <a:p>
            <a:r>
              <a:rPr lang="en-GB">
                <a:latin typeface="Noto Sans" panose="020B0502040504020204" pitchFamily="34" charset="0"/>
                <a:ea typeface="Noto Sans" panose="020B0502040504020204" pitchFamily="34" charset="0"/>
                <a:cs typeface="Noto Sans" panose="020B0502040504020204" pitchFamily="34" charset="0"/>
              </a:rPr>
              <a:t>Each of the five markers include a 5-point score on the scale of outstanding – inadequate for assessing partnership working. Clarity of purpose is used as an example of this below.</a:t>
            </a:r>
          </a:p>
        </p:txBody>
      </p:sp>
      <p:sp>
        <p:nvSpPr>
          <p:cNvPr id="6" name="TextBox 5">
            <a:extLst>
              <a:ext uri="{FF2B5EF4-FFF2-40B4-BE49-F238E27FC236}">
                <a16:creationId xmlns:a16="http://schemas.microsoft.com/office/drawing/2014/main" id="{ED6F879C-9E76-745A-6F9D-AE4EC4E81F62}"/>
              </a:ext>
            </a:extLst>
          </p:cNvPr>
          <p:cNvSpPr txBox="1"/>
          <p:nvPr/>
        </p:nvSpPr>
        <p:spPr>
          <a:xfrm>
            <a:off x="535724" y="280623"/>
            <a:ext cx="6799006" cy="1292662"/>
          </a:xfrm>
          <a:prstGeom prst="rect">
            <a:avLst/>
          </a:prstGeom>
          <a:noFill/>
        </p:spPr>
        <p:txBody>
          <a:bodyPr wrap="square" rtlCol="0">
            <a:spAutoFit/>
          </a:bodyPr>
          <a:lstStyle/>
          <a:p>
            <a:r>
              <a:rPr lang="en-GB" sz="3200" b="1">
                <a:solidFill>
                  <a:srgbClr val="6E005A"/>
                </a:solidFill>
                <a:latin typeface="Poppins" pitchFamily="2" charset="77"/>
                <a:cs typeface="Poppins" pitchFamily="2" charset="77"/>
              </a:rPr>
              <a:t>Self-Assessment Framework</a:t>
            </a:r>
            <a:endParaRPr lang="en-GB" sz="3200">
              <a:solidFill>
                <a:srgbClr val="6E005A"/>
              </a:solidFill>
              <a:latin typeface="Poppins" pitchFamily="2" charset="77"/>
              <a:cs typeface="Poppins" pitchFamily="2" charset="77"/>
            </a:endParaRPr>
          </a:p>
          <a:p>
            <a:r>
              <a:rPr lang="en-GB" sz="2800" b="1">
                <a:solidFill>
                  <a:srgbClr val="CC0099"/>
                </a:solidFill>
                <a:latin typeface="Poppins" pitchFamily="2" charset="77"/>
                <a:cs typeface="Poppins" pitchFamily="2" charset="77"/>
              </a:rPr>
              <a:t>Partnership Markers</a:t>
            </a:r>
          </a:p>
          <a:p>
            <a:r>
              <a:rPr lang="en-GB" b="1">
                <a:latin typeface="Poppins" pitchFamily="2" charset="77"/>
                <a:cs typeface="Poppins" pitchFamily="2" charset="77"/>
              </a:rPr>
              <a:t>Scoring System</a:t>
            </a:r>
            <a:endParaRPr lang="en-GB">
              <a:latin typeface="Poppins" pitchFamily="2" charset="77"/>
              <a:cs typeface="Poppins" pitchFamily="2" charset="77"/>
            </a:endParaRPr>
          </a:p>
        </p:txBody>
      </p:sp>
      <p:pic>
        <p:nvPicPr>
          <p:cNvPr id="4" name="Picture 3">
            <a:extLst>
              <a:ext uri="{FF2B5EF4-FFF2-40B4-BE49-F238E27FC236}">
                <a16:creationId xmlns:a16="http://schemas.microsoft.com/office/drawing/2014/main" id="{00D179B7-64FB-95C9-2D58-61E1B69A837C}"/>
              </a:ext>
            </a:extLst>
          </p:cNvPr>
          <p:cNvPicPr>
            <a:picLocks noChangeAspect="1"/>
          </p:cNvPicPr>
          <p:nvPr/>
        </p:nvPicPr>
        <p:blipFill>
          <a:blip r:embed="rId4"/>
          <a:stretch>
            <a:fillRect/>
          </a:stretch>
        </p:blipFill>
        <p:spPr>
          <a:xfrm>
            <a:off x="0" y="2835370"/>
            <a:ext cx="12192000" cy="3462625"/>
          </a:xfrm>
          <a:prstGeom prst="rect">
            <a:avLst/>
          </a:prstGeom>
        </p:spPr>
      </p:pic>
    </p:spTree>
    <p:extLst>
      <p:ext uri="{BB962C8B-B14F-4D97-AF65-F5344CB8AC3E}">
        <p14:creationId xmlns:p14="http://schemas.microsoft.com/office/powerpoint/2010/main" val="10001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C6D88A-4792-BDEC-C043-E8BC6F55D1A8}"/>
              </a:ext>
            </a:extLst>
          </p:cNvPr>
          <p:cNvGraphicFramePr>
            <a:graphicFrameLocks noGrp="1"/>
          </p:cNvGraphicFramePr>
          <p:nvPr>
            <p:ph idx="1"/>
            <p:extLst>
              <p:ext uri="{D42A27DB-BD31-4B8C-83A1-F6EECF244321}">
                <p14:modId xmlns:p14="http://schemas.microsoft.com/office/powerpoint/2010/main" val="1567034122"/>
              </p:ext>
            </p:extLst>
          </p:nvPr>
        </p:nvGraphicFramePr>
        <p:xfrm>
          <a:off x="643467" y="1170297"/>
          <a:ext cx="10905071" cy="4636581"/>
        </p:xfrm>
        <a:graphic>
          <a:graphicData uri="http://schemas.openxmlformats.org/drawingml/2006/table">
            <a:tbl>
              <a:tblPr firstRow="1" bandRow="1"/>
              <a:tblGrid>
                <a:gridCol w="1098075">
                  <a:extLst>
                    <a:ext uri="{9D8B030D-6E8A-4147-A177-3AD203B41FA5}">
                      <a16:colId xmlns:a16="http://schemas.microsoft.com/office/drawing/2014/main" val="1861844557"/>
                    </a:ext>
                  </a:extLst>
                </a:gridCol>
                <a:gridCol w="3606652">
                  <a:extLst>
                    <a:ext uri="{9D8B030D-6E8A-4147-A177-3AD203B41FA5}">
                      <a16:colId xmlns:a16="http://schemas.microsoft.com/office/drawing/2014/main" val="4292960634"/>
                    </a:ext>
                  </a:extLst>
                </a:gridCol>
                <a:gridCol w="743311">
                  <a:extLst>
                    <a:ext uri="{9D8B030D-6E8A-4147-A177-3AD203B41FA5}">
                      <a16:colId xmlns:a16="http://schemas.microsoft.com/office/drawing/2014/main" val="3278797546"/>
                    </a:ext>
                  </a:extLst>
                </a:gridCol>
                <a:gridCol w="374357">
                  <a:extLst>
                    <a:ext uri="{9D8B030D-6E8A-4147-A177-3AD203B41FA5}">
                      <a16:colId xmlns:a16="http://schemas.microsoft.com/office/drawing/2014/main" val="2258792165"/>
                    </a:ext>
                  </a:extLst>
                </a:gridCol>
                <a:gridCol w="689702">
                  <a:extLst>
                    <a:ext uri="{9D8B030D-6E8A-4147-A177-3AD203B41FA5}">
                      <a16:colId xmlns:a16="http://schemas.microsoft.com/office/drawing/2014/main" val="3122372525"/>
                    </a:ext>
                  </a:extLst>
                </a:gridCol>
                <a:gridCol w="801650">
                  <a:extLst>
                    <a:ext uri="{9D8B030D-6E8A-4147-A177-3AD203B41FA5}">
                      <a16:colId xmlns:a16="http://schemas.microsoft.com/office/drawing/2014/main" val="4037323301"/>
                    </a:ext>
                  </a:extLst>
                </a:gridCol>
                <a:gridCol w="694433">
                  <a:extLst>
                    <a:ext uri="{9D8B030D-6E8A-4147-A177-3AD203B41FA5}">
                      <a16:colId xmlns:a16="http://schemas.microsoft.com/office/drawing/2014/main" val="911751498"/>
                    </a:ext>
                  </a:extLst>
                </a:gridCol>
                <a:gridCol w="476844">
                  <a:extLst>
                    <a:ext uri="{9D8B030D-6E8A-4147-A177-3AD203B41FA5}">
                      <a16:colId xmlns:a16="http://schemas.microsoft.com/office/drawing/2014/main" val="2699723230"/>
                    </a:ext>
                  </a:extLst>
                </a:gridCol>
                <a:gridCol w="1210023">
                  <a:extLst>
                    <a:ext uri="{9D8B030D-6E8A-4147-A177-3AD203B41FA5}">
                      <a16:colId xmlns:a16="http://schemas.microsoft.com/office/drawing/2014/main" val="4155163255"/>
                    </a:ext>
                  </a:extLst>
                </a:gridCol>
                <a:gridCol w="1210024">
                  <a:extLst>
                    <a:ext uri="{9D8B030D-6E8A-4147-A177-3AD203B41FA5}">
                      <a16:colId xmlns:a16="http://schemas.microsoft.com/office/drawing/2014/main" val="1069511328"/>
                    </a:ext>
                  </a:extLst>
                </a:gridCol>
              </a:tblGrid>
              <a:tr h="216534">
                <a:tc rowSpan="2" gridSpan="2">
                  <a:txBody>
                    <a:bodyPr/>
                    <a:lstStyle/>
                    <a:p>
                      <a:pPr algn="l" fontAlgn="ctr"/>
                      <a:r>
                        <a:rPr lang="en-GB" sz="1000" b="0" i="0" u="none" strike="noStrike">
                          <a:solidFill>
                            <a:srgbClr val="000000"/>
                          </a:solidFill>
                          <a:effectLst/>
                          <a:highlight>
                            <a:srgbClr val="FFC1F0"/>
                          </a:highlight>
                          <a:latin typeface="Poppins SemiBold" panose="00000700000000000000" pitchFamily="2" charset="0"/>
                        </a:rPr>
                        <a:t>Marker</a:t>
                      </a:r>
                    </a:p>
                  </a:txBody>
                  <a:tcPr marL="4120" marR="4120" marT="4120" marB="24720" anchor="ctr">
                    <a:lnL>
                      <a:noFill/>
                    </a:lnL>
                    <a:lnR w="6350" cap="flat" cmpd="sng" algn="ctr">
                      <a:solidFill>
                        <a:srgbClr val="000000"/>
                      </a:solidFill>
                      <a:prstDash val="solid"/>
                      <a:round/>
                      <a:headEnd type="none" w="med" len="med"/>
                      <a:tailEnd type="none" w="med" len="med"/>
                    </a:lnR>
                    <a:lnT>
                      <a:noFill/>
                    </a:lnT>
                    <a:lnB>
                      <a:noFill/>
                    </a:lnB>
                    <a:solidFill>
                      <a:srgbClr val="FFC1F0"/>
                    </a:solidFill>
                  </a:tcPr>
                </a:tc>
                <a:tc rowSpan="2" hMerge="1">
                  <a:txBody>
                    <a:bodyPr/>
                    <a:lstStyle/>
                    <a:p>
                      <a:endParaRPr lang="en-GB"/>
                    </a:p>
                  </a:txBody>
                  <a:tcPr/>
                </a:tc>
                <a:tc gridSpan="5">
                  <a:txBody>
                    <a:bodyPr/>
                    <a:lstStyle/>
                    <a:p>
                      <a:pPr algn="ctr" fontAlgn="b"/>
                      <a:r>
                        <a:rPr lang="en-GB" sz="1000" b="0" i="0" u="none" strike="noStrike">
                          <a:solidFill>
                            <a:srgbClr val="000000"/>
                          </a:solidFill>
                          <a:effectLst/>
                          <a:highlight>
                            <a:srgbClr val="FFC1F0"/>
                          </a:highlight>
                          <a:latin typeface="Poppins SemiBold" panose="00000700000000000000" pitchFamily="2" charset="0"/>
                        </a:rPr>
                        <a:t>Score</a:t>
                      </a:r>
                    </a:p>
                  </a:txBody>
                  <a:tcPr marL="4120" marR="4120" marT="4120" marB="24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1F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highlight>
                            <a:srgbClr val="FFC1F0"/>
                          </a:highlight>
                          <a:latin typeface="Poppins SemiBold" panose="00000700000000000000" pitchFamily="2" charset="0"/>
                        </a:rPr>
                        <a:t>Score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1F0"/>
                    </a:solidFill>
                  </a:tcPr>
                </a:tc>
                <a:tc rowSpan="2">
                  <a:txBody>
                    <a:bodyPr/>
                    <a:lstStyle/>
                    <a:p>
                      <a:pPr algn="ctr" fontAlgn="ctr"/>
                      <a:r>
                        <a:rPr lang="en-GB" sz="1000" b="0" i="0" u="none" strike="noStrike">
                          <a:solidFill>
                            <a:srgbClr val="000000"/>
                          </a:solidFill>
                          <a:effectLst/>
                          <a:highlight>
                            <a:srgbClr val="FFC1F0"/>
                          </a:highlight>
                          <a:latin typeface="Poppins SemiBold" panose="00000700000000000000" pitchFamily="2" charset="0"/>
                        </a:rPr>
                        <a:t>Evidence of Good Practice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1F0"/>
                    </a:solidFill>
                  </a:tcPr>
                </a:tc>
                <a:tc rowSpan="2">
                  <a:txBody>
                    <a:bodyPr/>
                    <a:lstStyle/>
                    <a:p>
                      <a:pPr algn="ctr" fontAlgn="ctr"/>
                      <a:r>
                        <a:rPr lang="en-GB" sz="1000" b="0" i="0" u="none" strike="noStrike">
                          <a:solidFill>
                            <a:srgbClr val="000000"/>
                          </a:solidFill>
                          <a:effectLst/>
                          <a:highlight>
                            <a:srgbClr val="FFC1F0"/>
                          </a:highlight>
                          <a:latin typeface="Poppins SemiBold" panose="00000700000000000000" pitchFamily="2" charset="0"/>
                        </a:rPr>
                        <a:t>Areas of Concern</a:t>
                      </a:r>
                    </a:p>
                  </a:txBody>
                  <a:tcPr marL="4120" marR="4120" marT="4120" marB="24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1F0"/>
                    </a:solidFill>
                  </a:tcPr>
                </a:tc>
                <a:extLst>
                  <a:ext uri="{0D108BD9-81ED-4DB2-BD59-A6C34878D82A}">
                    <a16:rowId xmlns:a16="http://schemas.microsoft.com/office/drawing/2014/main" val="3683778779"/>
                  </a:ext>
                </a:extLst>
              </a:tr>
              <a:tr h="307354">
                <a:tc gridSpan="2" vMerge="1">
                  <a:txBody>
                    <a:bodyPr/>
                    <a:lstStyle/>
                    <a:p>
                      <a:endParaRPr lang="en-GB"/>
                    </a:p>
                  </a:txBody>
                  <a:tcPr/>
                </a:tc>
                <a:tc hMerge="1" vMerge="1">
                  <a:txBody>
                    <a:bodyPr/>
                    <a:lstStyle/>
                    <a:p>
                      <a:endParaRPr lang="en-GB"/>
                    </a:p>
                  </a:txBody>
                  <a:tcPr/>
                </a:tc>
                <a:tc>
                  <a:txBody>
                    <a:bodyPr/>
                    <a:lstStyle/>
                    <a:p>
                      <a:pPr algn="ctr" fontAlgn="ctr"/>
                      <a:r>
                        <a:rPr lang="en-GB" sz="800" b="0" i="0" u="none" strike="noStrike">
                          <a:solidFill>
                            <a:srgbClr val="000000"/>
                          </a:solidFill>
                          <a:effectLst/>
                          <a:highlight>
                            <a:srgbClr val="EBCCFD"/>
                          </a:highlight>
                          <a:latin typeface="Poppins SemiBold" panose="00000700000000000000" pitchFamily="2" charset="0"/>
                        </a:rPr>
                        <a:t>Outstanding</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CCFD"/>
                    </a:solidFill>
                  </a:tcPr>
                </a:tc>
                <a:tc>
                  <a:txBody>
                    <a:bodyPr/>
                    <a:lstStyle/>
                    <a:p>
                      <a:pPr algn="ctr" fontAlgn="ctr"/>
                      <a:r>
                        <a:rPr lang="en-GB" sz="800" b="0" i="0" u="none" strike="noStrike">
                          <a:solidFill>
                            <a:srgbClr val="000000"/>
                          </a:solidFill>
                          <a:effectLst/>
                          <a:highlight>
                            <a:srgbClr val="EBCCFD"/>
                          </a:highlight>
                          <a:latin typeface="Poppins SemiBold" panose="00000700000000000000" pitchFamily="2" charset="0"/>
                        </a:rPr>
                        <a:t>Good</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CCFD"/>
                    </a:solidFill>
                  </a:tcPr>
                </a:tc>
                <a:tc>
                  <a:txBody>
                    <a:bodyPr/>
                    <a:lstStyle/>
                    <a:p>
                      <a:pPr algn="ctr" fontAlgn="ctr"/>
                      <a:r>
                        <a:rPr lang="en-GB" sz="800" b="0" i="0" u="none" strike="noStrike">
                          <a:solidFill>
                            <a:srgbClr val="000000"/>
                          </a:solidFill>
                          <a:effectLst/>
                          <a:highlight>
                            <a:srgbClr val="EBCCFD"/>
                          </a:highlight>
                          <a:latin typeface="Poppins SemiBold" panose="00000700000000000000" pitchFamily="2" charset="0"/>
                        </a:rPr>
                        <a:t>Acceptable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CCFD"/>
                    </a:solidFill>
                  </a:tcPr>
                </a:tc>
                <a:tc>
                  <a:txBody>
                    <a:bodyPr/>
                    <a:lstStyle/>
                    <a:p>
                      <a:pPr algn="ctr" fontAlgn="ctr"/>
                      <a:r>
                        <a:rPr lang="en-GB" sz="800" b="0" i="0" u="none" strike="noStrike">
                          <a:solidFill>
                            <a:srgbClr val="000000"/>
                          </a:solidFill>
                          <a:effectLst/>
                          <a:highlight>
                            <a:srgbClr val="EBCCFD"/>
                          </a:highlight>
                          <a:latin typeface="Poppins SemiBold" panose="00000700000000000000" pitchFamily="2" charset="0"/>
                        </a:rPr>
                        <a:t>Requires Improvement</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CCFD"/>
                    </a:solidFill>
                  </a:tcPr>
                </a:tc>
                <a:tc>
                  <a:txBody>
                    <a:bodyPr/>
                    <a:lstStyle/>
                    <a:p>
                      <a:pPr algn="ctr" fontAlgn="ctr"/>
                      <a:r>
                        <a:rPr lang="en-GB" sz="800" b="0" i="0" u="none" strike="noStrike">
                          <a:solidFill>
                            <a:srgbClr val="000000"/>
                          </a:solidFill>
                          <a:effectLst/>
                          <a:highlight>
                            <a:srgbClr val="EBCCFD"/>
                          </a:highlight>
                          <a:latin typeface="Poppins SemiBold" panose="00000700000000000000" pitchFamily="2" charset="0"/>
                        </a:rPr>
                        <a:t>Inadequate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CCFD"/>
                    </a:solidFill>
                  </a:tcPr>
                </a:tc>
                <a:tc>
                  <a:txBody>
                    <a:bodyPr/>
                    <a:lstStyle/>
                    <a:p>
                      <a:pPr algn="ctr" fontAlgn="ctr"/>
                      <a:r>
                        <a:rPr lang="en-GB" sz="1000" b="0" i="0" u="none" strike="noStrike">
                          <a:solidFill>
                            <a:srgbClr val="000000"/>
                          </a:solidFill>
                          <a:effectLst/>
                          <a:highlight>
                            <a:srgbClr val="EBCCFD"/>
                          </a:highlight>
                          <a:latin typeface="Poppins SemiBold" panose="00000700000000000000" pitchFamily="2" charset="0"/>
                        </a:rPr>
                        <a:t>0</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CCFD"/>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64226055"/>
                  </a:ext>
                </a:extLst>
              </a:tr>
              <a:tr h="186261">
                <a:tc>
                  <a:txBody>
                    <a:bodyPr/>
                    <a:lstStyle/>
                    <a:p>
                      <a:pPr algn="l" fontAlgn="ctr"/>
                      <a:r>
                        <a:rPr lang="en-GB" sz="800" b="0" i="0" u="none" strike="noStrike">
                          <a:solidFill>
                            <a:srgbClr val="000000"/>
                          </a:solidFill>
                          <a:effectLst/>
                          <a:highlight>
                            <a:srgbClr val="F0E3FF"/>
                          </a:highlight>
                          <a:latin typeface="Poppins SemiBold" panose="00000700000000000000" pitchFamily="2" charset="0"/>
                        </a:rPr>
                        <a:t>Clarity of Purpose</a:t>
                      </a:r>
                    </a:p>
                  </a:txBody>
                  <a:tcPr marL="4120" marR="4120" marT="4120" marB="24720" anchor="ctr">
                    <a:lnL>
                      <a:noFill/>
                    </a:lnL>
                    <a:lnR>
                      <a:noFill/>
                    </a:lnR>
                    <a:lnT>
                      <a:noFill/>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800" b="0" i="0" u="none" strike="noStrike">
                        <a:solidFill>
                          <a:srgbClr val="000000"/>
                        </a:solidFill>
                        <a:effectLst/>
                        <a:highlight>
                          <a:srgbClr val="F0E3FF"/>
                        </a:highlight>
                        <a:latin typeface="Poppins SemiBold" panose="00000700000000000000" pitchFamily="2" charset="0"/>
                      </a:endParaRPr>
                    </a:p>
                  </a:txBody>
                  <a:tcPr marL="4120" marR="4120" marT="4120" marB="24720" anchor="ctr">
                    <a:lnL>
                      <a:noFill/>
                    </a:lnL>
                    <a:lnR>
                      <a:noFill/>
                    </a:lnR>
                    <a:lnT>
                      <a:noFill/>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800" b="0" i="0" u="none" strike="noStrike">
                        <a:solidFill>
                          <a:srgbClr val="000000"/>
                        </a:solidFill>
                        <a:effectLst/>
                        <a:highlight>
                          <a:srgbClr val="F0E3FF"/>
                        </a:highlight>
                        <a:latin typeface="Poppins SemiBold" panose="00000700000000000000" pitchFamily="2" charset="0"/>
                      </a:endParaRPr>
                    </a:p>
                  </a:txBody>
                  <a:tcPr marL="4120" marR="4120" marT="4120" marB="24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800" b="0" i="0" u="none" strike="noStrike">
                        <a:solidFill>
                          <a:srgbClr val="000000"/>
                        </a:solidFill>
                        <a:effectLst/>
                        <a:highlight>
                          <a:srgbClr val="F0E3FF"/>
                        </a:highlight>
                        <a:latin typeface="Poppins SemiBold" panose="00000700000000000000" pitchFamily="2" charset="0"/>
                      </a:endParaRPr>
                    </a:p>
                  </a:txBody>
                  <a:tcPr marL="4120" marR="4120" marT="4120" marB="24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800" b="0" i="0" u="none" strike="noStrike">
                        <a:solidFill>
                          <a:srgbClr val="000000"/>
                        </a:solidFill>
                        <a:effectLst/>
                        <a:highlight>
                          <a:srgbClr val="F0E3FF"/>
                        </a:highlight>
                        <a:latin typeface="Poppins SemiBold" panose="00000700000000000000" pitchFamily="2" charset="0"/>
                      </a:endParaRPr>
                    </a:p>
                  </a:txBody>
                  <a:tcPr marL="4120" marR="4120" marT="4120" marB="24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r" fontAlgn="ctr"/>
                      <a:r>
                        <a:rPr lang="en-GB" sz="800" b="0" i="0" u="none" strike="noStrike">
                          <a:solidFill>
                            <a:srgbClr val="000000"/>
                          </a:solidFill>
                          <a:effectLst/>
                          <a:highlight>
                            <a:srgbClr val="F0E3FF"/>
                          </a:highlight>
                          <a:latin typeface="Poppins SemiBold" panose="00000700000000000000" pitchFamily="2" charset="0"/>
                        </a:rPr>
                        <a:t>Total:</a:t>
                      </a:r>
                    </a:p>
                  </a:txBody>
                  <a:tcPr marL="4120" marR="4120" marT="4120" marB="24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ctr" fontAlgn="ctr"/>
                      <a:r>
                        <a:rPr lang="en-GB" sz="800" b="0" i="0" u="none" strike="noStrike">
                          <a:solidFill>
                            <a:srgbClr val="000000"/>
                          </a:solidFill>
                          <a:effectLst/>
                          <a:highlight>
                            <a:srgbClr val="F0E3FF"/>
                          </a:highlight>
                          <a:latin typeface="Poppins SemiBold" panose="00000700000000000000" pitchFamily="2" charset="0"/>
                        </a:rPr>
                        <a:t>0</a:t>
                      </a:r>
                    </a:p>
                  </a:txBody>
                  <a:tcPr marL="4120" marR="4120" marT="4120" marB="24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800" b="0" i="0" u="none" strike="noStrike">
                        <a:solidFill>
                          <a:srgbClr val="000000"/>
                        </a:solidFill>
                        <a:effectLst/>
                        <a:highlight>
                          <a:srgbClr val="F0E3FF"/>
                        </a:highlight>
                        <a:latin typeface="Poppins SemiBold" panose="00000700000000000000" pitchFamily="2" charset="0"/>
                      </a:endParaRPr>
                    </a:p>
                  </a:txBody>
                  <a:tcPr marL="4120" marR="4120" marT="4120" marB="24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800" b="0" i="0" u="none" strike="noStrike">
                        <a:solidFill>
                          <a:srgbClr val="000000"/>
                        </a:solidFill>
                        <a:effectLst/>
                        <a:highlight>
                          <a:srgbClr val="F0E3FF"/>
                        </a:highlight>
                        <a:latin typeface="Poppins SemiBold" panose="00000700000000000000" pitchFamily="2" charset="0"/>
                      </a:endParaRPr>
                    </a:p>
                  </a:txBody>
                  <a:tcPr marL="4120" marR="4120" marT="4120" marB="24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800" b="0" i="0" u="none" strike="noStrike">
                        <a:solidFill>
                          <a:srgbClr val="000000"/>
                        </a:solidFill>
                        <a:effectLst/>
                        <a:highlight>
                          <a:srgbClr val="F0E3FF"/>
                        </a:highlight>
                        <a:latin typeface="Poppins SemiBold" panose="00000700000000000000" pitchFamily="2" charset="0"/>
                      </a:endParaRPr>
                    </a:p>
                  </a:txBody>
                  <a:tcPr marL="4120" marR="4120" marT="4120" marB="24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extLst>
                  <a:ext uri="{0D108BD9-81ED-4DB2-BD59-A6C34878D82A}">
                    <a16:rowId xmlns:a16="http://schemas.microsoft.com/office/drawing/2014/main" val="600860291"/>
                  </a:ext>
                </a:extLst>
              </a:tr>
              <a:tr h="1124730">
                <a:tc>
                  <a:txBody>
                    <a:bodyPr/>
                    <a:lstStyle/>
                    <a:p>
                      <a:pPr algn="l" fontAlgn="ctr"/>
                      <a:r>
                        <a:rPr lang="en-GB" sz="1000" b="1" i="0" u="none" strike="noStrike">
                          <a:solidFill>
                            <a:srgbClr val="000000"/>
                          </a:solidFill>
                          <a:effectLst/>
                          <a:latin typeface="Noto Sans" panose="020B0502040504020204" pitchFamily="34" charset="0"/>
                        </a:rPr>
                        <a:t>Influence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Noto Sans" panose="020B0502040504020204" pitchFamily="34" charset="0"/>
                        </a:rPr>
                        <a:t>The partnership knows how to feed in issues to relevant strategic groups and wider governance structures, normally setup within local authority catchment areas, e.g., Homelessness Reduction Board, Health &amp; Wellbeing Board, Integrated Care Board, or any other relevant boards or groups that can make decisions that influence the way systems work and improve outcomes for people.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F0E3FF"/>
                          </a:solidFill>
                          <a:effectLst/>
                          <a:highlight>
                            <a:srgbClr val="F0E3FF"/>
                          </a:highlight>
                          <a:latin typeface="Noto Sans" panose="020B0502040504020204" pitchFamily="34" charset="0"/>
                        </a:rPr>
                        <a:t>FALSE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1000" b="0" i="0" u="none" strike="noStrike">
                        <a:solidFill>
                          <a:srgbClr val="000000"/>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000000"/>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789658"/>
                  </a:ext>
                </a:extLst>
              </a:tr>
              <a:tr h="821998">
                <a:tc>
                  <a:txBody>
                    <a:bodyPr/>
                    <a:lstStyle/>
                    <a:p>
                      <a:pPr algn="l" fontAlgn="ctr"/>
                      <a:r>
                        <a:rPr lang="en-GB" sz="1000" b="1" i="0" u="none" strike="noStrike">
                          <a:solidFill>
                            <a:srgbClr val="000000"/>
                          </a:solidFill>
                          <a:effectLst/>
                          <a:latin typeface="Noto Sans" panose="020B0502040504020204" pitchFamily="34" charset="0"/>
                        </a:rPr>
                        <a:t>Shared Vision</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Noto Sans" panose="020B0502040504020204" pitchFamily="34" charset="0"/>
                        </a:rPr>
                        <a:t>A Homelessness Charter or clear vision for the local homelessness partnership is established and understood by all agencies involved. This Charter or vision is reviewed annually to ensure it remains relevant and consistent with identifying and meeting the needs of local people.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F0E3FF"/>
                          </a:solidFill>
                          <a:effectLst/>
                          <a:highlight>
                            <a:srgbClr val="F0E3FF"/>
                          </a:highlight>
                          <a:latin typeface="Noto Sans" panose="020B0502040504020204" pitchFamily="34" charset="0"/>
                        </a:rPr>
                        <a:t>FALSE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1000" b="0" i="0" u="none" strike="noStrike">
                        <a:solidFill>
                          <a:srgbClr val="000000"/>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000000"/>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8459099"/>
                  </a:ext>
                </a:extLst>
              </a:tr>
              <a:tr h="670632">
                <a:tc>
                  <a:txBody>
                    <a:bodyPr/>
                    <a:lstStyle/>
                    <a:p>
                      <a:pPr algn="l" fontAlgn="ctr"/>
                      <a:r>
                        <a:rPr lang="en-GB" sz="1000" b="1" i="0" u="none" strike="noStrike">
                          <a:solidFill>
                            <a:srgbClr val="000000"/>
                          </a:solidFill>
                          <a:effectLst/>
                          <a:latin typeface="Noto Sans" panose="020B0502040504020204" pitchFamily="34" charset="0"/>
                        </a:rPr>
                        <a:t>Roles and Responsibilities</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Noto Sans" panose="020B0502040504020204" pitchFamily="34" charset="0"/>
                        </a:rPr>
                        <a:t>Partners’ roles and responsibilities are clearly defined, and each person involved in the local approaches, forums, or groups understands the purpose of their role and what they can bring to the table.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F0E3FF"/>
                          </a:solidFill>
                          <a:effectLst/>
                          <a:highlight>
                            <a:srgbClr val="F0E3FF"/>
                          </a:highlight>
                          <a:latin typeface="Noto Sans" panose="020B0502040504020204" pitchFamily="34" charset="0"/>
                        </a:rPr>
                        <a:t>FALSE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1000" b="0" i="0" u="none" strike="noStrike">
                        <a:solidFill>
                          <a:srgbClr val="000000"/>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000000"/>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0463675"/>
                  </a:ext>
                </a:extLst>
              </a:tr>
              <a:tr h="519266">
                <a:tc>
                  <a:txBody>
                    <a:bodyPr/>
                    <a:lstStyle/>
                    <a:p>
                      <a:pPr algn="l" fontAlgn="ctr"/>
                      <a:r>
                        <a:rPr lang="en-GB" sz="1000" b="1" i="0" u="none" strike="noStrike">
                          <a:solidFill>
                            <a:srgbClr val="000000"/>
                          </a:solidFill>
                          <a:effectLst/>
                          <a:latin typeface="Noto Sans" panose="020B0502040504020204" pitchFamily="34" charset="0"/>
                        </a:rPr>
                        <a:t>Terms of Reference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Noto Sans" panose="020B0502040504020204" pitchFamily="34" charset="0"/>
                        </a:rPr>
                        <a:t>A Terms of Reference or equivalent document underpins the purpose of the local Homelessness Forum. This is reviewed annually to ensure it remains relevant and up to date.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F0E3FF"/>
                          </a:solidFill>
                          <a:effectLst/>
                          <a:highlight>
                            <a:srgbClr val="F0E3FF"/>
                          </a:highlight>
                          <a:latin typeface="Noto Sans" panose="020B0502040504020204" pitchFamily="34" charset="0"/>
                        </a:rPr>
                        <a:t>FALSE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1000" b="0" i="0" u="none" strike="noStrike">
                        <a:solidFill>
                          <a:srgbClr val="000000"/>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000000"/>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4108575"/>
                  </a:ext>
                </a:extLst>
              </a:tr>
              <a:tr h="670632">
                <a:tc>
                  <a:txBody>
                    <a:bodyPr/>
                    <a:lstStyle/>
                    <a:p>
                      <a:pPr algn="l" fontAlgn="ctr"/>
                      <a:r>
                        <a:rPr lang="en-GB" sz="1000" b="1" i="0" u="none" strike="noStrike">
                          <a:solidFill>
                            <a:srgbClr val="000000"/>
                          </a:solidFill>
                          <a:effectLst/>
                          <a:latin typeface="Noto Sans" panose="020B0502040504020204" pitchFamily="34" charset="0"/>
                        </a:rPr>
                        <a:t>Homelessness Forums</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Noto Sans" panose="020B0502040504020204" pitchFamily="34" charset="0"/>
                        </a:rPr>
                        <a:t>Homelessness Forum meetings are held regularly, and all the relevant agencies are involved across statutory, voluntary &amp; community sector, faith-based, and other organisations or bodies.</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FFFFFF"/>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F0E3FF"/>
                          </a:solidFill>
                          <a:effectLst/>
                          <a:highlight>
                            <a:srgbClr val="F0E3FF"/>
                          </a:highlight>
                          <a:latin typeface="Noto Sans" panose="020B0502040504020204" pitchFamily="34" charset="0"/>
                        </a:rPr>
                        <a:t>FALSE</a:t>
                      </a: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3FF"/>
                    </a:solidFill>
                  </a:tcPr>
                </a:tc>
                <a:tc>
                  <a:txBody>
                    <a:bodyPr/>
                    <a:lstStyle/>
                    <a:p>
                      <a:pPr algn="l" fontAlgn="ctr"/>
                      <a:endParaRPr lang="en-GB" sz="1000" b="0" i="0" u="none" strike="noStrike">
                        <a:solidFill>
                          <a:srgbClr val="000000"/>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GB" sz="1000" b="0" i="0" u="none" strike="noStrike">
                        <a:solidFill>
                          <a:srgbClr val="000000"/>
                        </a:solidFill>
                        <a:effectLst/>
                        <a:latin typeface="Noto Sans" panose="020B0502040504020204" pitchFamily="34" charset="0"/>
                      </a:endParaRPr>
                    </a:p>
                  </a:txBody>
                  <a:tcPr marL="4120" marR="4120" marT="4120" marB="2472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1945262"/>
                  </a:ext>
                </a:extLst>
              </a:tr>
            </a:tbl>
          </a:graphicData>
        </a:graphic>
      </p:graphicFrame>
    </p:spTree>
    <p:extLst>
      <p:ext uri="{BB962C8B-B14F-4D97-AF65-F5344CB8AC3E}">
        <p14:creationId xmlns:p14="http://schemas.microsoft.com/office/powerpoint/2010/main" val="248244189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60050"/>
      </a:dk2>
      <a:lt2>
        <a:srgbClr val="FFFFFF"/>
      </a:lt2>
      <a:accent1>
        <a:srgbClr val="660050"/>
      </a:accent1>
      <a:accent2>
        <a:srgbClr val="CC0099"/>
      </a:accent2>
      <a:accent3>
        <a:srgbClr val="FF99EC"/>
      </a:accent3>
      <a:accent4>
        <a:srgbClr val="64178A"/>
      </a:accent4>
      <a:accent5>
        <a:srgbClr val="B374FF"/>
      </a:accent5>
      <a:accent6>
        <a:srgbClr val="EBCCFD"/>
      </a:accent6>
      <a:hlink>
        <a:srgbClr val="660050"/>
      </a:hlink>
      <a:folHlink>
        <a:srgbClr val="66005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f871bc-43b1-4327-86d7-df04a0885ec9" xsi:nil="true"/>
    <lcf76f155ced4ddcb4097134ff3c332f xmlns="6ed15095-d1d2-440b-9ae4-828b5059f478">
      <Terms xmlns="http://schemas.microsoft.com/office/infopath/2007/PartnerControls"/>
    </lcf76f155ced4ddcb4097134ff3c332f>
    <SharedWithUsers xmlns="2ff871bc-43b1-4327-86d7-df04a0885ec9">
      <UserInfo>
        <DisplayName>Jeremy White</DisplayName>
        <AccountId>601</AccountId>
        <AccountType/>
      </UserInfo>
      <UserInfo>
        <DisplayName>Sirea Jabar</DisplayName>
        <AccountId>118</AccountId>
        <AccountType/>
      </UserInfo>
      <UserInfo>
        <DisplayName>Steven Barkess</DisplayName>
        <AccountId>119</AccountId>
        <AccountType/>
      </UserInfo>
      <UserInfo>
        <DisplayName>Chrystalla Karvella</DisplayName>
        <AccountId>52</AccountId>
        <AccountType/>
      </UserInfo>
      <UserInfo>
        <DisplayName>Sophie Price</DisplayName>
        <AccountId>55</AccountId>
        <AccountType/>
      </UserInfo>
      <UserInfo>
        <DisplayName>Chris Dutton</DisplayName>
        <AccountId>142</AccountId>
        <AccountType/>
      </UserInfo>
      <UserInfo>
        <DisplayName>Ellie Mullin</DisplayName>
        <AccountId>305</AccountId>
        <AccountType/>
      </UserInfo>
      <UserInfo>
        <DisplayName>Sian Morris</DisplayName>
        <AccountId>54</AccountId>
        <AccountType/>
      </UserInfo>
      <UserInfo>
        <DisplayName>Mira Petrova</DisplayName>
        <AccountId>1410</AccountId>
        <AccountType/>
      </UserInfo>
      <UserInfo>
        <DisplayName>Morgan Harries</DisplayName>
        <AccountId>1247</AccountId>
        <AccountType/>
      </UserInfo>
      <UserInfo>
        <DisplayName>Matthew Donald</DisplayName>
        <AccountId>28</AccountId>
        <AccountType/>
      </UserInfo>
      <UserInfo>
        <DisplayName>Peter Smith</DisplayName>
        <AccountId>74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DE04CD9C88084E8C1702529D05EEEC" ma:contentTypeVersion="18" ma:contentTypeDescription="Create a new document." ma:contentTypeScope="" ma:versionID="6ea946f2815a64ca71980da01c50403b">
  <xsd:schema xmlns:xsd="http://www.w3.org/2001/XMLSchema" xmlns:xs="http://www.w3.org/2001/XMLSchema" xmlns:p="http://schemas.microsoft.com/office/2006/metadata/properties" xmlns:ns2="6ed15095-d1d2-440b-9ae4-828b5059f478" xmlns:ns3="2ff871bc-43b1-4327-86d7-df04a0885ec9" targetNamespace="http://schemas.microsoft.com/office/2006/metadata/properties" ma:root="true" ma:fieldsID="bbec4c02d2154de6158e9861fc60ebe8" ns2:_="" ns3:_="">
    <xsd:import namespace="6ed15095-d1d2-440b-9ae4-828b5059f478"/>
    <xsd:import namespace="2ff871bc-43b1-4327-86d7-df04a0885e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d15095-d1d2-440b-9ae4-828b5059f4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174eefb-ffb3-4728-840e-2af4fb2d1d94"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f871bc-43b1-4327-86d7-df04a0885e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6313a87-95eb-4ad1-8014-6adf81273ecd}" ma:internalName="TaxCatchAll" ma:showField="CatchAllData" ma:web="2ff871bc-43b1-4327-86d7-df04a0885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9E667-781F-4BAF-A144-64753CDB4F06}">
  <ds:schemaRefs>
    <ds:schemaRef ds:uri="2ff871bc-43b1-4327-86d7-df04a0885ec9"/>
    <ds:schemaRef ds:uri="6ed15095-d1d2-440b-9ae4-828b5059f4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A15840-3738-433C-AEC6-551FD109377E}">
  <ds:schemaRefs>
    <ds:schemaRef ds:uri="2ff871bc-43b1-4327-86d7-df04a0885ec9"/>
    <ds:schemaRef ds:uri="6ed15095-d1d2-440b-9ae4-828b5059f4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F497AD-7945-4447-B874-9A57A4B21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1149</TotalTime>
  <Words>2733</Words>
  <Application>Microsoft Office PowerPoint</Application>
  <PresentationFormat>Widescreen</PresentationFormat>
  <Paragraphs>261</Paragraphs>
  <Slides>15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Arial</vt:lpstr>
      <vt:lpstr>Calibri</vt:lpstr>
      <vt:lpstr>Calibri Light</vt:lpstr>
      <vt:lpstr>Noto Sans</vt:lpstr>
      <vt:lpstr>Poppins</vt:lpstr>
      <vt:lpstr>Poppins SemiBold</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Jonny Keyworth</dc:creator>
  <cp:lastModifiedBy>Sirea Jabar</cp:lastModifiedBy>
  <cp:revision>10</cp:revision>
  <dcterms:created xsi:type="dcterms:W3CDTF">2022-01-24T09:49:49Z</dcterms:created>
  <dcterms:modified xsi:type="dcterms:W3CDTF">2026-01-29T14:40:44Z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0x01010048DE04CD9C88084E8C1702529D05EEEC</vt:lpwstr>
  </property>
  <property fmtid="{D5CDD505-2E9C-101B-9397-08002B2CF9AE}" pid="3" name="MediaServiceImageTags">
    <vt:lpwstr/>
  </property>
</Properties>
</file>