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2"/>
  </p:sldMasterIdLst>
  <p:notesMasterIdLst>
    <p:notesMasterId r:id="rId34"/>
  </p:notesMasterIdLst>
  <p:handoutMasterIdLst>
    <p:handoutMasterId r:id="rId35"/>
  </p:handoutMasterIdLst>
  <p:sldIdLst>
    <p:sldId id="256" r:id="rId3"/>
    <p:sldId id="295" r:id="rId4"/>
    <p:sldId id="259" r:id="rId5"/>
    <p:sldId id="260" r:id="rId6"/>
    <p:sldId id="261" r:id="rId7"/>
    <p:sldId id="262" r:id="rId8"/>
    <p:sldId id="296" r:id="rId9"/>
    <p:sldId id="265" r:id="rId10"/>
    <p:sldId id="266" r:id="rId11"/>
    <p:sldId id="267" r:id="rId12"/>
    <p:sldId id="297" r:id="rId13"/>
    <p:sldId id="270" r:id="rId14"/>
    <p:sldId id="271" r:id="rId15"/>
    <p:sldId id="298" r:id="rId16"/>
    <p:sldId id="274" r:id="rId17"/>
    <p:sldId id="299" r:id="rId18"/>
    <p:sldId id="300" r:id="rId19"/>
    <p:sldId id="301" r:id="rId20"/>
    <p:sldId id="302" r:id="rId21"/>
    <p:sldId id="303" r:id="rId22"/>
    <p:sldId id="304" r:id="rId23"/>
    <p:sldId id="282" r:id="rId24"/>
    <p:sldId id="283" r:id="rId25"/>
    <p:sldId id="284" r:id="rId26"/>
    <p:sldId id="285" r:id="rId27"/>
    <p:sldId id="286" r:id="rId28"/>
    <p:sldId id="287" r:id="rId29"/>
    <p:sldId id="288" r:id="rId30"/>
    <p:sldId id="290" r:id="rId31"/>
    <p:sldId id="291" r:id="rId32"/>
    <p:sldId id="293" r:id="rId3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9" autoAdjust="0"/>
    <p:restoredTop sz="94660"/>
  </p:normalViewPr>
  <p:slideViewPr>
    <p:cSldViewPr>
      <p:cViewPr varScale="1">
        <p:scale>
          <a:sx n="107" d="100"/>
          <a:sy n="107" d="100"/>
        </p:scale>
        <p:origin x="-163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16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A875F-BD82-4C51-BC87-50947BC42E3B}" type="datetimeFigureOut">
              <a:rPr lang="en-GB" smtClean="0"/>
              <a:t>30/06/2017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0853B0-365F-4505-A3FB-84D57AEDF28B}" type="slidenum">
              <a:rPr lang="en-GB" smtClean="0"/>
              <a:t>‹#›</a:t>
            </a:fld>
            <a:endParaRPr lang="en-GB"/>
          </a:p>
        </p:txBody>
      </p:sp>
    </p:spTree>
    <p:extLst>
      <p:ext uri="{BB962C8B-B14F-4D97-AF65-F5344CB8AC3E}">
        <p14:creationId xmlns:p14="http://schemas.microsoft.com/office/powerpoint/2010/main" val="2750353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xfrm>
            <a:off x="1143000" y="685800"/>
            <a:ext cx="4572000" cy="3429000"/>
          </a:xfrm>
          <a:prstGeom prst="rect">
            <a:avLst/>
          </a:prstGeom>
        </p:spPr>
        <p:txBody>
          <a:bodyPr/>
          <a:lstStyle/>
          <a:p>
            <a:endParaRPr/>
          </a:p>
        </p:txBody>
      </p:sp>
      <p:sp>
        <p:nvSpPr>
          <p:cNvPr id="341" name="Shape 3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8159306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06DB71-CAD4-459E-864D-75D80970A4BD}" type="slidenum">
              <a:rPr lang="en-GB" altLang="en-US">
                <a:solidFill>
                  <a:prstClr val="black"/>
                </a:solidFill>
              </a:rPr>
              <a:pPr/>
              <a:t>2</a:t>
            </a:fld>
            <a:endParaRPr lang="en-GB" altLang="en-US">
              <a:solidFill>
                <a:prstClr val="black"/>
              </a:solidFill>
            </a:endParaRPr>
          </a:p>
        </p:txBody>
      </p:sp>
    </p:spTree>
    <p:extLst>
      <p:ext uri="{BB962C8B-B14F-4D97-AF65-F5344CB8AC3E}">
        <p14:creationId xmlns:p14="http://schemas.microsoft.com/office/powerpoint/2010/main" val="257163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a:t>
            </a:r>
            <a:r>
              <a:rPr lang="en-GB" smtClean="0"/>
              <a:t>of communication </a:t>
            </a:r>
            <a:r>
              <a:rPr lang="en-GB" dirty="0" smtClean="0"/>
              <a:t>with a virtually non-verbal person with dementia: https</a:t>
            </a:r>
            <a:r>
              <a:rPr lang="en-GB" smtClean="0"/>
              <a:t>://www.youtube.com/watch?v=CrZXz10FcVM&amp;feature=youtu.be  </a:t>
            </a:r>
            <a:endParaRPr lang="en-GB" dirty="0"/>
          </a:p>
        </p:txBody>
      </p:sp>
    </p:spTree>
    <p:extLst>
      <p:ext uri="{BB962C8B-B14F-4D97-AF65-F5344CB8AC3E}">
        <p14:creationId xmlns:p14="http://schemas.microsoft.com/office/powerpoint/2010/main" val="223018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http://www.dementiacare.org.uk/wp-content/uploads/2015/08/Housing-options-for-people-with-dementia.pdf </a:t>
            </a:r>
            <a:endParaRPr lang="en-GB" dirty="0"/>
          </a:p>
        </p:txBody>
      </p:sp>
    </p:spTree>
    <p:extLst>
      <p:ext uri="{BB962C8B-B14F-4D97-AF65-F5344CB8AC3E}">
        <p14:creationId xmlns:p14="http://schemas.microsoft.com/office/powerpoint/2010/main" val="244508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1844675"/>
            <a:ext cx="7772400" cy="2041525"/>
          </a:xfrm>
          <a:prstGeom prst="rect">
            <a:avLst/>
          </a:prstGeom>
        </p:spPr>
        <p:txBody>
          <a:bodyPr/>
          <a:lstStyle/>
          <a:p>
            <a:r>
              <a:t>Title Text</a:t>
            </a:r>
          </a:p>
        </p:txBody>
      </p:sp>
      <p:sp>
        <p:nvSpPr>
          <p:cNvPr id="13"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0" name="Title Text"/>
          <p:cNvSpPr txBox="1">
            <a:spLocks noGrp="1"/>
          </p:cNvSpPr>
          <p:nvPr>
            <p:ph type="title"/>
          </p:nvPr>
        </p:nvSpPr>
        <p:spPr>
          <a:prstGeom prst="rect">
            <a:avLst/>
          </a:prstGeom>
        </p:spPr>
        <p:txBody>
          <a:bodyPr/>
          <a:lstStyle/>
          <a:p>
            <a:r>
              <a:t>Title Text</a:t>
            </a:r>
          </a:p>
        </p:txBody>
      </p:sp>
      <p:sp>
        <p:nvSpPr>
          <p:cNvPr id="9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9" name="Title Text"/>
          <p:cNvSpPr txBox="1">
            <a:spLocks noGrp="1"/>
          </p:cNvSpPr>
          <p:nvPr>
            <p:ph type="title"/>
          </p:nvPr>
        </p:nvSpPr>
        <p:spPr>
          <a:xfrm>
            <a:off x="6629400" y="0"/>
            <a:ext cx="2057400" cy="6400802"/>
          </a:xfrm>
          <a:prstGeom prst="rect">
            <a:avLst/>
          </a:prstGeom>
        </p:spPr>
        <p:txBody>
          <a:bodyPr/>
          <a:lstStyle/>
          <a:p>
            <a:r>
              <a:t>Title Text</a:t>
            </a:r>
          </a:p>
        </p:txBody>
      </p:sp>
      <p:sp>
        <p:nvSpPr>
          <p:cNvPr id="100" name="Body Level One…"/>
          <p:cNvSpPr txBox="1">
            <a:spLocks noGrp="1"/>
          </p:cNvSpPr>
          <p:nvPr>
            <p:ph type="body" idx="1"/>
          </p:nvPr>
        </p:nvSpPr>
        <p:spPr>
          <a:xfrm>
            <a:off x="457200" y="274638"/>
            <a:ext cx="6019800" cy="658336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Office Theme">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457200" y="92074"/>
            <a:ext cx="8229600" cy="1508126"/>
          </a:xfrm>
          <a:prstGeom prst="rect">
            <a:avLst/>
          </a:prstGeom>
        </p:spPr>
        <p:txBody>
          <a:bodyPr lIns="50800" tIns="50800" rIns="50800" bIns="50800"/>
          <a:lstStyle>
            <a:lvl1pPr marR="40639" indent="40639">
              <a:defRPr>
                <a:uFill>
                  <a:solidFill>
                    <a:srgbClr val="000000"/>
                  </a:solidFill>
                </a:uFill>
              </a:defRPr>
            </a:lvl1pPr>
          </a:lstStyle>
          <a:p>
            <a:r>
              <a:t>Title Text</a:t>
            </a:r>
          </a:p>
        </p:txBody>
      </p:sp>
      <p:sp>
        <p:nvSpPr>
          <p:cNvPr id="109" name="Body Level One…"/>
          <p:cNvSpPr txBox="1">
            <a:spLocks noGrp="1"/>
          </p:cNvSpPr>
          <p:nvPr>
            <p:ph type="body" idx="1"/>
          </p:nvPr>
        </p:nvSpPr>
        <p:spPr>
          <a:prstGeom prst="rect">
            <a:avLst/>
          </a:prstGeom>
        </p:spPr>
        <p:txBody>
          <a:bodyPr lIns="50800" tIns="50800" rIns="50800" bIns="50800"/>
          <a:lstStyle>
            <a:lvl1pPr marL="383540" marR="40639">
              <a:buClr>
                <a:srgbClr val="000000"/>
              </a:buClr>
              <a:defRPr>
                <a:uFill>
                  <a:solidFill>
                    <a:srgbClr val="000000"/>
                  </a:solidFill>
                </a:uFill>
              </a:defRPr>
            </a:lvl1pPr>
            <a:lvl2pPr marL="824411" marR="40639">
              <a:buClr>
                <a:srgbClr val="000000"/>
              </a:buClr>
              <a:defRPr>
                <a:uFill>
                  <a:solidFill>
                    <a:srgbClr val="000000"/>
                  </a:solidFill>
                </a:uFill>
              </a:defRPr>
            </a:lvl2pPr>
            <a:lvl3pPr marL="1259838" marR="40639">
              <a:buClr>
                <a:srgbClr val="000000"/>
              </a:buClr>
              <a:defRPr>
                <a:uFill>
                  <a:solidFill>
                    <a:srgbClr val="000000"/>
                  </a:solidFill>
                </a:uFill>
              </a:defRPr>
            </a:lvl3pPr>
            <a:lvl4pPr marL="1777999" marR="40639">
              <a:buClr>
                <a:srgbClr val="000000"/>
              </a:buClr>
              <a:defRPr>
                <a:uFill>
                  <a:solidFill>
                    <a:srgbClr val="000000"/>
                  </a:solidFill>
                </a:uFill>
              </a:defRPr>
            </a:lvl4pPr>
            <a:lvl5pPr marL="2235199" marR="40639">
              <a:buClr>
                <a:srgbClr val="000000"/>
              </a:buCl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xfrm>
            <a:off x="7465962" y="6392862"/>
            <a:ext cx="308076" cy="292101"/>
          </a:xfrm>
          <a:prstGeom prst="rect">
            <a:avLst/>
          </a:prstGeom>
        </p:spPr>
        <p:txBody>
          <a:bodyPr lIns="50800" tIns="50800" rIns="50800" bIns="50800"/>
          <a:lstStyle>
            <a:lvl1pPr algn="ctr" defTabSz="584200">
              <a:defRPr>
                <a:solidFill>
                  <a:srgbClr val="9B9B9B"/>
                </a:solidFill>
                <a:uFill>
                  <a:solidFill>
                    <a:srgbClr val="9B9B9B"/>
                  </a:solidFill>
                </a:uFill>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17" name="Untitled-7.jpg" descr="Untitled-7.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18" name="Line"/>
          <p:cNvSpPr/>
          <p:nvPr/>
        </p:nvSpPr>
        <p:spPr>
          <a:xfrm>
            <a:off x="457198" y="1411287"/>
            <a:ext cx="8229603" cy="1588"/>
          </a:xfrm>
          <a:prstGeom prst="line">
            <a:avLst/>
          </a:prstGeom>
          <a:ln w="12700">
            <a:solidFill>
              <a:srgbClr val="000000"/>
            </a:solidFill>
            <a:prstDash val="sysDot"/>
          </a:ln>
        </p:spPr>
        <p:txBody>
          <a:bodyPr lIns="45718" tIns="45718" rIns="45718" bIns="45718"/>
          <a:lstStyle/>
          <a:p>
            <a:endParaRPr/>
          </a:p>
        </p:txBody>
      </p:sp>
      <p:pic>
        <p:nvPicPr>
          <p:cNvPr id="119" name="image3.jpeg" descr="image3.jpeg"/>
          <p:cNvPicPr>
            <a:picLocks noChangeAspect="1"/>
          </p:cNvPicPr>
          <p:nvPr/>
        </p:nvPicPr>
        <p:blipFill>
          <a:blip r:embed="rId3">
            <a:extLst/>
          </a:blip>
          <a:stretch>
            <a:fillRect/>
          </a:stretch>
        </p:blipFill>
        <p:spPr>
          <a:xfrm>
            <a:off x="7253285" y="309560"/>
            <a:ext cx="1655765" cy="1047754"/>
          </a:xfrm>
          <a:prstGeom prst="rect">
            <a:avLst/>
          </a:prstGeom>
          <a:ln w="12700">
            <a:miter lim="400000"/>
          </a:ln>
        </p:spPr>
      </p:pic>
      <p:sp>
        <p:nvSpPr>
          <p:cNvPr id="120" name="Title Text"/>
          <p:cNvSpPr txBox="1">
            <a:spLocks noGrp="1"/>
          </p:cNvSpPr>
          <p:nvPr>
            <p:ph type="title"/>
          </p:nvPr>
        </p:nvSpPr>
        <p:spPr>
          <a:xfrm>
            <a:off x="457200" y="92074"/>
            <a:ext cx="6908604" cy="1359497"/>
          </a:xfrm>
          <a:prstGeom prst="rect">
            <a:avLst/>
          </a:prstGeom>
        </p:spPr>
        <p:txBody>
          <a:bodyPr lIns="0" tIns="0" rIns="0" bIns="0"/>
          <a:lstStyle>
            <a:lvl1pPr>
              <a:defRPr sz="3600" b="1">
                <a:solidFill>
                  <a:srgbClr val="29297A"/>
                </a:solidFill>
                <a:latin typeface="Arial"/>
                <a:ea typeface="Arial"/>
                <a:cs typeface="Arial"/>
                <a:sym typeface="Arial"/>
              </a:defRPr>
            </a:lvl1pPr>
          </a:lstStyle>
          <a:p>
            <a:r>
              <a:t>Title Text</a:t>
            </a:r>
          </a:p>
        </p:txBody>
      </p:sp>
      <p:sp>
        <p:nvSpPr>
          <p:cNvPr id="121" name="Body Level One…"/>
          <p:cNvSpPr txBox="1">
            <a:spLocks noGrp="1"/>
          </p:cNvSpPr>
          <p:nvPr>
            <p:ph type="body" idx="1"/>
          </p:nvPr>
        </p:nvSpPr>
        <p:spPr>
          <a:prstGeom prst="rect">
            <a:avLst/>
          </a:prstGeom>
        </p:spPr>
        <p:txBody>
          <a:bodyPr/>
          <a:lstStyle>
            <a:lvl1pPr>
              <a:spcBef>
                <a:spcPts val="400"/>
              </a:spcBef>
              <a:buSzTx/>
              <a:buFontTx/>
              <a:buNone/>
              <a:defRPr sz="2600">
                <a:latin typeface="Arial"/>
                <a:ea typeface="Arial"/>
                <a:cs typeface="Arial"/>
                <a:sym typeface="Arial"/>
              </a:defRPr>
            </a:lvl1pPr>
            <a:lvl2pPr marL="342900" indent="0">
              <a:spcBef>
                <a:spcPts val="400"/>
              </a:spcBef>
              <a:buSzTx/>
              <a:buFontTx/>
              <a:buNone/>
              <a:defRPr sz="2600">
                <a:latin typeface="Arial"/>
                <a:ea typeface="Arial"/>
                <a:cs typeface="Arial"/>
                <a:sym typeface="Arial"/>
              </a:defRPr>
            </a:lvl2pPr>
            <a:lvl3pPr marL="342900" indent="0">
              <a:spcBef>
                <a:spcPts val="400"/>
              </a:spcBef>
              <a:buSzTx/>
              <a:buFontTx/>
              <a:buNone/>
              <a:defRPr sz="2600">
                <a:latin typeface="Arial"/>
                <a:ea typeface="Arial"/>
                <a:cs typeface="Arial"/>
                <a:sym typeface="Arial"/>
              </a:defRPr>
            </a:lvl3pPr>
            <a:lvl4pPr marL="342900" indent="0">
              <a:spcBef>
                <a:spcPts val="400"/>
              </a:spcBef>
              <a:buSzTx/>
              <a:buFontTx/>
              <a:buNone/>
              <a:defRPr sz="2600">
                <a:latin typeface="Arial"/>
                <a:ea typeface="Arial"/>
                <a:cs typeface="Arial"/>
                <a:sym typeface="Arial"/>
              </a:defRPr>
            </a:lvl4pPr>
            <a:lvl5pPr marL="342900" indent="0">
              <a:spcBef>
                <a:spcPts val="400"/>
              </a:spcBef>
              <a:buSzTx/>
              <a:buFontTx/>
              <a:buNone/>
              <a:defRPr sz="2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8518711" y="6565900"/>
            <a:ext cx="168090" cy="147830"/>
          </a:xfrm>
          <a:prstGeom prst="rect">
            <a:avLst/>
          </a:prstGeom>
        </p:spPr>
        <p:txBody>
          <a:bodyPr lIns="0" tIns="0" rIns="0" bIns="0" anchor="t"/>
          <a:lstStyle>
            <a:lvl1pPr defTabSz="457200">
              <a:defRPr sz="1100">
                <a:solidFill>
                  <a:srgbClr val="2D2F93"/>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Office Theme copy">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457200" y="92074"/>
            <a:ext cx="8229600" cy="1508126"/>
          </a:xfrm>
          <a:prstGeom prst="rect">
            <a:avLst/>
          </a:prstGeom>
        </p:spPr>
        <p:txBody>
          <a:bodyPr lIns="50800" tIns="50800" rIns="50800" bIns="50800"/>
          <a:lstStyle>
            <a:lvl1pPr marR="40639" indent="40639">
              <a:defRPr>
                <a:uFill>
                  <a:solidFill>
                    <a:srgbClr val="000000"/>
                  </a:solidFill>
                </a:uFill>
              </a:defRPr>
            </a:lvl1pPr>
          </a:lstStyle>
          <a:p>
            <a:r>
              <a:t>Title Text</a:t>
            </a:r>
          </a:p>
        </p:txBody>
      </p:sp>
      <p:sp>
        <p:nvSpPr>
          <p:cNvPr id="130" name="Body Level One…"/>
          <p:cNvSpPr txBox="1">
            <a:spLocks noGrp="1"/>
          </p:cNvSpPr>
          <p:nvPr>
            <p:ph type="body" idx="1"/>
          </p:nvPr>
        </p:nvSpPr>
        <p:spPr>
          <a:prstGeom prst="rect">
            <a:avLst/>
          </a:prstGeom>
        </p:spPr>
        <p:txBody>
          <a:bodyPr lIns="50800" tIns="50800" rIns="50800" bIns="50800"/>
          <a:lstStyle>
            <a:lvl1pPr marL="383540" marR="40639">
              <a:buClr>
                <a:srgbClr val="000000"/>
              </a:buClr>
              <a:defRPr>
                <a:uFill>
                  <a:solidFill>
                    <a:srgbClr val="000000"/>
                  </a:solidFill>
                </a:uFill>
              </a:defRPr>
            </a:lvl1pPr>
            <a:lvl2pPr marL="824411" marR="40639">
              <a:buClr>
                <a:srgbClr val="000000"/>
              </a:buClr>
              <a:defRPr>
                <a:uFill>
                  <a:solidFill>
                    <a:srgbClr val="000000"/>
                  </a:solidFill>
                </a:uFill>
              </a:defRPr>
            </a:lvl2pPr>
            <a:lvl3pPr marL="1259838" marR="40639">
              <a:buClr>
                <a:srgbClr val="000000"/>
              </a:buClr>
              <a:defRPr>
                <a:uFill>
                  <a:solidFill>
                    <a:srgbClr val="000000"/>
                  </a:solidFill>
                </a:uFill>
              </a:defRPr>
            </a:lvl3pPr>
            <a:lvl4pPr marL="1777999" marR="40639">
              <a:buClr>
                <a:srgbClr val="000000"/>
              </a:buClr>
              <a:defRPr>
                <a:uFill>
                  <a:solidFill>
                    <a:srgbClr val="000000"/>
                  </a:solidFill>
                </a:uFill>
              </a:defRPr>
            </a:lvl4pPr>
            <a:lvl5pPr marL="2235199" marR="40639">
              <a:buClr>
                <a:srgbClr val="000000"/>
              </a:buCl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7465962" y="6392862"/>
            <a:ext cx="308076" cy="292101"/>
          </a:xfrm>
          <a:prstGeom prst="rect">
            <a:avLst/>
          </a:prstGeom>
        </p:spPr>
        <p:txBody>
          <a:bodyPr lIns="50800" tIns="50800" rIns="50800" bIns="50800"/>
          <a:lstStyle>
            <a:lvl1pPr algn="ctr" defTabSz="584200">
              <a:defRPr>
                <a:solidFill>
                  <a:srgbClr val="9B9B9B"/>
                </a:solidFill>
                <a:uFill>
                  <a:solidFill>
                    <a:srgbClr val="9B9B9B"/>
                  </a:solidFill>
                </a:uFill>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38" name="Untitled-7.jpg" descr="Untitled-7.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39" name="Line"/>
          <p:cNvSpPr/>
          <p:nvPr/>
        </p:nvSpPr>
        <p:spPr>
          <a:xfrm>
            <a:off x="457198" y="1411287"/>
            <a:ext cx="8229603" cy="1588"/>
          </a:xfrm>
          <a:prstGeom prst="line">
            <a:avLst/>
          </a:prstGeom>
          <a:ln w="12700">
            <a:solidFill>
              <a:srgbClr val="000000"/>
            </a:solidFill>
            <a:prstDash val="sysDot"/>
          </a:ln>
        </p:spPr>
        <p:txBody>
          <a:bodyPr lIns="45718" tIns="45718" rIns="45718" bIns="45718"/>
          <a:lstStyle/>
          <a:p>
            <a:endParaRPr/>
          </a:p>
        </p:txBody>
      </p:sp>
      <p:pic>
        <p:nvPicPr>
          <p:cNvPr id="140" name="image5.jpeg" descr="image5.jpeg"/>
          <p:cNvPicPr>
            <a:picLocks noChangeAspect="1"/>
          </p:cNvPicPr>
          <p:nvPr/>
        </p:nvPicPr>
        <p:blipFill>
          <a:blip r:embed="rId3">
            <a:extLst/>
          </a:blip>
          <a:stretch>
            <a:fillRect/>
          </a:stretch>
        </p:blipFill>
        <p:spPr>
          <a:xfrm>
            <a:off x="7253285" y="309560"/>
            <a:ext cx="1655765" cy="1047754"/>
          </a:xfrm>
          <a:prstGeom prst="rect">
            <a:avLst/>
          </a:prstGeom>
          <a:ln w="12700">
            <a:miter lim="400000"/>
          </a:ln>
        </p:spPr>
      </p:pic>
      <p:sp>
        <p:nvSpPr>
          <p:cNvPr id="141" name="Rectangle"/>
          <p:cNvSpPr/>
          <p:nvPr/>
        </p:nvSpPr>
        <p:spPr>
          <a:xfrm>
            <a:off x="5700712" y="4149725"/>
            <a:ext cx="3419478" cy="2708275"/>
          </a:xfrm>
          <a:prstGeom prst="rect">
            <a:avLst/>
          </a:prstGeom>
          <a:solidFill>
            <a:srgbClr val="FFFFFF"/>
          </a:solidFill>
          <a:ln>
            <a:solidFill>
              <a:srgbClr val="FFFFFF"/>
            </a:solidFill>
          </a:ln>
        </p:spPr>
        <p:txBody>
          <a:bodyPr lIns="45718" tIns="45718" rIns="45718" bIns="45718" anchor="ctr"/>
          <a:lstStyle/>
          <a:p>
            <a:pPr algn="ctr" defTabSz="457200">
              <a:defRPr>
                <a:solidFill>
                  <a:srgbClr val="FFFFFF"/>
                </a:solidFill>
                <a:latin typeface="Arial"/>
                <a:ea typeface="Arial"/>
                <a:cs typeface="Arial"/>
                <a:sym typeface="Arial"/>
              </a:defRPr>
            </a:pPr>
            <a:endParaRPr/>
          </a:p>
        </p:txBody>
      </p:sp>
      <p:sp>
        <p:nvSpPr>
          <p:cNvPr id="142" name="Slide Number"/>
          <p:cNvSpPr txBox="1">
            <a:spLocks noGrp="1"/>
          </p:cNvSpPr>
          <p:nvPr>
            <p:ph type="sldNum" sz="quarter" idx="2"/>
          </p:nvPr>
        </p:nvSpPr>
        <p:spPr>
          <a:xfrm>
            <a:off x="8518711" y="6565900"/>
            <a:ext cx="168090" cy="147830"/>
          </a:xfrm>
          <a:prstGeom prst="rect">
            <a:avLst/>
          </a:prstGeom>
        </p:spPr>
        <p:txBody>
          <a:bodyPr lIns="0" tIns="0" rIns="0" bIns="0" anchor="t"/>
          <a:lstStyle>
            <a:lvl1pPr defTabSz="457200">
              <a:defRPr sz="1100">
                <a:solidFill>
                  <a:srgbClr val="2D2F93"/>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49" name="Untitled-7.jpg" descr="Untitled-7.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50" name="Line"/>
          <p:cNvSpPr/>
          <p:nvPr/>
        </p:nvSpPr>
        <p:spPr>
          <a:xfrm>
            <a:off x="457198" y="1411287"/>
            <a:ext cx="8229603" cy="1588"/>
          </a:xfrm>
          <a:prstGeom prst="line">
            <a:avLst/>
          </a:prstGeom>
          <a:ln w="12700">
            <a:solidFill>
              <a:srgbClr val="000000"/>
            </a:solidFill>
            <a:prstDash val="sysDot"/>
          </a:ln>
        </p:spPr>
        <p:txBody>
          <a:bodyPr lIns="45718" tIns="45718" rIns="45718" bIns="45718"/>
          <a:lstStyle/>
          <a:p>
            <a:endParaRPr/>
          </a:p>
        </p:txBody>
      </p:sp>
      <p:pic>
        <p:nvPicPr>
          <p:cNvPr id="151" name="image3.jpeg" descr="image3.jpeg"/>
          <p:cNvPicPr>
            <a:picLocks noChangeAspect="1"/>
          </p:cNvPicPr>
          <p:nvPr/>
        </p:nvPicPr>
        <p:blipFill>
          <a:blip r:embed="rId3">
            <a:extLst/>
          </a:blip>
          <a:stretch>
            <a:fillRect/>
          </a:stretch>
        </p:blipFill>
        <p:spPr>
          <a:xfrm>
            <a:off x="7253285" y="309560"/>
            <a:ext cx="1655765" cy="1047754"/>
          </a:xfrm>
          <a:prstGeom prst="rect">
            <a:avLst/>
          </a:prstGeom>
          <a:ln w="12700">
            <a:miter lim="400000"/>
          </a:ln>
        </p:spPr>
      </p:pic>
      <p:sp>
        <p:nvSpPr>
          <p:cNvPr id="152" name="Slide Number"/>
          <p:cNvSpPr txBox="1">
            <a:spLocks noGrp="1"/>
          </p:cNvSpPr>
          <p:nvPr>
            <p:ph type="sldNum" sz="quarter" idx="2"/>
          </p:nvPr>
        </p:nvSpPr>
        <p:spPr>
          <a:xfrm>
            <a:off x="8518711" y="6565900"/>
            <a:ext cx="168090" cy="147830"/>
          </a:xfrm>
          <a:prstGeom prst="rect">
            <a:avLst/>
          </a:prstGeom>
        </p:spPr>
        <p:txBody>
          <a:bodyPr lIns="0" tIns="0" rIns="0" bIns="0" anchor="t"/>
          <a:lstStyle>
            <a:lvl1pPr defTabSz="457200">
              <a:defRPr sz="1100">
                <a:solidFill>
                  <a:srgbClr val="2D2F93"/>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T">
    <p:spTree>
      <p:nvGrpSpPr>
        <p:cNvPr id="1" name=""/>
        <p:cNvGrpSpPr/>
        <p:nvPr/>
      </p:nvGrpSpPr>
      <p:grpSpPr>
        <a:xfrm>
          <a:off x="0" y="0"/>
          <a:ext cx="0" cy="0"/>
          <a:chOff x="0" y="0"/>
          <a:chExt cx="0" cy="0"/>
        </a:xfrm>
      </p:grpSpPr>
      <p:sp>
        <p:nvSpPr>
          <p:cNvPr id="159" name="Line"/>
          <p:cNvSpPr/>
          <p:nvPr/>
        </p:nvSpPr>
        <p:spPr>
          <a:xfrm>
            <a:off x="457199" y="1266825"/>
            <a:ext cx="8229602" cy="1588"/>
          </a:xfrm>
          <a:prstGeom prst="line">
            <a:avLst/>
          </a:prstGeom>
          <a:ln w="12700">
            <a:solidFill>
              <a:srgbClr val="000000"/>
            </a:solidFill>
            <a:custDash>
              <a:ds d="100000" sp="200000"/>
            </a:custDash>
          </a:ln>
        </p:spPr>
        <p:txBody>
          <a:bodyPr lIns="45718" tIns="45718" rIns="45718" bIns="45718"/>
          <a:lstStyle/>
          <a:p>
            <a:endParaRPr/>
          </a:p>
        </p:txBody>
      </p:sp>
      <p:pic>
        <p:nvPicPr>
          <p:cNvPr id="160" name="image1.png" descr="image1.png"/>
          <p:cNvPicPr>
            <a:picLocks noChangeAspect="1"/>
          </p:cNvPicPr>
          <p:nvPr/>
        </p:nvPicPr>
        <p:blipFill>
          <a:blip r:embed="rId2">
            <a:extLst/>
          </a:blip>
          <a:stretch>
            <a:fillRect/>
          </a:stretch>
        </p:blipFill>
        <p:spPr>
          <a:xfrm>
            <a:off x="393997" y="6185296"/>
            <a:ext cx="7261474" cy="175894"/>
          </a:xfrm>
          <a:prstGeom prst="rect">
            <a:avLst/>
          </a:prstGeom>
          <a:ln w="12700">
            <a:miter lim="400000"/>
          </a:ln>
        </p:spPr>
      </p:pic>
      <p:sp>
        <p:nvSpPr>
          <p:cNvPr id="161" name="Title Text"/>
          <p:cNvSpPr txBox="1">
            <a:spLocks noGrp="1"/>
          </p:cNvSpPr>
          <p:nvPr>
            <p:ph type="title"/>
          </p:nvPr>
        </p:nvSpPr>
        <p:spPr>
          <a:xfrm>
            <a:off x="696118" y="123825"/>
            <a:ext cx="6108702" cy="1041400"/>
          </a:xfrm>
          <a:prstGeom prst="rect">
            <a:avLst/>
          </a:prstGeom>
        </p:spPr>
        <p:txBody>
          <a:bodyPr lIns="0" tIns="0" rIns="0" bIns="0"/>
          <a:lstStyle>
            <a:lvl1pPr>
              <a:defRPr sz="3400" b="1">
                <a:solidFill>
                  <a:srgbClr val="3B44A4"/>
                </a:solidFill>
                <a:uFill>
                  <a:solidFill>
                    <a:srgbClr val="3B44A4"/>
                  </a:solidFill>
                </a:uFill>
                <a:latin typeface="Arial"/>
                <a:ea typeface="Arial"/>
                <a:cs typeface="Arial"/>
                <a:sym typeface="Arial"/>
              </a:defRPr>
            </a:lvl1pPr>
          </a:lstStyle>
          <a:p>
            <a:r>
              <a:t>Title Text</a:t>
            </a:r>
          </a:p>
        </p:txBody>
      </p:sp>
      <p:sp>
        <p:nvSpPr>
          <p:cNvPr id="162" name="Body Level One…"/>
          <p:cNvSpPr txBox="1">
            <a:spLocks noGrp="1"/>
          </p:cNvSpPr>
          <p:nvPr>
            <p:ph type="body" idx="1"/>
          </p:nvPr>
        </p:nvSpPr>
        <p:spPr>
          <a:xfrm>
            <a:off x="457200" y="1257300"/>
            <a:ext cx="8128000" cy="5321300"/>
          </a:xfrm>
          <a:prstGeom prst="rect">
            <a:avLst/>
          </a:prstGeom>
        </p:spPr>
        <p:txBody>
          <a:bodyPr lIns="50800" tIns="50800" rIns="50800" bIns="50800"/>
          <a:lstStyle>
            <a:lvl1pPr marL="383540" marR="40639">
              <a:buFontTx/>
              <a:defRPr sz="2800">
                <a:uFill>
                  <a:solidFill>
                    <a:srgbClr val="000000"/>
                  </a:solidFill>
                </a:uFill>
                <a:latin typeface="Arial"/>
                <a:ea typeface="Arial"/>
                <a:cs typeface="Arial"/>
                <a:sym typeface="Arial"/>
              </a:defRPr>
            </a:lvl1pPr>
            <a:lvl2pPr marL="891294" marR="40639" indent="-307728">
              <a:buFontTx/>
              <a:defRPr sz="2800">
                <a:uFill>
                  <a:solidFill>
                    <a:srgbClr val="000000"/>
                  </a:solidFill>
                </a:uFill>
                <a:latin typeface="Arial"/>
                <a:ea typeface="Arial"/>
                <a:cs typeface="Arial"/>
                <a:sym typeface="Arial"/>
              </a:defRPr>
            </a:lvl2pPr>
            <a:lvl3pPr marL="1315401" marR="40639" indent="-266700">
              <a:buFontTx/>
              <a:defRPr sz="2800">
                <a:uFill>
                  <a:solidFill>
                    <a:srgbClr val="000000"/>
                  </a:solidFill>
                </a:uFill>
                <a:latin typeface="Arial"/>
                <a:ea typeface="Arial"/>
                <a:cs typeface="Arial"/>
                <a:sym typeface="Arial"/>
              </a:defRPr>
            </a:lvl3pPr>
            <a:lvl4pPr marL="1776727" marR="40639" indent="-320038">
              <a:buFontTx/>
              <a:defRPr sz="2800">
                <a:uFill>
                  <a:solidFill>
                    <a:srgbClr val="000000"/>
                  </a:solidFill>
                </a:uFill>
                <a:latin typeface="Arial"/>
                <a:ea typeface="Arial"/>
                <a:cs typeface="Arial"/>
                <a:sym typeface="Arial"/>
              </a:defRPr>
            </a:lvl4pPr>
            <a:lvl5pPr marL="2189477" marR="40639" indent="-320038">
              <a:buFontTx/>
              <a:defRPr sz="2800">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63" name="Slide Number"/>
          <p:cNvSpPr txBox="1">
            <a:spLocks noGrp="1"/>
          </p:cNvSpPr>
          <p:nvPr>
            <p:ph type="sldNum" sz="quarter" idx="2"/>
          </p:nvPr>
        </p:nvSpPr>
        <p:spPr>
          <a:xfrm>
            <a:off x="8089993" y="6565900"/>
            <a:ext cx="168089" cy="147830"/>
          </a:xfrm>
          <a:prstGeom prst="rect">
            <a:avLst/>
          </a:prstGeom>
        </p:spPr>
        <p:txBody>
          <a:bodyPr lIns="0" tIns="0" rIns="0" bIns="0" anchor="t"/>
          <a:lstStyle>
            <a:lvl1pPr algn="ctr" defTabSz="584200">
              <a:defRPr sz="1100">
                <a:solidFill>
                  <a:srgbClr val="3B44A4"/>
                </a:solidFill>
                <a:uFill>
                  <a:solidFill>
                    <a:srgbClr val="3B44A4"/>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70" name="image6.jpeg" descr="image6.jpeg"/>
          <p:cNvPicPr>
            <a:picLocks noChangeAspect="1"/>
          </p:cNvPicPr>
          <p:nvPr/>
        </p:nvPicPr>
        <p:blipFill>
          <a:blip r:embed="rId2">
            <a:extLst/>
          </a:blip>
          <a:stretch>
            <a:fillRect/>
          </a:stretch>
        </p:blipFill>
        <p:spPr>
          <a:xfrm>
            <a:off x="6300192" y="6093295"/>
            <a:ext cx="2376267" cy="594069"/>
          </a:xfrm>
          <a:prstGeom prst="rect">
            <a:avLst/>
          </a:prstGeom>
          <a:ln w="12700">
            <a:miter lim="400000"/>
          </a:ln>
        </p:spPr>
      </p:pic>
      <p:pic>
        <p:nvPicPr>
          <p:cNvPr id="171" name="image7.jpeg" descr="image7.jpeg"/>
          <p:cNvPicPr>
            <a:picLocks noChangeAspect="1"/>
          </p:cNvPicPr>
          <p:nvPr/>
        </p:nvPicPr>
        <p:blipFill>
          <a:blip r:embed="rId3">
            <a:extLst/>
          </a:blip>
          <a:stretch>
            <a:fillRect/>
          </a:stretch>
        </p:blipFill>
        <p:spPr>
          <a:xfrm>
            <a:off x="457200" y="6205737"/>
            <a:ext cx="1132756" cy="484165"/>
          </a:xfrm>
          <a:prstGeom prst="rect">
            <a:avLst/>
          </a:prstGeom>
          <a:ln w="12700">
            <a:miter lim="400000"/>
          </a:ln>
        </p:spPr>
      </p:pic>
      <p:sp>
        <p:nvSpPr>
          <p:cNvPr id="172" name="Title Text"/>
          <p:cNvSpPr txBox="1">
            <a:spLocks noGrp="1"/>
          </p:cNvSpPr>
          <p:nvPr>
            <p:ph type="title"/>
          </p:nvPr>
        </p:nvSpPr>
        <p:spPr>
          <a:xfrm>
            <a:off x="457200" y="274638"/>
            <a:ext cx="8229600" cy="1143001"/>
          </a:xfrm>
          <a:prstGeom prst="rect">
            <a:avLst/>
          </a:prstGeom>
        </p:spPr>
        <p:txBody>
          <a:bodyPr/>
          <a:lstStyle>
            <a:lvl1pPr>
              <a:defRPr>
                <a:latin typeface="Arial"/>
                <a:ea typeface="Arial"/>
                <a:cs typeface="Arial"/>
                <a:sym typeface="Arial"/>
              </a:defRPr>
            </a:lvl1pPr>
          </a:lstStyle>
          <a:p>
            <a:r>
              <a:t>Title Text</a:t>
            </a:r>
          </a:p>
        </p:txBody>
      </p:sp>
      <p:sp>
        <p:nvSpPr>
          <p:cNvPr id="173" name="Body Level One…"/>
          <p:cNvSpPr txBox="1">
            <a:spLocks noGrp="1"/>
          </p:cNvSpPr>
          <p:nvPr>
            <p:ph type="body" idx="1"/>
          </p:nvPr>
        </p:nvSpPr>
        <p:spPr>
          <a:xfrm>
            <a:off x="457200" y="1600200"/>
            <a:ext cx="8229600" cy="4525963"/>
          </a:xfrm>
          <a:prstGeom prst="rect">
            <a:avLst/>
          </a:prstGeom>
        </p:spPr>
        <p:txBody>
          <a:bodyPr/>
          <a:lstStyle>
            <a:lvl1pPr>
              <a:defRPr>
                <a:latin typeface="Arial"/>
                <a:ea typeface="Arial"/>
                <a:cs typeface="Arial"/>
                <a:sym typeface="Arial"/>
              </a:defRPr>
            </a:lvl1pPr>
            <a:lvl2pPr marL="742950" indent="-285750">
              <a:defRPr>
                <a:latin typeface="Arial"/>
                <a:ea typeface="Arial"/>
                <a:cs typeface="Arial"/>
                <a:sym typeface="Arial"/>
              </a:defRPr>
            </a:lvl2pPr>
            <a:lvl3pPr marL="1143000" indent="-228600">
              <a:defRPr>
                <a:latin typeface="Arial"/>
                <a:ea typeface="Arial"/>
                <a:cs typeface="Arial"/>
                <a:sym typeface="Arial"/>
              </a:defRPr>
            </a:lvl3pPr>
            <a:lvl4pPr marL="1600200" indent="-228600">
              <a:defRPr>
                <a:latin typeface="Arial"/>
                <a:ea typeface="Arial"/>
                <a:cs typeface="Arial"/>
                <a:sym typeface="Arial"/>
              </a:defRPr>
            </a:lvl4pPr>
            <a:lvl5pPr marL="2057400" indent="-228600">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179511" y="6309319"/>
            <a:ext cx="273652" cy="264251"/>
          </a:xfrm>
          <a:prstGeom prst="rect">
            <a:avLst/>
          </a:prstGeom>
        </p:spPr>
        <p:txBody>
          <a:bodyPr anchor="t"/>
          <a:lstStyle>
            <a:lvl1pPr algn="l">
              <a:defRPr>
                <a:solidFill>
                  <a:srgbClr val="80808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1F497D"/>
        </a:solidFill>
        <a:effectLst/>
      </p:bgPr>
    </p:bg>
    <p:spTree>
      <p:nvGrpSpPr>
        <p:cNvPr id="1" name=""/>
        <p:cNvGrpSpPr/>
        <p:nvPr/>
      </p:nvGrpSpPr>
      <p:grpSpPr>
        <a:xfrm>
          <a:off x="0" y="0"/>
          <a:ext cx="0" cy="0"/>
          <a:chOff x="0" y="0"/>
          <a:chExt cx="0" cy="0"/>
        </a:xfrm>
      </p:grpSpPr>
      <p:sp>
        <p:nvSpPr>
          <p:cNvPr id="181" name="Slide Number"/>
          <p:cNvSpPr txBox="1">
            <a:spLocks noGrp="1"/>
          </p:cNvSpPr>
          <p:nvPr>
            <p:ph type="sldNum" sz="quarter" idx="2"/>
          </p:nvPr>
        </p:nvSpPr>
        <p:spPr>
          <a:xfrm>
            <a:off x="8422823" y="6404294"/>
            <a:ext cx="263978" cy="2692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sp>
        <p:nvSpPr>
          <p:cNvPr id="189" name="Title Text"/>
          <p:cNvSpPr txBox="1">
            <a:spLocks noGrp="1"/>
          </p:cNvSpPr>
          <p:nvPr>
            <p:ph type="title"/>
          </p:nvPr>
        </p:nvSpPr>
        <p:spPr>
          <a:xfrm>
            <a:off x="457200" y="92075"/>
            <a:ext cx="8229600" cy="1508125"/>
          </a:xfrm>
          <a:prstGeom prst="rect">
            <a:avLst/>
          </a:prstGeom>
        </p:spPr>
        <p:txBody>
          <a:bodyPr lIns="38100" tIns="38100" rIns="38100" bIns="38100"/>
          <a:lstStyle>
            <a:lvl1pPr>
              <a:defRPr>
                <a:uFill>
                  <a:solidFill>
                    <a:srgbClr val="000000"/>
                  </a:solidFill>
                </a:uFill>
                <a:latin typeface="Arial"/>
                <a:ea typeface="Arial"/>
                <a:cs typeface="Arial"/>
                <a:sym typeface="Arial"/>
              </a:defRPr>
            </a:lvl1pPr>
          </a:lstStyle>
          <a:p>
            <a:r>
              <a:t>Title Text</a:t>
            </a:r>
          </a:p>
        </p:txBody>
      </p:sp>
      <p:sp>
        <p:nvSpPr>
          <p:cNvPr id="190" name="Body Level One…"/>
          <p:cNvSpPr txBox="1">
            <a:spLocks noGrp="1"/>
          </p:cNvSpPr>
          <p:nvPr>
            <p:ph type="body" idx="1"/>
          </p:nvPr>
        </p:nvSpPr>
        <p:spPr>
          <a:xfrm>
            <a:off x="457200" y="1600199"/>
            <a:ext cx="8229600" cy="5257802"/>
          </a:xfrm>
          <a:prstGeom prst="rect">
            <a:avLst/>
          </a:prstGeom>
        </p:spPr>
        <p:txBody>
          <a:bodyPr lIns="38100" tIns="38100" rIns="38100" bIns="38100"/>
          <a:lstStyle>
            <a:lvl1pPr>
              <a:buClr>
                <a:srgbClr val="000000"/>
              </a:buClr>
              <a:buFontTx/>
              <a:defRPr>
                <a:uFill>
                  <a:solidFill>
                    <a:srgbClr val="000000"/>
                  </a:solidFill>
                </a:uFill>
                <a:latin typeface="Arial"/>
                <a:ea typeface="Arial"/>
                <a:cs typeface="Arial"/>
                <a:sym typeface="Arial"/>
              </a:defRPr>
            </a:lvl1pPr>
            <a:lvl2pPr marL="742950" indent="-285750">
              <a:buClr>
                <a:srgbClr val="000000"/>
              </a:buClr>
              <a:buFontTx/>
              <a:defRPr>
                <a:uFill>
                  <a:solidFill>
                    <a:srgbClr val="000000"/>
                  </a:solidFill>
                </a:uFill>
                <a:latin typeface="Arial"/>
                <a:ea typeface="Arial"/>
                <a:cs typeface="Arial"/>
                <a:sym typeface="Arial"/>
              </a:defRPr>
            </a:lvl2pPr>
            <a:lvl3pPr marL="1143000" indent="-228600">
              <a:buClr>
                <a:srgbClr val="000000"/>
              </a:buClr>
              <a:buFontTx/>
              <a:defRPr>
                <a:uFill>
                  <a:solidFill>
                    <a:srgbClr val="000000"/>
                  </a:solidFill>
                </a:uFill>
                <a:latin typeface="Arial"/>
                <a:ea typeface="Arial"/>
                <a:cs typeface="Arial"/>
                <a:sym typeface="Arial"/>
              </a:defRPr>
            </a:lvl3pPr>
            <a:lvl4pPr marL="1600200" indent="-228600">
              <a:buClr>
                <a:srgbClr val="000000"/>
              </a:buClr>
              <a:buFontTx/>
              <a:defRPr>
                <a:uFill>
                  <a:solidFill>
                    <a:srgbClr val="000000"/>
                  </a:solidFill>
                </a:uFill>
                <a:latin typeface="Arial"/>
                <a:ea typeface="Arial"/>
                <a:cs typeface="Arial"/>
                <a:sym typeface="Arial"/>
              </a:defRPr>
            </a:lvl4pPr>
            <a:lvl5pPr marL="2057400" indent="-228600">
              <a:buClr>
                <a:srgbClr val="000000"/>
              </a:buClr>
              <a:buFontTx/>
              <a:defRPr>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1" name="Slide Number"/>
          <p:cNvSpPr txBox="1">
            <a:spLocks noGrp="1"/>
          </p:cNvSpPr>
          <p:nvPr>
            <p:ph type="sldNum" sz="quarter" idx="2"/>
          </p:nvPr>
        </p:nvSpPr>
        <p:spPr>
          <a:xfrm>
            <a:off x="6423437" y="6356350"/>
            <a:ext cx="259526" cy="239266"/>
          </a:xfrm>
          <a:prstGeom prst="rect">
            <a:avLst/>
          </a:prstGeom>
        </p:spPr>
        <p:txBody>
          <a:bodyPr anchor="t"/>
          <a:lstStyle>
            <a:lvl1pPr algn="ctr">
              <a:defRPr sz="1100">
                <a:solidFill>
                  <a:srgbClr val="2D2F93"/>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sp>
        <p:nvSpPr>
          <p:cNvPr id="199" name="Title Text"/>
          <p:cNvSpPr txBox="1">
            <a:spLocks noGrp="1"/>
          </p:cNvSpPr>
          <p:nvPr>
            <p:ph type="title"/>
          </p:nvPr>
        </p:nvSpPr>
        <p:spPr>
          <a:xfrm>
            <a:off x="457200" y="92075"/>
            <a:ext cx="8229600" cy="1508125"/>
          </a:xfrm>
          <a:prstGeom prst="rect">
            <a:avLst/>
          </a:prstGeom>
        </p:spPr>
        <p:txBody>
          <a:bodyPr lIns="38100" tIns="38100" rIns="38100" bIns="38100"/>
          <a:lstStyle>
            <a:lvl1pPr>
              <a:defRPr>
                <a:uFill>
                  <a:solidFill>
                    <a:srgbClr val="000000"/>
                  </a:solidFill>
                </a:uFill>
                <a:latin typeface="Arial"/>
                <a:ea typeface="Arial"/>
                <a:cs typeface="Arial"/>
                <a:sym typeface="Arial"/>
              </a:defRPr>
            </a:lvl1pPr>
          </a:lstStyle>
          <a:p>
            <a:r>
              <a:t>Title Text</a:t>
            </a:r>
          </a:p>
        </p:txBody>
      </p:sp>
      <p:sp>
        <p:nvSpPr>
          <p:cNvPr id="200" name="Body Level One…"/>
          <p:cNvSpPr txBox="1">
            <a:spLocks noGrp="1"/>
          </p:cNvSpPr>
          <p:nvPr>
            <p:ph type="body" idx="1"/>
          </p:nvPr>
        </p:nvSpPr>
        <p:spPr>
          <a:xfrm>
            <a:off x="457200" y="1600199"/>
            <a:ext cx="8229600" cy="5257802"/>
          </a:xfrm>
          <a:prstGeom prst="rect">
            <a:avLst/>
          </a:prstGeom>
        </p:spPr>
        <p:txBody>
          <a:bodyPr lIns="38100" tIns="38100" rIns="38100" bIns="38100"/>
          <a:lstStyle>
            <a:lvl1pPr marL="457200" indent="-457200">
              <a:buSzPct val="133333"/>
              <a:buFontTx/>
              <a:buAutoNum type="arabicPeriod"/>
              <a:defRPr>
                <a:uFill>
                  <a:solidFill>
                    <a:srgbClr val="000000"/>
                  </a:solidFill>
                </a:uFill>
                <a:latin typeface="Arial"/>
                <a:ea typeface="Arial"/>
                <a:cs typeface="Arial"/>
                <a:sym typeface="Arial"/>
              </a:defRPr>
            </a:lvl1pPr>
            <a:lvl2pPr marL="742950" indent="-285750">
              <a:buFontTx/>
              <a:defRPr>
                <a:uFill>
                  <a:solidFill>
                    <a:srgbClr val="000000"/>
                  </a:solidFill>
                </a:uFill>
                <a:latin typeface="Arial"/>
                <a:ea typeface="Arial"/>
                <a:cs typeface="Arial"/>
                <a:sym typeface="Arial"/>
              </a:defRPr>
            </a:lvl2pPr>
            <a:lvl3pPr marL="1259838">
              <a:buFontTx/>
              <a:defRPr>
                <a:uFill>
                  <a:solidFill>
                    <a:srgbClr val="000000"/>
                  </a:solidFill>
                </a:uFill>
                <a:latin typeface="Arial"/>
                <a:ea typeface="Arial"/>
                <a:cs typeface="Arial"/>
                <a:sym typeface="Arial"/>
              </a:defRPr>
            </a:lvl3pPr>
            <a:lvl4pPr marL="1600200" indent="-228600">
              <a:buFontTx/>
              <a:defRPr>
                <a:uFill>
                  <a:solidFill>
                    <a:srgbClr val="000000"/>
                  </a:solidFill>
                </a:uFill>
                <a:latin typeface="Arial"/>
                <a:ea typeface="Arial"/>
                <a:cs typeface="Arial"/>
                <a:sym typeface="Arial"/>
              </a:defRPr>
            </a:lvl4pPr>
            <a:lvl5pPr marL="2057400" indent="-228600">
              <a:buFontTx/>
              <a:defRPr>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01" name="Slide Number"/>
          <p:cNvSpPr txBox="1">
            <a:spLocks noGrp="1"/>
          </p:cNvSpPr>
          <p:nvPr>
            <p:ph type="sldNum" sz="quarter" idx="2"/>
          </p:nvPr>
        </p:nvSpPr>
        <p:spPr>
          <a:xfrm>
            <a:off x="8428384" y="6461123"/>
            <a:ext cx="258416" cy="254001"/>
          </a:xfrm>
          <a:prstGeom prst="rect">
            <a:avLst/>
          </a:prstGeom>
        </p:spPr>
        <p:txBody>
          <a:bodyPr lIns="38100" tIns="38100" rIns="38100" bIns="38100"/>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685800" y="1844675"/>
            <a:ext cx="7772400" cy="2041525"/>
          </a:xfrm>
          <a:prstGeom prst="rect">
            <a:avLst/>
          </a:prstGeom>
        </p:spPr>
        <p:txBody>
          <a:bodyPr lIns="38100" tIns="38100" rIns="38100" bIns="38100"/>
          <a:lstStyle>
            <a:lvl1pPr>
              <a:defRPr>
                <a:uFill>
                  <a:solidFill>
                    <a:srgbClr val="000000"/>
                  </a:solidFill>
                </a:uFill>
                <a:latin typeface="Arial"/>
                <a:ea typeface="Arial"/>
                <a:cs typeface="Arial"/>
                <a:sym typeface="Arial"/>
              </a:defRPr>
            </a:lvl1pPr>
          </a:lstStyle>
          <a:p>
            <a:r>
              <a:t>Title Text</a:t>
            </a:r>
          </a:p>
        </p:txBody>
      </p:sp>
      <p:sp>
        <p:nvSpPr>
          <p:cNvPr id="210" name="Body Level One…"/>
          <p:cNvSpPr txBox="1">
            <a:spLocks noGrp="1"/>
          </p:cNvSpPr>
          <p:nvPr>
            <p:ph type="body" sz="half" idx="1"/>
          </p:nvPr>
        </p:nvSpPr>
        <p:spPr>
          <a:xfrm>
            <a:off x="1371600" y="3886200"/>
            <a:ext cx="6400800" cy="2971800"/>
          </a:xfrm>
          <a:prstGeom prst="rect">
            <a:avLst/>
          </a:prstGeom>
        </p:spPr>
        <p:txBody>
          <a:bodyPr lIns="38100" tIns="38100" rIns="38100" bIns="38100"/>
          <a:lstStyle>
            <a:lvl1pPr marL="0" indent="0" algn="ctr">
              <a:buSzTx/>
              <a:buFontTx/>
              <a:buNone/>
              <a:defRPr>
                <a:solidFill>
                  <a:srgbClr val="9A9A9A"/>
                </a:solidFill>
                <a:uFill>
                  <a:solidFill>
                    <a:srgbClr val="9A9A9A"/>
                  </a:solidFill>
                </a:uFill>
                <a:latin typeface="Arial"/>
                <a:ea typeface="Arial"/>
                <a:cs typeface="Arial"/>
                <a:sym typeface="Arial"/>
              </a:defRPr>
            </a:lvl1pPr>
            <a:lvl2pPr marL="0" indent="0" algn="ctr">
              <a:buSzTx/>
              <a:buFontTx/>
              <a:buNone/>
              <a:defRPr>
                <a:solidFill>
                  <a:srgbClr val="9A9A9A"/>
                </a:solidFill>
                <a:uFill>
                  <a:solidFill>
                    <a:srgbClr val="9A9A9A"/>
                  </a:solidFill>
                </a:uFill>
                <a:latin typeface="Arial"/>
                <a:ea typeface="Arial"/>
                <a:cs typeface="Arial"/>
                <a:sym typeface="Arial"/>
              </a:defRPr>
            </a:lvl2pPr>
            <a:lvl3pPr marL="0" indent="0" algn="ctr">
              <a:buSzTx/>
              <a:buFontTx/>
              <a:buNone/>
              <a:defRPr>
                <a:solidFill>
                  <a:srgbClr val="9A9A9A"/>
                </a:solidFill>
                <a:uFill>
                  <a:solidFill>
                    <a:srgbClr val="9A9A9A"/>
                  </a:solidFill>
                </a:uFill>
                <a:latin typeface="Arial"/>
                <a:ea typeface="Arial"/>
                <a:cs typeface="Arial"/>
                <a:sym typeface="Arial"/>
              </a:defRPr>
            </a:lvl3pPr>
            <a:lvl4pPr marL="0" indent="0" algn="ctr">
              <a:buSzTx/>
              <a:buFontTx/>
              <a:buNone/>
              <a:defRPr>
                <a:solidFill>
                  <a:srgbClr val="9A9A9A"/>
                </a:solidFill>
                <a:uFill>
                  <a:solidFill>
                    <a:srgbClr val="9A9A9A"/>
                  </a:solidFill>
                </a:uFill>
                <a:latin typeface="Arial"/>
                <a:ea typeface="Arial"/>
                <a:cs typeface="Arial"/>
                <a:sym typeface="Arial"/>
              </a:defRPr>
            </a:lvl4pPr>
            <a:lvl5pPr marL="0" indent="0" algn="ctr">
              <a:buSzTx/>
              <a:buFontTx/>
              <a:buNone/>
              <a:defRPr>
                <a:solidFill>
                  <a:srgbClr val="9A9A9A"/>
                </a:solidFill>
                <a:uFill>
                  <a:solidFill>
                    <a:srgbClr val="9A9A9A"/>
                  </a:solidFill>
                </a:uFill>
                <a:latin typeface="Arial"/>
                <a:ea typeface="Arial"/>
                <a:cs typeface="Arial"/>
                <a:sym typeface="Aria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11" name="Slide Number"/>
          <p:cNvSpPr txBox="1">
            <a:spLocks noGrp="1"/>
          </p:cNvSpPr>
          <p:nvPr>
            <p:ph type="sldNum" sz="quarter" idx="2"/>
          </p:nvPr>
        </p:nvSpPr>
        <p:spPr>
          <a:xfrm>
            <a:off x="1982689" y="6486102"/>
            <a:ext cx="258417" cy="254001"/>
          </a:xfrm>
          <a:prstGeom prst="rect">
            <a:avLst/>
          </a:prstGeom>
        </p:spPr>
        <p:txBody>
          <a:bodyPr lIns="38100" tIns="38100" rIns="38100" bIns="38100"/>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T copy 7">
    <p:spTree>
      <p:nvGrpSpPr>
        <p:cNvPr id="1" name=""/>
        <p:cNvGrpSpPr/>
        <p:nvPr/>
      </p:nvGrpSpPr>
      <p:grpSpPr>
        <a:xfrm>
          <a:off x="0" y="0"/>
          <a:ext cx="0" cy="0"/>
          <a:chOff x="0" y="0"/>
          <a:chExt cx="0" cy="0"/>
        </a:xfrm>
      </p:grpSpPr>
      <p:sp>
        <p:nvSpPr>
          <p:cNvPr id="218" name="Line"/>
          <p:cNvSpPr/>
          <p:nvPr/>
        </p:nvSpPr>
        <p:spPr>
          <a:xfrm>
            <a:off x="457199" y="1266825"/>
            <a:ext cx="8229602" cy="1588"/>
          </a:xfrm>
          <a:prstGeom prst="line">
            <a:avLst/>
          </a:prstGeom>
          <a:ln w="12700">
            <a:solidFill>
              <a:srgbClr val="000000"/>
            </a:solidFill>
            <a:custDash>
              <a:ds d="100000" sp="200000"/>
            </a:custDash>
          </a:ln>
        </p:spPr>
        <p:txBody>
          <a:bodyPr lIns="45718" tIns="45718" rIns="45718" bIns="45718"/>
          <a:lstStyle/>
          <a:p>
            <a:endParaRPr/>
          </a:p>
        </p:txBody>
      </p:sp>
      <p:pic>
        <p:nvPicPr>
          <p:cNvPr id="219" name="image1.png" descr="image1.png"/>
          <p:cNvPicPr>
            <a:picLocks noChangeAspect="1"/>
          </p:cNvPicPr>
          <p:nvPr/>
        </p:nvPicPr>
        <p:blipFill>
          <a:blip r:embed="rId2">
            <a:extLst/>
          </a:blip>
          <a:stretch>
            <a:fillRect/>
          </a:stretch>
        </p:blipFill>
        <p:spPr>
          <a:xfrm>
            <a:off x="393997" y="6185296"/>
            <a:ext cx="7261474" cy="175894"/>
          </a:xfrm>
          <a:prstGeom prst="rect">
            <a:avLst/>
          </a:prstGeom>
          <a:ln w="12700">
            <a:miter lim="400000"/>
          </a:ln>
        </p:spPr>
      </p:pic>
      <p:sp>
        <p:nvSpPr>
          <p:cNvPr id="220" name="Title Text"/>
          <p:cNvSpPr txBox="1">
            <a:spLocks noGrp="1"/>
          </p:cNvSpPr>
          <p:nvPr>
            <p:ph type="title"/>
          </p:nvPr>
        </p:nvSpPr>
        <p:spPr>
          <a:xfrm>
            <a:off x="457200" y="-3175"/>
            <a:ext cx="7251700" cy="1270000"/>
          </a:xfrm>
          <a:prstGeom prst="rect">
            <a:avLst/>
          </a:prstGeom>
        </p:spPr>
        <p:txBody>
          <a:bodyPr lIns="0" tIns="0" rIns="0" bIns="0"/>
          <a:lstStyle>
            <a:lvl1pPr>
              <a:defRPr sz="3600" b="1">
                <a:solidFill>
                  <a:srgbClr val="2C1376"/>
                </a:solidFill>
                <a:uFill>
                  <a:solidFill>
                    <a:srgbClr val="2C1376"/>
                  </a:solidFill>
                </a:uFill>
                <a:latin typeface="Arial"/>
                <a:ea typeface="Arial"/>
                <a:cs typeface="Arial"/>
                <a:sym typeface="Arial"/>
              </a:defRPr>
            </a:lvl1pPr>
          </a:lstStyle>
          <a:p>
            <a:r>
              <a:t>Title Text</a:t>
            </a:r>
          </a:p>
        </p:txBody>
      </p:sp>
      <p:sp>
        <p:nvSpPr>
          <p:cNvPr id="221" name="Body Level One…"/>
          <p:cNvSpPr txBox="1">
            <a:spLocks noGrp="1"/>
          </p:cNvSpPr>
          <p:nvPr>
            <p:ph type="body" idx="1"/>
          </p:nvPr>
        </p:nvSpPr>
        <p:spPr>
          <a:xfrm>
            <a:off x="496887" y="1270000"/>
            <a:ext cx="7200901" cy="5588000"/>
          </a:xfrm>
          <a:prstGeom prst="rect">
            <a:avLst/>
          </a:prstGeom>
        </p:spPr>
        <p:txBody>
          <a:bodyPr lIns="50800" tIns="50800" rIns="50800" bIns="50800"/>
          <a:lstStyle>
            <a:lvl1pPr marL="383540" marR="40639">
              <a:buFontTx/>
              <a:defRPr sz="2800">
                <a:uFill>
                  <a:solidFill>
                    <a:srgbClr val="000000"/>
                  </a:solidFill>
                </a:uFill>
                <a:latin typeface="Arial"/>
                <a:ea typeface="Arial"/>
                <a:cs typeface="Arial"/>
                <a:sym typeface="Arial"/>
              </a:defRPr>
            </a:lvl1pPr>
            <a:lvl2pPr marL="891294" marR="40639" indent="-307728">
              <a:buFontTx/>
              <a:defRPr sz="2800">
                <a:uFill>
                  <a:solidFill>
                    <a:srgbClr val="000000"/>
                  </a:solidFill>
                </a:uFill>
                <a:latin typeface="Arial"/>
                <a:ea typeface="Arial"/>
                <a:cs typeface="Arial"/>
                <a:sym typeface="Arial"/>
              </a:defRPr>
            </a:lvl2pPr>
            <a:lvl3pPr marL="1315401" marR="40639" indent="-266700">
              <a:buFontTx/>
              <a:defRPr sz="2800">
                <a:uFill>
                  <a:solidFill>
                    <a:srgbClr val="000000"/>
                  </a:solidFill>
                </a:uFill>
                <a:latin typeface="Arial"/>
                <a:ea typeface="Arial"/>
                <a:cs typeface="Arial"/>
                <a:sym typeface="Arial"/>
              </a:defRPr>
            </a:lvl3pPr>
            <a:lvl4pPr marL="1776727" marR="40639" indent="-320038">
              <a:buFontTx/>
              <a:defRPr sz="2800">
                <a:uFill>
                  <a:solidFill>
                    <a:srgbClr val="000000"/>
                  </a:solidFill>
                </a:uFill>
                <a:latin typeface="Arial"/>
                <a:ea typeface="Arial"/>
                <a:cs typeface="Arial"/>
                <a:sym typeface="Arial"/>
              </a:defRPr>
            </a:lvl4pPr>
            <a:lvl5pPr marL="2189477" marR="40639" indent="-320038">
              <a:buFontTx/>
              <a:defRPr sz="2800">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txBox="1">
            <a:spLocks noGrp="1"/>
          </p:cNvSpPr>
          <p:nvPr>
            <p:ph type="sldNum" sz="quarter" idx="2"/>
          </p:nvPr>
        </p:nvSpPr>
        <p:spPr>
          <a:xfrm>
            <a:off x="8089993" y="6565900"/>
            <a:ext cx="168089" cy="147830"/>
          </a:xfrm>
          <a:prstGeom prst="rect">
            <a:avLst/>
          </a:prstGeom>
        </p:spPr>
        <p:txBody>
          <a:bodyPr lIns="0" tIns="0" rIns="0" bIns="0" anchor="t"/>
          <a:lstStyle>
            <a:lvl1pPr algn="ctr" defTabSz="584200">
              <a:defRPr sz="1100">
                <a:solidFill>
                  <a:srgbClr val="3B44A4"/>
                </a:solidFill>
                <a:uFill>
                  <a:solidFill>
                    <a:srgbClr val="3B44A4"/>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T">
    <p:spTree>
      <p:nvGrpSpPr>
        <p:cNvPr id="1" name=""/>
        <p:cNvGrpSpPr/>
        <p:nvPr/>
      </p:nvGrpSpPr>
      <p:grpSpPr>
        <a:xfrm>
          <a:off x="0" y="0"/>
          <a:ext cx="0" cy="0"/>
          <a:chOff x="0" y="0"/>
          <a:chExt cx="0" cy="0"/>
        </a:xfrm>
      </p:grpSpPr>
      <p:sp>
        <p:nvSpPr>
          <p:cNvPr id="229" name="Line"/>
          <p:cNvSpPr/>
          <p:nvPr/>
        </p:nvSpPr>
        <p:spPr>
          <a:xfrm>
            <a:off x="457198" y="1266825"/>
            <a:ext cx="8229603" cy="1588"/>
          </a:xfrm>
          <a:prstGeom prst="line">
            <a:avLst/>
          </a:prstGeom>
          <a:ln w="12700">
            <a:solidFill>
              <a:srgbClr val="000000"/>
            </a:solidFill>
            <a:custDash>
              <a:ds d="100000" sp="200000"/>
            </a:custDash>
          </a:ln>
        </p:spPr>
        <p:txBody>
          <a:bodyPr lIns="45718" tIns="45718" rIns="45718" bIns="45718"/>
          <a:lstStyle/>
          <a:p>
            <a:endParaRPr/>
          </a:p>
        </p:txBody>
      </p:sp>
      <p:pic>
        <p:nvPicPr>
          <p:cNvPr id="230" name="image2.png" descr="image2.png"/>
          <p:cNvPicPr>
            <a:picLocks noChangeAspect="1"/>
          </p:cNvPicPr>
          <p:nvPr/>
        </p:nvPicPr>
        <p:blipFill>
          <a:blip r:embed="rId2">
            <a:extLst/>
          </a:blip>
          <a:stretch>
            <a:fillRect/>
          </a:stretch>
        </p:blipFill>
        <p:spPr>
          <a:xfrm>
            <a:off x="393997" y="6185296"/>
            <a:ext cx="7261474" cy="175895"/>
          </a:xfrm>
          <a:prstGeom prst="rect">
            <a:avLst/>
          </a:prstGeom>
          <a:ln w="12700">
            <a:miter lim="400000"/>
          </a:ln>
        </p:spPr>
      </p:pic>
      <p:sp>
        <p:nvSpPr>
          <p:cNvPr id="231" name="Title Text"/>
          <p:cNvSpPr txBox="1">
            <a:spLocks noGrp="1"/>
          </p:cNvSpPr>
          <p:nvPr>
            <p:ph type="title"/>
          </p:nvPr>
        </p:nvSpPr>
        <p:spPr>
          <a:xfrm>
            <a:off x="696118" y="123825"/>
            <a:ext cx="6108702" cy="1041400"/>
          </a:xfrm>
          <a:prstGeom prst="rect">
            <a:avLst/>
          </a:prstGeom>
        </p:spPr>
        <p:txBody>
          <a:bodyPr lIns="0" tIns="0" rIns="0" bIns="0"/>
          <a:lstStyle>
            <a:lvl1pPr>
              <a:defRPr sz="3400" b="1">
                <a:solidFill>
                  <a:srgbClr val="3B44A4"/>
                </a:solidFill>
                <a:uFill>
                  <a:solidFill>
                    <a:srgbClr val="3B44A4"/>
                  </a:solidFill>
                </a:uFill>
                <a:latin typeface="Arial"/>
                <a:ea typeface="Arial"/>
                <a:cs typeface="Arial"/>
                <a:sym typeface="Arial"/>
              </a:defRPr>
            </a:lvl1pPr>
          </a:lstStyle>
          <a:p>
            <a:r>
              <a:t>Title Text</a:t>
            </a:r>
          </a:p>
        </p:txBody>
      </p:sp>
      <p:sp>
        <p:nvSpPr>
          <p:cNvPr id="232" name="Body Level One…"/>
          <p:cNvSpPr txBox="1">
            <a:spLocks noGrp="1"/>
          </p:cNvSpPr>
          <p:nvPr>
            <p:ph type="body" idx="1"/>
          </p:nvPr>
        </p:nvSpPr>
        <p:spPr>
          <a:xfrm>
            <a:off x="457200" y="1257300"/>
            <a:ext cx="8128000" cy="5321300"/>
          </a:xfrm>
          <a:prstGeom prst="rect">
            <a:avLst/>
          </a:prstGeom>
        </p:spPr>
        <p:txBody>
          <a:bodyPr lIns="50800" tIns="50800" rIns="50800" bIns="50800"/>
          <a:lstStyle>
            <a:lvl1pPr marL="383540" marR="40639">
              <a:buFontTx/>
              <a:defRPr sz="2800">
                <a:uFill>
                  <a:solidFill>
                    <a:srgbClr val="000000"/>
                  </a:solidFill>
                </a:uFill>
                <a:latin typeface="Arial"/>
                <a:ea typeface="Arial"/>
                <a:cs typeface="Arial"/>
                <a:sym typeface="Arial"/>
              </a:defRPr>
            </a:lvl1pPr>
            <a:lvl2pPr marL="891294" marR="40639" indent="-307728">
              <a:buFontTx/>
              <a:defRPr sz="2800">
                <a:uFill>
                  <a:solidFill>
                    <a:srgbClr val="000000"/>
                  </a:solidFill>
                </a:uFill>
                <a:latin typeface="Arial"/>
                <a:ea typeface="Arial"/>
                <a:cs typeface="Arial"/>
                <a:sym typeface="Arial"/>
              </a:defRPr>
            </a:lvl2pPr>
            <a:lvl3pPr marL="1315401" marR="40639" indent="-266700">
              <a:buFontTx/>
              <a:defRPr sz="2800">
                <a:uFill>
                  <a:solidFill>
                    <a:srgbClr val="000000"/>
                  </a:solidFill>
                </a:uFill>
                <a:latin typeface="Arial"/>
                <a:ea typeface="Arial"/>
                <a:cs typeface="Arial"/>
                <a:sym typeface="Arial"/>
              </a:defRPr>
            </a:lvl3pPr>
            <a:lvl4pPr marL="1776727" marR="40639" indent="-320038">
              <a:buFontTx/>
              <a:defRPr sz="2800">
                <a:uFill>
                  <a:solidFill>
                    <a:srgbClr val="000000"/>
                  </a:solidFill>
                </a:uFill>
                <a:latin typeface="Arial"/>
                <a:ea typeface="Arial"/>
                <a:cs typeface="Arial"/>
                <a:sym typeface="Arial"/>
              </a:defRPr>
            </a:lvl4pPr>
            <a:lvl5pPr marL="2189477" marR="40639" indent="-320038">
              <a:buFontTx/>
              <a:defRPr sz="2800">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33" name="Slide Number"/>
          <p:cNvSpPr txBox="1">
            <a:spLocks noGrp="1"/>
          </p:cNvSpPr>
          <p:nvPr>
            <p:ph type="sldNum" sz="quarter" idx="2"/>
          </p:nvPr>
        </p:nvSpPr>
        <p:spPr>
          <a:xfrm>
            <a:off x="8089993" y="6565900"/>
            <a:ext cx="168089" cy="147830"/>
          </a:xfrm>
          <a:prstGeom prst="rect">
            <a:avLst/>
          </a:prstGeom>
        </p:spPr>
        <p:txBody>
          <a:bodyPr lIns="0" tIns="0" rIns="0" bIns="0" anchor="t"/>
          <a:lstStyle>
            <a:lvl1pPr algn="ctr" defTabSz="584200">
              <a:defRPr sz="1100">
                <a:solidFill>
                  <a:srgbClr val="3B44A4"/>
                </a:solidFill>
                <a:uFill>
                  <a:solidFill>
                    <a:srgbClr val="3B44A4"/>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Age uk Theme copy">
    <p:spTree>
      <p:nvGrpSpPr>
        <p:cNvPr id="1" name=""/>
        <p:cNvGrpSpPr/>
        <p:nvPr/>
      </p:nvGrpSpPr>
      <p:grpSpPr>
        <a:xfrm>
          <a:off x="0" y="0"/>
          <a:ext cx="0" cy="0"/>
          <a:chOff x="0" y="0"/>
          <a:chExt cx="0" cy="0"/>
        </a:xfrm>
      </p:grpSpPr>
      <p:sp>
        <p:nvSpPr>
          <p:cNvPr id="240" name="Title Text"/>
          <p:cNvSpPr txBox="1">
            <a:spLocks noGrp="1"/>
          </p:cNvSpPr>
          <p:nvPr>
            <p:ph type="title"/>
          </p:nvPr>
        </p:nvSpPr>
        <p:spPr>
          <a:xfrm>
            <a:off x="457200" y="111125"/>
            <a:ext cx="6103938" cy="1425575"/>
          </a:xfrm>
          <a:prstGeom prst="rect">
            <a:avLst/>
          </a:prstGeom>
        </p:spPr>
        <p:txBody>
          <a:bodyPr lIns="0" tIns="0" rIns="0" bIns="0"/>
          <a:lstStyle>
            <a:lvl1pPr algn="l">
              <a:defRPr sz="2800">
                <a:solidFill>
                  <a:srgbClr val="3B44A4"/>
                </a:solidFill>
                <a:uFill>
                  <a:solidFill>
                    <a:srgbClr val="3B44A4"/>
                  </a:solidFill>
                </a:uFill>
                <a:latin typeface="Arial"/>
                <a:ea typeface="Arial"/>
                <a:cs typeface="Arial"/>
                <a:sym typeface="Arial"/>
              </a:defRPr>
            </a:lvl1pPr>
          </a:lstStyle>
          <a:p>
            <a:r>
              <a:t>Title Text</a:t>
            </a:r>
          </a:p>
        </p:txBody>
      </p:sp>
      <p:sp>
        <p:nvSpPr>
          <p:cNvPr id="241" name="Body Level One…"/>
          <p:cNvSpPr txBox="1">
            <a:spLocks noGrp="1"/>
          </p:cNvSpPr>
          <p:nvPr>
            <p:ph type="body" idx="1"/>
          </p:nvPr>
        </p:nvSpPr>
        <p:spPr>
          <a:xfrm>
            <a:off x="457200" y="1536700"/>
            <a:ext cx="7138990" cy="5321300"/>
          </a:xfrm>
          <a:prstGeom prst="rect">
            <a:avLst/>
          </a:prstGeom>
        </p:spPr>
        <p:txBody>
          <a:bodyPr lIns="50800" tIns="50800" rIns="50800" bIns="50800"/>
          <a:lstStyle>
            <a:lvl1pPr marL="382585" marR="40639">
              <a:buClr>
                <a:srgbClr val="3B44A4"/>
              </a:buClr>
              <a:defRPr>
                <a:solidFill>
                  <a:srgbClr val="3B44A4"/>
                </a:solidFill>
                <a:uFill>
                  <a:solidFill>
                    <a:srgbClr val="3B44A4"/>
                  </a:solidFill>
                </a:uFill>
                <a:latin typeface="Arial"/>
                <a:ea typeface="Arial"/>
                <a:cs typeface="Arial"/>
                <a:sym typeface="Arial"/>
              </a:defRPr>
            </a:lvl1pPr>
            <a:lvl2pPr marL="858382" marR="40639">
              <a:buClr>
                <a:srgbClr val="3B44A4"/>
              </a:buClr>
              <a:defRPr>
                <a:solidFill>
                  <a:srgbClr val="3B44A4"/>
                </a:solidFill>
                <a:uFill>
                  <a:solidFill>
                    <a:srgbClr val="3B44A4"/>
                  </a:solidFill>
                </a:uFill>
                <a:latin typeface="Arial"/>
                <a:ea typeface="Arial"/>
                <a:cs typeface="Arial"/>
                <a:sym typeface="Arial"/>
              </a:defRPr>
            </a:lvl2pPr>
            <a:lvl3pPr marL="1301750" marR="40639">
              <a:buClr>
                <a:srgbClr val="3B44A4"/>
              </a:buClr>
              <a:defRPr>
                <a:solidFill>
                  <a:srgbClr val="3B44A4"/>
                </a:solidFill>
                <a:uFill>
                  <a:solidFill>
                    <a:srgbClr val="3B44A4"/>
                  </a:solidFill>
                </a:uFill>
                <a:latin typeface="Arial"/>
                <a:ea typeface="Arial"/>
                <a:cs typeface="Arial"/>
                <a:sym typeface="Arial"/>
              </a:defRPr>
            </a:lvl3pPr>
            <a:lvl4pPr marL="1770695" marR="40639">
              <a:buClr>
                <a:srgbClr val="3B44A4"/>
              </a:buClr>
              <a:defRPr>
                <a:solidFill>
                  <a:srgbClr val="3B44A4"/>
                </a:solidFill>
                <a:uFill>
                  <a:solidFill>
                    <a:srgbClr val="3B44A4"/>
                  </a:solidFill>
                </a:uFill>
                <a:latin typeface="Arial"/>
                <a:ea typeface="Arial"/>
                <a:cs typeface="Arial"/>
                <a:sym typeface="Arial"/>
              </a:defRPr>
            </a:lvl4pPr>
            <a:lvl5pPr marL="2183445" marR="40639">
              <a:buClr>
                <a:srgbClr val="3B44A4"/>
              </a:buClr>
              <a:defRPr>
                <a:solidFill>
                  <a:srgbClr val="3B44A4"/>
                </a:solidFill>
                <a:uFill>
                  <a:solidFill>
                    <a:srgbClr val="3B44A4"/>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42" name="Slide Number"/>
          <p:cNvSpPr txBox="1">
            <a:spLocks noGrp="1"/>
          </p:cNvSpPr>
          <p:nvPr>
            <p:ph type="sldNum" sz="quarter" idx="2"/>
          </p:nvPr>
        </p:nvSpPr>
        <p:spPr>
          <a:xfrm>
            <a:off x="8038400" y="6565900"/>
            <a:ext cx="269690" cy="249430"/>
          </a:xfrm>
          <a:prstGeom prst="rect">
            <a:avLst/>
          </a:prstGeom>
        </p:spPr>
        <p:txBody>
          <a:bodyPr lIns="50800" tIns="50800" rIns="50800" bIns="50800" anchor="t"/>
          <a:lstStyle>
            <a:lvl1pPr algn="ctr" defTabSz="584200">
              <a:defRPr sz="1100">
                <a:solidFill>
                  <a:srgbClr val="3B44A4"/>
                </a:solidFill>
                <a:uFill>
                  <a:solidFill>
                    <a:srgbClr val="3B44A4"/>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9"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50"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1" name="Slide Number"/>
          <p:cNvSpPr txBox="1">
            <a:spLocks noGrp="1"/>
          </p:cNvSpPr>
          <p:nvPr>
            <p:ph type="sldNum" sz="quarter" idx="2"/>
          </p:nvPr>
        </p:nvSpPr>
        <p:spPr>
          <a:xfrm>
            <a:off x="8422823" y="6404294"/>
            <a:ext cx="263978" cy="2692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T copy 7">
    <p:spTree>
      <p:nvGrpSpPr>
        <p:cNvPr id="1" name=""/>
        <p:cNvGrpSpPr/>
        <p:nvPr/>
      </p:nvGrpSpPr>
      <p:grpSpPr>
        <a:xfrm>
          <a:off x="0" y="0"/>
          <a:ext cx="0" cy="0"/>
          <a:chOff x="0" y="0"/>
          <a:chExt cx="0" cy="0"/>
        </a:xfrm>
      </p:grpSpPr>
      <p:sp>
        <p:nvSpPr>
          <p:cNvPr id="267" name="Line"/>
          <p:cNvSpPr/>
          <p:nvPr/>
        </p:nvSpPr>
        <p:spPr>
          <a:xfrm>
            <a:off x="457199" y="1266825"/>
            <a:ext cx="8229601" cy="1588"/>
          </a:xfrm>
          <a:prstGeom prst="line">
            <a:avLst/>
          </a:prstGeom>
          <a:ln w="12700">
            <a:solidFill>
              <a:srgbClr val="000000"/>
            </a:solidFill>
            <a:custDash>
              <a:ds d="100000" sp="200000"/>
            </a:custDash>
          </a:ln>
        </p:spPr>
        <p:txBody>
          <a:bodyPr lIns="45718" tIns="45718" rIns="45718" bIns="45718"/>
          <a:lstStyle/>
          <a:p>
            <a:endParaRPr/>
          </a:p>
        </p:txBody>
      </p:sp>
      <p:pic>
        <p:nvPicPr>
          <p:cNvPr id="268" name="Line" descr="Line"/>
          <p:cNvPicPr>
            <a:picLocks noChangeAspect="1"/>
          </p:cNvPicPr>
          <p:nvPr/>
        </p:nvPicPr>
        <p:blipFill>
          <a:blip r:embed="rId2">
            <a:extLst/>
          </a:blip>
          <a:stretch>
            <a:fillRect/>
          </a:stretch>
        </p:blipFill>
        <p:spPr>
          <a:xfrm>
            <a:off x="393997" y="6185296"/>
            <a:ext cx="7261474" cy="175893"/>
          </a:xfrm>
          <a:prstGeom prst="rect">
            <a:avLst/>
          </a:prstGeom>
          <a:ln w="12700">
            <a:miter lim="400000"/>
          </a:ln>
        </p:spPr>
      </p:pic>
      <p:sp>
        <p:nvSpPr>
          <p:cNvPr id="269" name="Title Text"/>
          <p:cNvSpPr txBox="1">
            <a:spLocks noGrp="1"/>
          </p:cNvSpPr>
          <p:nvPr>
            <p:ph type="title"/>
          </p:nvPr>
        </p:nvSpPr>
        <p:spPr>
          <a:xfrm>
            <a:off x="457200" y="-3175"/>
            <a:ext cx="7251700" cy="1270000"/>
          </a:xfrm>
          <a:prstGeom prst="rect">
            <a:avLst/>
          </a:prstGeom>
        </p:spPr>
        <p:txBody>
          <a:bodyPr lIns="0" tIns="0" rIns="0" bIns="0"/>
          <a:lstStyle>
            <a:lvl1pPr>
              <a:defRPr sz="3600" b="1">
                <a:solidFill>
                  <a:srgbClr val="2C1376"/>
                </a:solidFill>
                <a:uFill>
                  <a:solidFill>
                    <a:srgbClr val="2C1376"/>
                  </a:solidFill>
                </a:uFill>
                <a:latin typeface="Arial"/>
                <a:ea typeface="Arial"/>
                <a:cs typeface="Arial"/>
                <a:sym typeface="Arial"/>
              </a:defRPr>
            </a:lvl1pPr>
          </a:lstStyle>
          <a:p>
            <a:r>
              <a:t>Title Text</a:t>
            </a:r>
          </a:p>
        </p:txBody>
      </p:sp>
      <p:sp>
        <p:nvSpPr>
          <p:cNvPr id="270" name="Body Level One…"/>
          <p:cNvSpPr txBox="1">
            <a:spLocks noGrp="1"/>
          </p:cNvSpPr>
          <p:nvPr>
            <p:ph type="body" idx="1"/>
          </p:nvPr>
        </p:nvSpPr>
        <p:spPr>
          <a:xfrm>
            <a:off x="496887" y="1270000"/>
            <a:ext cx="7200901" cy="5588000"/>
          </a:xfrm>
          <a:prstGeom prst="rect">
            <a:avLst/>
          </a:prstGeom>
        </p:spPr>
        <p:txBody>
          <a:bodyPr lIns="50800" tIns="50800" rIns="50800" bIns="50800"/>
          <a:lstStyle>
            <a:lvl1pPr marL="383540" marR="40639">
              <a:buFontTx/>
              <a:defRPr sz="2800">
                <a:uFill>
                  <a:solidFill>
                    <a:srgbClr val="000000"/>
                  </a:solidFill>
                </a:uFill>
                <a:latin typeface="Arial"/>
                <a:ea typeface="Arial"/>
                <a:cs typeface="Arial"/>
                <a:sym typeface="Arial"/>
              </a:defRPr>
            </a:lvl1pPr>
            <a:lvl2pPr marL="891294" marR="40639" indent="-307729">
              <a:buFontTx/>
              <a:defRPr sz="2800">
                <a:uFill>
                  <a:solidFill>
                    <a:srgbClr val="000000"/>
                  </a:solidFill>
                </a:uFill>
                <a:latin typeface="Arial"/>
                <a:ea typeface="Arial"/>
                <a:cs typeface="Arial"/>
                <a:sym typeface="Arial"/>
              </a:defRPr>
            </a:lvl2pPr>
            <a:lvl3pPr marL="1315401" marR="40639" indent="-266700">
              <a:buFontTx/>
              <a:defRPr sz="2800">
                <a:uFill>
                  <a:solidFill>
                    <a:srgbClr val="000000"/>
                  </a:solidFill>
                </a:uFill>
                <a:latin typeface="Arial"/>
                <a:ea typeface="Arial"/>
                <a:cs typeface="Arial"/>
                <a:sym typeface="Arial"/>
              </a:defRPr>
            </a:lvl3pPr>
            <a:lvl4pPr marL="1776728" marR="40639" indent="-320039">
              <a:buFontTx/>
              <a:defRPr sz="2800">
                <a:uFill>
                  <a:solidFill>
                    <a:srgbClr val="000000"/>
                  </a:solidFill>
                </a:uFill>
                <a:latin typeface="Arial"/>
                <a:ea typeface="Arial"/>
                <a:cs typeface="Arial"/>
                <a:sym typeface="Arial"/>
              </a:defRPr>
            </a:lvl4pPr>
            <a:lvl5pPr marL="2189478" marR="40639" indent="-320039">
              <a:buFontTx/>
              <a:defRPr sz="2800">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71" name="Slide Number"/>
          <p:cNvSpPr txBox="1">
            <a:spLocks noGrp="1"/>
          </p:cNvSpPr>
          <p:nvPr>
            <p:ph type="sldNum" sz="quarter" idx="2"/>
          </p:nvPr>
        </p:nvSpPr>
        <p:spPr>
          <a:xfrm>
            <a:off x="8089993" y="6565900"/>
            <a:ext cx="168089" cy="147830"/>
          </a:xfrm>
          <a:prstGeom prst="rect">
            <a:avLst/>
          </a:prstGeom>
        </p:spPr>
        <p:txBody>
          <a:bodyPr lIns="0" tIns="0" rIns="0" bIns="0" anchor="t"/>
          <a:lstStyle>
            <a:lvl1pPr algn="ctr" defTabSz="584200">
              <a:defRPr sz="1100">
                <a:solidFill>
                  <a:srgbClr val="3B44A4"/>
                </a:solidFill>
                <a:uFill>
                  <a:solidFill>
                    <a:srgbClr val="3B44A4"/>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T">
    <p:spTree>
      <p:nvGrpSpPr>
        <p:cNvPr id="1" name=""/>
        <p:cNvGrpSpPr/>
        <p:nvPr/>
      </p:nvGrpSpPr>
      <p:grpSpPr>
        <a:xfrm>
          <a:off x="0" y="0"/>
          <a:ext cx="0" cy="0"/>
          <a:chOff x="0" y="0"/>
          <a:chExt cx="0" cy="0"/>
        </a:xfrm>
      </p:grpSpPr>
      <p:sp>
        <p:nvSpPr>
          <p:cNvPr id="278" name="Line"/>
          <p:cNvSpPr/>
          <p:nvPr/>
        </p:nvSpPr>
        <p:spPr>
          <a:xfrm>
            <a:off x="457199" y="1266825"/>
            <a:ext cx="8229601" cy="1588"/>
          </a:xfrm>
          <a:prstGeom prst="line">
            <a:avLst/>
          </a:prstGeom>
          <a:ln w="12700">
            <a:solidFill>
              <a:srgbClr val="000000"/>
            </a:solidFill>
            <a:custDash>
              <a:ds d="100000" sp="200000"/>
            </a:custDash>
          </a:ln>
        </p:spPr>
        <p:txBody>
          <a:bodyPr lIns="45718" tIns="45718" rIns="45718" bIns="45718"/>
          <a:lstStyle/>
          <a:p>
            <a:endParaRPr/>
          </a:p>
        </p:txBody>
      </p:sp>
      <p:sp>
        <p:nvSpPr>
          <p:cNvPr id="280" name="Title Text"/>
          <p:cNvSpPr txBox="1">
            <a:spLocks noGrp="1"/>
          </p:cNvSpPr>
          <p:nvPr>
            <p:ph type="title"/>
          </p:nvPr>
        </p:nvSpPr>
        <p:spPr>
          <a:xfrm>
            <a:off x="696118" y="123825"/>
            <a:ext cx="6108702" cy="1041400"/>
          </a:xfrm>
          <a:prstGeom prst="rect">
            <a:avLst/>
          </a:prstGeom>
        </p:spPr>
        <p:txBody>
          <a:bodyPr lIns="0" tIns="0" rIns="0" bIns="0"/>
          <a:lstStyle>
            <a:lvl1pPr>
              <a:defRPr sz="3400" b="1">
                <a:solidFill>
                  <a:srgbClr val="3B44A4"/>
                </a:solidFill>
                <a:uFill>
                  <a:solidFill>
                    <a:srgbClr val="3B44A4"/>
                  </a:solidFill>
                </a:uFill>
                <a:latin typeface="Arial"/>
                <a:ea typeface="Arial"/>
                <a:cs typeface="Arial"/>
                <a:sym typeface="Arial"/>
              </a:defRPr>
            </a:lvl1pPr>
          </a:lstStyle>
          <a:p>
            <a:r>
              <a:t>Title Text</a:t>
            </a:r>
          </a:p>
        </p:txBody>
      </p:sp>
      <p:sp>
        <p:nvSpPr>
          <p:cNvPr id="281" name="Body Level One…"/>
          <p:cNvSpPr txBox="1">
            <a:spLocks noGrp="1"/>
          </p:cNvSpPr>
          <p:nvPr>
            <p:ph type="body" idx="1"/>
          </p:nvPr>
        </p:nvSpPr>
        <p:spPr>
          <a:xfrm>
            <a:off x="457200" y="1257300"/>
            <a:ext cx="8128000" cy="5321300"/>
          </a:xfrm>
          <a:prstGeom prst="rect">
            <a:avLst/>
          </a:prstGeom>
        </p:spPr>
        <p:txBody>
          <a:bodyPr lIns="50800" tIns="50800" rIns="50800" bIns="50800"/>
          <a:lstStyle>
            <a:lvl1pPr marL="383540" marR="40639">
              <a:buFontTx/>
              <a:defRPr sz="2800">
                <a:uFill>
                  <a:solidFill>
                    <a:srgbClr val="000000"/>
                  </a:solidFill>
                </a:uFill>
                <a:latin typeface="Arial"/>
                <a:ea typeface="Arial"/>
                <a:cs typeface="Arial"/>
                <a:sym typeface="Arial"/>
              </a:defRPr>
            </a:lvl1pPr>
            <a:lvl2pPr marL="891294" marR="40639" indent="-307729">
              <a:buFontTx/>
              <a:defRPr sz="2800">
                <a:uFill>
                  <a:solidFill>
                    <a:srgbClr val="000000"/>
                  </a:solidFill>
                </a:uFill>
                <a:latin typeface="Arial"/>
                <a:ea typeface="Arial"/>
                <a:cs typeface="Arial"/>
                <a:sym typeface="Arial"/>
              </a:defRPr>
            </a:lvl2pPr>
            <a:lvl3pPr marL="1315401" marR="40639" indent="-266700">
              <a:buFontTx/>
              <a:defRPr sz="2800">
                <a:uFill>
                  <a:solidFill>
                    <a:srgbClr val="000000"/>
                  </a:solidFill>
                </a:uFill>
                <a:latin typeface="Arial"/>
                <a:ea typeface="Arial"/>
                <a:cs typeface="Arial"/>
                <a:sym typeface="Arial"/>
              </a:defRPr>
            </a:lvl3pPr>
            <a:lvl4pPr marL="1776728" marR="40639" indent="-320039">
              <a:buFontTx/>
              <a:defRPr sz="2800">
                <a:uFill>
                  <a:solidFill>
                    <a:srgbClr val="000000"/>
                  </a:solidFill>
                </a:uFill>
                <a:latin typeface="Arial"/>
                <a:ea typeface="Arial"/>
                <a:cs typeface="Arial"/>
                <a:sym typeface="Arial"/>
              </a:defRPr>
            </a:lvl4pPr>
            <a:lvl5pPr marL="2189478" marR="40639" indent="-320039">
              <a:buFontTx/>
              <a:defRPr sz="2800">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2" name="Slide Number"/>
          <p:cNvSpPr txBox="1">
            <a:spLocks noGrp="1"/>
          </p:cNvSpPr>
          <p:nvPr>
            <p:ph type="sldNum" sz="quarter" idx="2"/>
          </p:nvPr>
        </p:nvSpPr>
        <p:spPr>
          <a:xfrm>
            <a:off x="8089993" y="6565900"/>
            <a:ext cx="168089" cy="147830"/>
          </a:xfrm>
          <a:prstGeom prst="rect">
            <a:avLst/>
          </a:prstGeom>
        </p:spPr>
        <p:txBody>
          <a:bodyPr lIns="0" tIns="0" rIns="0" bIns="0" anchor="t"/>
          <a:lstStyle>
            <a:lvl1pPr algn="ctr" defTabSz="584200">
              <a:defRPr sz="1100">
                <a:solidFill>
                  <a:srgbClr val="3B44A4"/>
                </a:solidFill>
                <a:uFill>
                  <a:solidFill>
                    <a:srgbClr val="3B44A4"/>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Office Theme">
    <p:spTree>
      <p:nvGrpSpPr>
        <p:cNvPr id="1" name=""/>
        <p:cNvGrpSpPr/>
        <p:nvPr/>
      </p:nvGrpSpPr>
      <p:grpSpPr>
        <a:xfrm>
          <a:off x="0" y="0"/>
          <a:ext cx="0" cy="0"/>
          <a:chOff x="0" y="0"/>
          <a:chExt cx="0" cy="0"/>
        </a:xfrm>
      </p:grpSpPr>
      <p:sp>
        <p:nvSpPr>
          <p:cNvPr id="289" name="Title Text"/>
          <p:cNvSpPr txBox="1">
            <a:spLocks noGrp="1"/>
          </p:cNvSpPr>
          <p:nvPr>
            <p:ph type="title"/>
          </p:nvPr>
        </p:nvSpPr>
        <p:spPr>
          <a:xfrm>
            <a:off x="457200" y="92074"/>
            <a:ext cx="8229600" cy="1508126"/>
          </a:xfrm>
          <a:prstGeom prst="rect">
            <a:avLst/>
          </a:prstGeom>
        </p:spPr>
        <p:txBody>
          <a:bodyPr lIns="50800" tIns="50800" rIns="50800" bIns="50800"/>
          <a:lstStyle>
            <a:lvl1pPr marR="40639" indent="40639">
              <a:defRPr>
                <a:uFill>
                  <a:solidFill>
                    <a:srgbClr val="000000"/>
                  </a:solidFill>
                </a:uFill>
              </a:defRPr>
            </a:lvl1pPr>
          </a:lstStyle>
          <a:p>
            <a:r>
              <a:t>Title Text</a:t>
            </a:r>
          </a:p>
        </p:txBody>
      </p:sp>
      <p:sp>
        <p:nvSpPr>
          <p:cNvPr id="290" name="Body Level One…"/>
          <p:cNvSpPr txBox="1">
            <a:spLocks noGrp="1"/>
          </p:cNvSpPr>
          <p:nvPr>
            <p:ph type="body" idx="1"/>
          </p:nvPr>
        </p:nvSpPr>
        <p:spPr>
          <a:prstGeom prst="rect">
            <a:avLst/>
          </a:prstGeom>
        </p:spPr>
        <p:txBody>
          <a:bodyPr lIns="50800" tIns="50800" rIns="50800" bIns="50800"/>
          <a:lstStyle>
            <a:lvl1pPr marL="383540" marR="40639">
              <a:buClr>
                <a:srgbClr val="000000"/>
              </a:buClr>
              <a:defRPr>
                <a:uFill>
                  <a:solidFill>
                    <a:srgbClr val="000000"/>
                  </a:solidFill>
                </a:uFill>
              </a:defRPr>
            </a:lvl1pPr>
            <a:lvl2pPr marL="824411" marR="40639" indent="-326571">
              <a:buClr>
                <a:srgbClr val="000000"/>
              </a:buClr>
              <a:defRPr>
                <a:uFill>
                  <a:solidFill>
                    <a:srgbClr val="000000"/>
                  </a:solidFill>
                </a:uFill>
              </a:defRPr>
            </a:lvl2pPr>
            <a:lvl3pPr marL="1259838" marR="40639">
              <a:buClr>
                <a:srgbClr val="000000"/>
              </a:buClr>
              <a:defRPr>
                <a:uFill>
                  <a:solidFill>
                    <a:srgbClr val="000000"/>
                  </a:solidFill>
                </a:uFill>
              </a:defRPr>
            </a:lvl3pPr>
            <a:lvl4pPr marL="1777999" marR="40639">
              <a:buClr>
                <a:srgbClr val="000000"/>
              </a:buClr>
              <a:defRPr>
                <a:uFill>
                  <a:solidFill>
                    <a:srgbClr val="000000"/>
                  </a:solidFill>
                </a:uFill>
              </a:defRPr>
            </a:lvl4pPr>
            <a:lvl5pPr marL="2235199" marR="40639">
              <a:buClr>
                <a:srgbClr val="000000"/>
              </a:buCl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291" name="Slide Number"/>
          <p:cNvSpPr txBox="1">
            <a:spLocks noGrp="1"/>
          </p:cNvSpPr>
          <p:nvPr>
            <p:ph type="sldNum" sz="quarter" idx="2"/>
          </p:nvPr>
        </p:nvSpPr>
        <p:spPr>
          <a:xfrm>
            <a:off x="7465962" y="6392862"/>
            <a:ext cx="308076" cy="292101"/>
          </a:xfrm>
          <a:prstGeom prst="rect">
            <a:avLst/>
          </a:prstGeom>
        </p:spPr>
        <p:txBody>
          <a:bodyPr lIns="50800" tIns="50800" rIns="50800" bIns="50800"/>
          <a:lstStyle>
            <a:lvl1pPr algn="ctr" defTabSz="584200">
              <a:defRPr>
                <a:solidFill>
                  <a:srgbClr val="9B9B9B"/>
                </a:solidFill>
                <a:uFill>
                  <a:solidFill>
                    <a:srgbClr val="9B9B9B"/>
                  </a:solidFill>
                </a:uFill>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1"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99" name="Line"/>
          <p:cNvSpPr/>
          <p:nvPr/>
        </p:nvSpPr>
        <p:spPr>
          <a:xfrm>
            <a:off x="457199" y="1411287"/>
            <a:ext cx="8229602" cy="1588"/>
          </a:xfrm>
          <a:prstGeom prst="line">
            <a:avLst/>
          </a:prstGeom>
          <a:ln w="12700">
            <a:solidFill>
              <a:srgbClr val="000000"/>
            </a:solidFill>
            <a:prstDash val="sysDot"/>
          </a:ln>
        </p:spPr>
        <p:txBody>
          <a:bodyPr lIns="45718" tIns="45718" rIns="45718" bIns="45718"/>
          <a:lstStyle/>
          <a:p>
            <a:endParaRPr/>
          </a:p>
        </p:txBody>
      </p:sp>
      <p:sp>
        <p:nvSpPr>
          <p:cNvPr id="301" name="Rectangle"/>
          <p:cNvSpPr/>
          <p:nvPr/>
        </p:nvSpPr>
        <p:spPr>
          <a:xfrm>
            <a:off x="5700712" y="4149725"/>
            <a:ext cx="3419477" cy="2708275"/>
          </a:xfrm>
          <a:prstGeom prst="rect">
            <a:avLst/>
          </a:prstGeom>
          <a:solidFill>
            <a:srgbClr val="FFFFFF"/>
          </a:solidFill>
          <a:ln>
            <a:solidFill>
              <a:srgbClr val="FFFFFF"/>
            </a:solidFill>
          </a:ln>
        </p:spPr>
        <p:txBody>
          <a:bodyPr lIns="45718" tIns="45718" rIns="45718" bIns="45718" anchor="ctr"/>
          <a:lstStyle/>
          <a:p>
            <a:pPr algn="ctr" defTabSz="457200">
              <a:defRPr>
                <a:solidFill>
                  <a:srgbClr val="FFFFFF"/>
                </a:solidFill>
                <a:latin typeface="Arial"/>
                <a:ea typeface="Arial"/>
                <a:cs typeface="Arial"/>
                <a:sym typeface="Arial"/>
              </a:defRPr>
            </a:pPr>
            <a:endParaRPr/>
          </a:p>
        </p:txBody>
      </p:sp>
      <p:sp>
        <p:nvSpPr>
          <p:cNvPr id="302" name="Slide Number"/>
          <p:cNvSpPr txBox="1">
            <a:spLocks noGrp="1"/>
          </p:cNvSpPr>
          <p:nvPr>
            <p:ph type="sldNum" sz="quarter" idx="2"/>
          </p:nvPr>
        </p:nvSpPr>
        <p:spPr>
          <a:xfrm>
            <a:off x="8518711" y="6565900"/>
            <a:ext cx="168090" cy="147830"/>
          </a:xfrm>
          <a:prstGeom prst="rect">
            <a:avLst/>
          </a:prstGeom>
        </p:spPr>
        <p:txBody>
          <a:bodyPr lIns="0" tIns="0" rIns="0" bIns="0" anchor="t"/>
          <a:lstStyle>
            <a:lvl1pPr defTabSz="457200">
              <a:defRPr sz="1100">
                <a:solidFill>
                  <a:srgbClr val="2D2F93"/>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sp>
        <p:nvSpPr>
          <p:cNvPr id="310" name="Title Text"/>
          <p:cNvSpPr txBox="1">
            <a:spLocks noGrp="1"/>
          </p:cNvSpPr>
          <p:nvPr>
            <p:ph type="title"/>
          </p:nvPr>
        </p:nvSpPr>
        <p:spPr>
          <a:xfrm>
            <a:off x="457200" y="274635"/>
            <a:ext cx="8229600" cy="1143004"/>
          </a:xfrm>
          <a:prstGeom prst="rect">
            <a:avLst/>
          </a:prstGeom>
        </p:spPr>
        <p:txBody>
          <a:bodyPr lIns="38100" tIns="38100" rIns="38100" bIns="38100"/>
          <a:lstStyle>
            <a:lvl1pPr>
              <a:defRPr>
                <a:uFill>
                  <a:solidFill>
                    <a:srgbClr val="000000"/>
                  </a:solidFill>
                </a:uFill>
                <a:latin typeface="Arial"/>
                <a:ea typeface="Arial"/>
                <a:cs typeface="Arial"/>
                <a:sym typeface="Arial"/>
              </a:defRPr>
            </a:lvl1pPr>
          </a:lstStyle>
          <a:p>
            <a:r>
              <a:t>Title Text</a:t>
            </a:r>
          </a:p>
        </p:txBody>
      </p:sp>
      <p:sp>
        <p:nvSpPr>
          <p:cNvPr id="311" name="Body Level One…"/>
          <p:cNvSpPr txBox="1">
            <a:spLocks noGrp="1"/>
          </p:cNvSpPr>
          <p:nvPr>
            <p:ph type="body" idx="1"/>
          </p:nvPr>
        </p:nvSpPr>
        <p:spPr>
          <a:xfrm>
            <a:off x="457200" y="1600199"/>
            <a:ext cx="8229600" cy="4525965"/>
          </a:xfrm>
          <a:prstGeom prst="rect">
            <a:avLst/>
          </a:prstGeom>
        </p:spPr>
        <p:txBody>
          <a:bodyPr lIns="38100" tIns="38100" rIns="38100" bIns="38100"/>
          <a:lstStyle>
            <a:lvl1pPr marL="457200" indent="-457200">
              <a:buSzPct val="133333"/>
              <a:buFontTx/>
              <a:buAutoNum type="arabicPeriod"/>
              <a:defRPr>
                <a:uFill>
                  <a:solidFill>
                    <a:srgbClr val="000000"/>
                  </a:solidFill>
                </a:uFill>
                <a:latin typeface="Arial"/>
                <a:ea typeface="Arial"/>
                <a:cs typeface="Arial"/>
                <a:sym typeface="Arial"/>
              </a:defRPr>
            </a:lvl1pPr>
            <a:lvl2pPr marL="742950" indent="-285750">
              <a:buFontTx/>
              <a:defRPr>
                <a:uFill>
                  <a:solidFill>
                    <a:srgbClr val="000000"/>
                  </a:solidFill>
                </a:uFill>
                <a:latin typeface="Arial"/>
                <a:ea typeface="Arial"/>
                <a:cs typeface="Arial"/>
                <a:sym typeface="Arial"/>
              </a:defRPr>
            </a:lvl2pPr>
            <a:lvl3pPr marL="1259838">
              <a:buFontTx/>
              <a:defRPr>
                <a:uFill>
                  <a:solidFill>
                    <a:srgbClr val="000000"/>
                  </a:solidFill>
                </a:uFill>
                <a:latin typeface="Arial"/>
                <a:ea typeface="Arial"/>
                <a:cs typeface="Arial"/>
                <a:sym typeface="Arial"/>
              </a:defRPr>
            </a:lvl3pPr>
            <a:lvl4pPr marL="1600200" indent="-228600">
              <a:buFontTx/>
              <a:defRPr>
                <a:uFill>
                  <a:solidFill>
                    <a:srgbClr val="000000"/>
                  </a:solidFill>
                </a:uFill>
                <a:latin typeface="Arial"/>
                <a:ea typeface="Arial"/>
                <a:cs typeface="Arial"/>
                <a:sym typeface="Arial"/>
              </a:defRPr>
            </a:lvl4pPr>
            <a:lvl5pPr marL="2057400" indent="-228600">
              <a:buFontTx/>
              <a:defRPr>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12" name="Slide Number"/>
          <p:cNvSpPr txBox="1">
            <a:spLocks noGrp="1"/>
          </p:cNvSpPr>
          <p:nvPr>
            <p:ph type="sldNum" sz="quarter" idx="2"/>
          </p:nvPr>
        </p:nvSpPr>
        <p:spPr>
          <a:xfrm>
            <a:off x="8428385" y="6461124"/>
            <a:ext cx="258416" cy="254001"/>
          </a:xfrm>
          <a:prstGeom prst="rect">
            <a:avLst/>
          </a:prstGeom>
        </p:spPr>
        <p:txBody>
          <a:bodyPr lIns="38100" tIns="38100" rIns="38100" bIns="38100"/>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319" name="hl_logo_purple_rgb_med-res.png" descr="hl_logo_purple_rgb_med-res.png"/>
          <p:cNvPicPr>
            <a:picLocks noChangeAspect="1"/>
          </p:cNvPicPr>
          <p:nvPr/>
        </p:nvPicPr>
        <p:blipFill>
          <a:blip r:embed="rId2">
            <a:extLst/>
          </a:blip>
          <a:stretch>
            <a:fillRect/>
          </a:stretch>
        </p:blipFill>
        <p:spPr>
          <a:xfrm>
            <a:off x="8069766" y="360364"/>
            <a:ext cx="713874" cy="515094"/>
          </a:xfrm>
          <a:prstGeom prst="rect">
            <a:avLst/>
          </a:prstGeom>
          <a:ln w="12700">
            <a:miter lim="400000"/>
          </a:ln>
        </p:spPr>
      </p:pic>
      <p:sp>
        <p:nvSpPr>
          <p:cNvPr id="321" name="Title Text"/>
          <p:cNvSpPr txBox="1">
            <a:spLocks noGrp="1"/>
          </p:cNvSpPr>
          <p:nvPr>
            <p:ph type="title"/>
          </p:nvPr>
        </p:nvSpPr>
        <p:spPr>
          <a:xfrm>
            <a:off x="685800" y="2130425"/>
            <a:ext cx="7772400" cy="1470025"/>
          </a:xfrm>
          <a:prstGeom prst="rect">
            <a:avLst/>
          </a:prstGeom>
        </p:spPr>
        <p:txBody>
          <a:bodyPr/>
          <a:lstStyle>
            <a:lvl1pPr defTabSz="457200">
              <a:defRPr sz="5000">
                <a:solidFill>
                  <a:srgbClr val="9D3F7B"/>
                </a:solidFill>
                <a:latin typeface="ITC Avant Garde Gothic Pro Bold"/>
                <a:ea typeface="ITC Avant Garde Gothic Pro Bold"/>
                <a:cs typeface="ITC Avant Garde Gothic Pro Bold"/>
                <a:sym typeface="ITC Avant Garde Gothic Pro Bold"/>
              </a:defRPr>
            </a:lvl1pPr>
          </a:lstStyle>
          <a:p>
            <a:r>
              <a:t>Title Text</a:t>
            </a:r>
          </a:p>
        </p:txBody>
      </p:sp>
      <p:sp>
        <p:nvSpPr>
          <p:cNvPr id="322" name="Body Level One…"/>
          <p:cNvSpPr txBox="1">
            <a:spLocks noGrp="1"/>
          </p:cNvSpPr>
          <p:nvPr>
            <p:ph type="body" sz="quarter" idx="1"/>
          </p:nvPr>
        </p:nvSpPr>
        <p:spPr>
          <a:xfrm>
            <a:off x="1371600" y="3886200"/>
            <a:ext cx="6400800" cy="1752600"/>
          </a:xfrm>
          <a:prstGeom prst="rect">
            <a:avLst/>
          </a:prstGeom>
        </p:spPr>
        <p:txBody>
          <a:bodyPr/>
          <a:lstStyle>
            <a:lvl1pPr marL="0" indent="0" algn="ctr" defTabSz="457200">
              <a:spcBef>
                <a:spcPts val="600"/>
              </a:spcBef>
              <a:buSzTx/>
              <a:buFontTx/>
              <a:buNone/>
              <a:defRPr sz="2500">
                <a:solidFill>
                  <a:srgbClr val="3D948B"/>
                </a:solidFill>
                <a:latin typeface="ITC Avant Garde Gothic Pro Bold"/>
                <a:ea typeface="ITC Avant Garde Gothic Pro Bold"/>
                <a:cs typeface="ITC Avant Garde Gothic Pro Bold"/>
                <a:sym typeface="ITC Avant Garde Gothic Pro Bold"/>
              </a:defRPr>
            </a:lvl1pPr>
            <a:lvl2pPr marL="0" indent="0" algn="ctr" defTabSz="457200">
              <a:spcBef>
                <a:spcPts val="600"/>
              </a:spcBef>
              <a:buSzTx/>
              <a:buFontTx/>
              <a:buNone/>
              <a:defRPr sz="2500">
                <a:solidFill>
                  <a:srgbClr val="3D948B"/>
                </a:solidFill>
                <a:latin typeface="ITC Avant Garde Gothic Pro Bold"/>
                <a:ea typeface="ITC Avant Garde Gothic Pro Bold"/>
                <a:cs typeface="ITC Avant Garde Gothic Pro Bold"/>
                <a:sym typeface="ITC Avant Garde Gothic Pro Bold"/>
              </a:defRPr>
            </a:lvl2pPr>
            <a:lvl3pPr marL="0" indent="0" algn="ctr" defTabSz="457200">
              <a:spcBef>
                <a:spcPts val="600"/>
              </a:spcBef>
              <a:buSzTx/>
              <a:buFontTx/>
              <a:buNone/>
              <a:defRPr sz="2500">
                <a:solidFill>
                  <a:srgbClr val="3D948B"/>
                </a:solidFill>
                <a:latin typeface="ITC Avant Garde Gothic Pro Bold"/>
                <a:ea typeface="ITC Avant Garde Gothic Pro Bold"/>
                <a:cs typeface="ITC Avant Garde Gothic Pro Bold"/>
                <a:sym typeface="ITC Avant Garde Gothic Pro Bold"/>
              </a:defRPr>
            </a:lvl3pPr>
            <a:lvl4pPr marL="0" indent="0" algn="ctr" defTabSz="457200">
              <a:spcBef>
                <a:spcPts val="600"/>
              </a:spcBef>
              <a:buSzTx/>
              <a:buFontTx/>
              <a:buNone/>
              <a:defRPr sz="2500">
                <a:solidFill>
                  <a:srgbClr val="3D948B"/>
                </a:solidFill>
                <a:latin typeface="ITC Avant Garde Gothic Pro Bold"/>
                <a:ea typeface="ITC Avant Garde Gothic Pro Bold"/>
                <a:cs typeface="ITC Avant Garde Gothic Pro Bold"/>
                <a:sym typeface="ITC Avant Garde Gothic Pro Bold"/>
              </a:defRPr>
            </a:lvl4pPr>
            <a:lvl5pPr marL="0" indent="0" algn="ctr" defTabSz="457200">
              <a:spcBef>
                <a:spcPts val="600"/>
              </a:spcBef>
              <a:buSzTx/>
              <a:buFontTx/>
              <a:buNone/>
              <a:defRPr sz="2500">
                <a:solidFill>
                  <a:srgbClr val="3D948B"/>
                </a:solidFill>
                <a:latin typeface="ITC Avant Garde Gothic Pro Bold"/>
                <a:ea typeface="ITC Avant Garde Gothic Pro Bold"/>
                <a:cs typeface="ITC Avant Garde Gothic Pro Bold"/>
                <a:sym typeface="ITC Avant Garde Gothic Pro Bold"/>
              </a:defRPr>
            </a:lvl5pPr>
          </a:lstStyle>
          <a:p>
            <a:r>
              <a:t>Body Level One</a:t>
            </a:r>
          </a:p>
          <a:p>
            <a:pPr lvl="1"/>
            <a:r>
              <a:t>Body Level Two</a:t>
            </a:r>
          </a:p>
          <a:p>
            <a:pPr lvl="2"/>
            <a:r>
              <a:t>Body Level Three</a:t>
            </a:r>
          </a:p>
          <a:p>
            <a:pPr lvl="3"/>
            <a:r>
              <a:t>Body Level Four</a:t>
            </a:r>
          </a:p>
          <a:p>
            <a:pPr lvl="4"/>
            <a:r>
              <a:t>Body Level Five</a:t>
            </a:r>
          </a:p>
        </p:txBody>
      </p:sp>
      <p:sp>
        <p:nvSpPr>
          <p:cNvPr id="323" name="Slide Number"/>
          <p:cNvSpPr txBox="1">
            <a:spLocks noGrp="1"/>
          </p:cNvSpPr>
          <p:nvPr>
            <p:ph type="sldNum" sz="quarter" idx="2"/>
          </p:nvPr>
        </p:nvSpPr>
        <p:spPr>
          <a:xfrm>
            <a:off x="6279548" y="6221732"/>
            <a:ext cx="273652" cy="269237"/>
          </a:xfrm>
          <a:prstGeom prst="rect">
            <a:avLst/>
          </a:prstGeom>
        </p:spPr>
        <p:txBody>
          <a:bodyPr/>
          <a:lstStyle>
            <a:lvl1pPr defTabSz="457200">
              <a:defRPr>
                <a:solidFill>
                  <a:srgbClr val="000000"/>
                </a:solidFill>
                <a:latin typeface="Proxima Nova"/>
                <a:ea typeface="Proxima Nova"/>
                <a:cs typeface="Proxima Nova"/>
                <a:sym typeface="Proxima Nova"/>
              </a:defRPr>
            </a:lvl1pPr>
          </a:lstStyle>
          <a:p>
            <a:fld id="{86CB4B4D-7CA3-9044-876B-883B54F8677D}" type="slidenum">
              <a:t>‹#›</a:t>
            </a:fld>
            <a:endParaRPr/>
          </a:p>
        </p:txBody>
      </p:sp>
      <p:sp>
        <p:nvSpPr>
          <p:cNvPr id="7" name="Footer Placeholder 4"/>
          <p:cNvSpPr>
            <a:spLocks noGrp="1"/>
          </p:cNvSpPr>
          <p:nvPr>
            <p:ph type="ftr" sz="quarter" idx="4294967295"/>
          </p:nvPr>
        </p:nvSpPr>
        <p:spPr>
          <a:xfrm>
            <a:off x="0" y="6220781"/>
            <a:ext cx="4570413" cy="637219"/>
          </a:xfrm>
          <a:prstGeom prst="rect">
            <a:avLst/>
          </a:prstGeom>
          <a:solidFill>
            <a:schemeClr val="bg2">
              <a:lumMod val="20000"/>
              <a:lumOff val="80000"/>
            </a:schemeClr>
          </a:solidFill>
        </p:spPr>
        <p:txBody>
          <a:bodyPr lIns="360000" tIns="360000" rIns="360000" bIns="414000" anchor="ctr" anchorCtr="0"/>
          <a:lstStyle>
            <a:lvl1pPr algn="l">
              <a:defRPr sz="1800" b="1" i="0">
                <a:solidFill>
                  <a:srgbClr val="9D3F7B"/>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8" name="Footer Placeholder 4"/>
          <p:cNvSpPr txBox="1">
            <a:spLocks/>
          </p:cNvSpPr>
          <p:nvPr userDrawn="1"/>
        </p:nvSpPr>
        <p:spPr>
          <a:xfrm>
            <a:off x="4570413" y="6220781"/>
            <a:ext cx="4570413" cy="637219"/>
          </a:xfrm>
          <a:prstGeom prst="rect">
            <a:avLst/>
          </a:prstGeom>
          <a:solidFill>
            <a:schemeClr val="bg2">
              <a:lumMod val="20000"/>
              <a:lumOff val="80000"/>
            </a:schemeClr>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algn="r"/>
            <a:r>
              <a:rPr lang="en-US" sz="1600" b="0" dirty="0" smtClean="0">
                <a:solidFill>
                  <a:srgbClr val="9D3F7B"/>
                </a:solidFill>
                <a:latin typeface="Arial" panose="020B0604020202020204" pitchFamily="34" charset="0"/>
                <a:cs typeface="Arial" panose="020B0604020202020204" pitchFamily="34" charset="0"/>
              </a:rPr>
              <a:t>Let’s </a:t>
            </a:r>
            <a:r>
              <a:rPr lang="en-US" sz="1600" dirty="0" smtClean="0">
                <a:solidFill>
                  <a:srgbClr val="9D3F7B"/>
                </a:solidFill>
                <a:latin typeface="Arial" panose="020B0604020202020204" pitchFamily="34" charset="0"/>
                <a:cs typeface="Arial" panose="020B0604020202020204" pitchFamily="34" charset="0"/>
              </a:rPr>
              <a:t>end homelessness</a:t>
            </a:r>
            <a:r>
              <a:rPr lang="en-US" sz="1600" b="0" dirty="0" smtClean="0">
                <a:solidFill>
                  <a:srgbClr val="9D3F7B"/>
                </a:solidFill>
                <a:latin typeface="Arial" panose="020B0604020202020204" pitchFamily="34" charset="0"/>
                <a:cs typeface="Arial" panose="020B0604020202020204" pitchFamily="34" charset="0"/>
              </a:rPr>
              <a:t> together</a:t>
            </a:r>
            <a:endParaRPr lang="en-US" sz="1600" b="0" dirty="0">
              <a:solidFill>
                <a:srgbClr val="9D3F7B"/>
              </a:solidFill>
              <a:latin typeface="Arial" panose="020B0604020202020204" pitchFamily="34" charset="0"/>
              <a:cs typeface="Arial" panose="020B0604020202020204" pitchFamily="34" charset="0"/>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CT">
    <p:spTree>
      <p:nvGrpSpPr>
        <p:cNvPr id="1" name=""/>
        <p:cNvGrpSpPr/>
        <p:nvPr/>
      </p:nvGrpSpPr>
      <p:grpSpPr>
        <a:xfrm>
          <a:off x="0" y="0"/>
          <a:ext cx="0" cy="0"/>
          <a:chOff x="0" y="0"/>
          <a:chExt cx="0" cy="0"/>
        </a:xfrm>
      </p:grpSpPr>
      <p:sp>
        <p:nvSpPr>
          <p:cNvPr id="330" name="Line"/>
          <p:cNvSpPr/>
          <p:nvPr/>
        </p:nvSpPr>
        <p:spPr>
          <a:xfrm>
            <a:off x="457199" y="1266825"/>
            <a:ext cx="8229602" cy="1588"/>
          </a:xfrm>
          <a:prstGeom prst="line">
            <a:avLst/>
          </a:prstGeom>
          <a:ln w="12700">
            <a:solidFill>
              <a:srgbClr val="000000"/>
            </a:solidFill>
            <a:custDash>
              <a:ds d="100000" sp="200000"/>
            </a:custDash>
          </a:ln>
        </p:spPr>
        <p:txBody>
          <a:bodyPr lIns="45718" tIns="45718" rIns="45718" bIns="45718"/>
          <a:lstStyle/>
          <a:p>
            <a:endParaRPr/>
          </a:p>
        </p:txBody>
      </p:sp>
      <p:pic>
        <p:nvPicPr>
          <p:cNvPr id="331" name="image2.png" descr="image2.png"/>
          <p:cNvPicPr>
            <a:picLocks noChangeAspect="1"/>
          </p:cNvPicPr>
          <p:nvPr/>
        </p:nvPicPr>
        <p:blipFill>
          <a:blip r:embed="rId2">
            <a:extLst/>
          </a:blip>
          <a:stretch>
            <a:fillRect/>
          </a:stretch>
        </p:blipFill>
        <p:spPr>
          <a:xfrm>
            <a:off x="393997" y="6185296"/>
            <a:ext cx="7261474" cy="175894"/>
          </a:xfrm>
          <a:prstGeom prst="rect">
            <a:avLst/>
          </a:prstGeom>
          <a:ln w="12700">
            <a:miter lim="400000"/>
          </a:ln>
        </p:spPr>
      </p:pic>
      <p:sp>
        <p:nvSpPr>
          <p:cNvPr id="332" name="Title Text"/>
          <p:cNvSpPr txBox="1">
            <a:spLocks noGrp="1"/>
          </p:cNvSpPr>
          <p:nvPr>
            <p:ph type="title"/>
          </p:nvPr>
        </p:nvSpPr>
        <p:spPr>
          <a:xfrm>
            <a:off x="696118" y="123825"/>
            <a:ext cx="6108702" cy="1041400"/>
          </a:xfrm>
          <a:prstGeom prst="rect">
            <a:avLst/>
          </a:prstGeom>
        </p:spPr>
        <p:txBody>
          <a:bodyPr lIns="0" tIns="0" rIns="0" bIns="0"/>
          <a:lstStyle>
            <a:lvl1pPr>
              <a:defRPr sz="3400" b="1">
                <a:solidFill>
                  <a:srgbClr val="3B44A4"/>
                </a:solidFill>
                <a:uFill>
                  <a:solidFill>
                    <a:srgbClr val="3B44A4"/>
                  </a:solidFill>
                </a:uFill>
                <a:latin typeface="Arial"/>
                <a:ea typeface="Arial"/>
                <a:cs typeface="Arial"/>
                <a:sym typeface="Arial"/>
              </a:defRPr>
            </a:lvl1pPr>
          </a:lstStyle>
          <a:p>
            <a:r>
              <a:t>Title Text</a:t>
            </a:r>
          </a:p>
        </p:txBody>
      </p:sp>
      <p:sp>
        <p:nvSpPr>
          <p:cNvPr id="333" name="Body Level One…"/>
          <p:cNvSpPr txBox="1">
            <a:spLocks noGrp="1"/>
          </p:cNvSpPr>
          <p:nvPr>
            <p:ph type="body" idx="1"/>
          </p:nvPr>
        </p:nvSpPr>
        <p:spPr>
          <a:xfrm>
            <a:off x="457200" y="1257300"/>
            <a:ext cx="8128000" cy="5321300"/>
          </a:xfrm>
          <a:prstGeom prst="rect">
            <a:avLst/>
          </a:prstGeom>
        </p:spPr>
        <p:txBody>
          <a:bodyPr lIns="50800" tIns="50800" rIns="50800" bIns="50800"/>
          <a:lstStyle>
            <a:lvl1pPr marL="383540" marR="40639">
              <a:buFontTx/>
              <a:defRPr sz="2800">
                <a:uFill>
                  <a:solidFill>
                    <a:srgbClr val="000000"/>
                  </a:solidFill>
                </a:uFill>
                <a:latin typeface="Arial"/>
                <a:ea typeface="Arial"/>
                <a:cs typeface="Arial"/>
                <a:sym typeface="Arial"/>
              </a:defRPr>
            </a:lvl1pPr>
            <a:lvl2pPr marL="891294" marR="40639" indent="-307728">
              <a:buFontTx/>
              <a:defRPr sz="2800">
                <a:uFill>
                  <a:solidFill>
                    <a:srgbClr val="000000"/>
                  </a:solidFill>
                </a:uFill>
                <a:latin typeface="Arial"/>
                <a:ea typeface="Arial"/>
                <a:cs typeface="Arial"/>
                <a:sym typeface="Arial"/>
              </a:defRPr>
            </a:lvl2pPr>
            <a:lvl3pPr marL="1315401" marR="40639" indent="-266700">
              <a:buFontTx/>
              <a:defRPr sz="2800">
                <a:uFill>
                  <a:solidFill>
                    <a:srgbClr val="000000"/>
                  </a:solidFill>
                </a:uFill>
                <a:latin typeface="Arial"/>
                <a:ea typeface="Arial"/>
                <a:cs typeface="Arial"/>
                <a:sym typeface="Arial"/>
              </a:defRPr>
            </a:lvl3pPr>
            <a:lvl4pPr marL="1776727" marR="40639" indent="-320038">
              <a:buFontTx/>
              <a:defRPr sz="2800">
                <a:uFill>
                  <a:solidFill>
                    <a:srgbClr val="000000"/>
                  </a:solidFill>
                </a:uFill>
                <a:latin typeface="Arial"/>
                <a:ea typeface="Arial"/>
                <a:cs typeface="Arial"/>
                <a:sym typeface="Arial"/>
              </a:defRPr>
            </a:lvl4pPr>
            <a:lvl5pPr marL="2189477" marR="40639" indent="-320038">
              <a:buFontTx/>
              <a:defRPr sz="2800">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34" name="Slide Number"/>
          <p:cNvSpPr txBox="1">
            <a:spLocks noGrp="1"/>
          </p:cNvSpPr>
          <p:nvPr>
            <p:ph type="sldNum" sz="quarter" idx="2"/>
          </p:nvPr>
        </p:nvSpPr>
        <p:spPr>
          <a:xfrm>
            <a:off x="8089993" y="6565900"/>
            <a:ext cx="168089" cy="147830"/>
          </a:xfrm>
          <a:prstGeom prst="rect">
            <a:avLst/>
          </a:prstGeom>
        </p:spPr>
        <p:txBody>
          <a:bodyPr lIns="0" tIns="0" rIns="0" bIns="0" anchor="t"/>
          <a:lstStyle>
            <a:lvl1pPr algn="ctr" defTabSz="584200">
              <a:defRPr sz="1100">
                <a:solidFill>
                  <a:srgbClr val="3B44A4"/>
                </a:solidFill>
                <a:uFill>
                  <a:solidFill>
                    <a:srgbClr val="3B44A4"/>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500" b="0" i="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a:xfrm>
            <a:off x="0" y="6226175"/>
            <a:ext cx="9144000" cy="631825"/>
          </a:xfrm>
          <a:prstGeom prst="rect">
            <a:avLst/>
          </a:prstGeom>
        </p:spPr>
        <p:txBody>
          <a:bodyPr/>
          <a:lstStyle>
            <a:lvl1pPr>
              <a:defRPr/>
            </a:lvl1pPr>
          </a:lstStyle>
          <a:p>
            <a:pPr>
              <a:defRPr/>
            </a:pPr>
            <a:r>
              <a:rPr lang="en-US" dirty="0">
                <a:solidFill>
                  <a:srgbClr val="9D3F7B"/>
                </a:solidFill>
              </a:rPr>
              <a:t>www.sitra.org						       				www.homeless.org.uk</a:t>
            </a:r>
          </a:p>
        </p:txBody>
      </p:sp>
    </p:spTree>
    <p:extLst>
      <p:ext uri="{BB962C8B-B14F-4D97-AF65-F5344CB8AC3E}">
        <p14:creationId xmlns:p14="http://schemas.microsoft.com/office/powerpoint/2010/main" val="323679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a:xfrm>
            <a:off x="0" y="6226175"/>
            <a:ext cx="9144000" cy="631825"/>
          </a:xfrm>
          <a:prstGeom prst="rect">
            <a:avLst/>
          </a:prstGeom>
        </p:spPr>
        <p:txBody>
          <a:bodyPr/>
          <a:lstStyle>
            <a:lvl1pPr>
              <a:defRPr/>
            </a:lvl1pPr>
          </a:lstStyle>
          <a:p>
            <a:pPr>
              <a:defRPr/>
            </a:pPr>
            <a:r>
              <a:rPr lang="en-US">
                <a:solidFill>
                  <a:srgbClr val="9D3F7B"/>
                </a:solidFill>
              </a:rPr>
              <a:t>www.sitra.org						       				www.homeless.org.uk</a:t>
            </a:r>
          </a:p>
        </p:txBody>
      </p:sp>
    </p:spTree>
    <p:extLst>
      <p:ext uri="{BB962C8B-B14F-4D97-AF65-F5344CB8AC3E}">
        <p14:creationId xmlns:p14="http://schemas.microsoft.com/office/powerpoint/2010/main" val="278887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0" y="6226175"/>
            <a:ext cx="9144000" cy="631825"/>
          </a:xfrm>
          <a:prstGeom prst="rect">
            <a:avLst/>
          </a:prstGeom>
        </p:spPr>
        <p:txBody>
          <a:bodyPr/>
          <a:lstStyle>
            <a:lvl1pPr>
              <a:defRPr/>
            </a:lvl1pPr>
          </a:lstStyle>
          <a:p>
            <a:pPr>
              <a:defRPr/>
            </a:pPr>
            <a:r>
              <a:rPr lang="en-US">
                <a:solidFill>
                  <a:srgbClr val="9D3F7B"/>
                </a:solidFill>
              </a:rPr>
              <a:t>www.sitra.org						       				www.homeless.org.uk</a:t>
            </a:r>
          </a:p>
        </p:txBody>
      </p:sp>
    </p:spTree>
    <p:extLst>
      <p:ext uri="{BB962C8B-B14F-4D97-AF65-F5344CB8AC3E}">
        <p14:creationId xmlns:p14="http://schemas.microsoft.com/office/powerpoint/2010/main" val="2931004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0" y="6226175"/>
            <a:ext cx="9144000" cy="631825"/>
          </a:xfrm>
          <a:prstGeom prst="rect">
            <a:avLst/>
          </a:prstGeom>
        </p:spPr>
        <p:txBody>
          <a:bodyPr/>
          <a:lstStyle>
            <a:lvl1pPr algn="just">
              <a:defRPr sz="1800" b="1" i="0">
                <a:solidFill>
                  <a:schemeClr val="tx2"/>
                </a:solidFill>
                <a:latin typeface="Proxima Nova Bold"/>
                <a:cs typeface="Proxima Nova Bold"/>
              </a:defRPr>
            </a:lvl1pPr>
          </a:lstStyle>
          <a:p>
            <a:pPr>
              <a:defRPr/>
            </a:pPr>
            <a:r>
              <a:rPr lang="en-US">
                <a:solidFill>
                  <a:srgbClr val="9D3F7B"/>
                </a:solidFill>
              </a:rPr>
              <a:t>www.sitra.org						       				www.homeless.org.uk</a:t>
            </a:r>
          </a:p>
        </p:txBody>
      </p:sp>
    </p:spTree>
    <p:extLst>
      <p:ext uri="{BB962C8B-B14F-4D97-AF65-F5344CB8AC3E}">
        <p14:creationId xmlns:p14="http://schemas.microsoft.com/office/powerpoint/2010/main" val="634080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0" y="6226175"/>
            <a:ext cx="9144000" cy="631825"/>
          </a:xfrm>
          <a:prstGeom prst="rect">
            <a:avLst/>
          </a:prstGeom>
        </p:spPr>
        <p:txBody>
          <a:bodyPr/>
          <a:lstStyle>
            <a:lvl1pPr>
              <a:defRPr/>
            </a:lvl1pPr>
          </a:lstStyle>
          <a:p>
            <a:pPr>
              <a:defRPr/>
            </a:pPr>
            <a:r>
              <a:rPr lang="en-US">
                <a:solidFill>
                  <a:srgbClr val="9D3F7B"/>
                </a:solidFill>
              </a:rPr>
              <a:t>www.sitra.org						       				www.homeless.org.uk</a:t>
            </a:r>
          </a:p>
        </p:txBody>
      </p:sp>
    </p:spTree>
    <p:extLst>
      <p:ext uri="{BB962C8B-B14F-4D97-AF65-F5344CB8AC3E}">
        <p14:creationId xmlns:p14="http://schemas.microsoft.com/office/powerpoint/2010/main" val="2987865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xfrm>
            <a:off x="0" y="6226175"/>
            <a:ext cx="9144000" cy="631825"/>
          </a:xfrm>
          <a:prstGeom prst="rect">
            <a:avLst/>
          </a:prstGeom>
        </p:spPr>
        <p:txBody>
          <a:bodyPr/>
          <a:lstStyle>
            <a:lvl1pPr>
              <a:defRPr/>
            </a:lvl1pPr>
          </a:lstStyle>
          <a:p>
            <a:pPr>
              <a:defRPr/>
            </a:pPr>
            <a:r>
              <a:rPr lang="en-US">
                <a:solidFill>
                  <a:srgbClr val="9D3F7B"/>
                </a:solidFill>
              </a:rPr>
              <a:t>www.sitra.org						       				www.homeless.org.uk</a:t>
            </a:r>
          </a:p>
        </p:txBody>
      </p:sp>
    </p:spTree>
    <p:extLst>
      <p:ext uri="{BB962C8B-B14F-4D97-AF65-F5344CB8AC3E}">
        <p14:creationId xmlns:p14="http://schemas.microsoft.com/office/powerpoint/2010/main" val="104078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0" y="6226175"/>
            <a:ext cx="9144000" cy="631825"/>
          </a:xfrm>
          <a:prstGeom prst="rect">
            <a:avLst/>
          </a:prstGeom>
        </p:spPr>
        <p:txBody>
          <a:bodyPr/>
          <a:lstStyle>
            <a:lvl1pPr>
              <a:defRPr/>
            </a:lvl1pPr>
          </a:lstStyle>
          <a:p>
            <a:pPr>
              <a:defRPr/>
            </a:pPr>
            <a:r>
              <a:rPr lang="en-US">
                <a:solidFill>
                  <a:srgbClr val="9D3F7B"/>
                </a:solidFill>
              </a:rPr>
              <a:t>www.sitra.org						       				www.homeless.org.uk</a:t>
            </a:r>
          </a:p>
        </p:txBody>
      </p:sp>
    </p:spTree>
    <p:extLst>
      <p:ext uri="{BB962C8B-B14F-4D97-AF65-F5344CB8AC3E}">
        <p14:creationId xmlns:p14="http://schemas.microsoft.com/office/powerpoint/2010/main" val="4032922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0" y="6226175"/>
            <a:ext cx="9144000" cy="631825"/>
          </a:xfrm>
          <a:prstGeom prst="rect">
            <a:avLst/>
          </a:prstGeom>
        </p:spPr>
        <p:txBody>
          <a:bodyPr/>
          <a:lstStyle>
            <a:lvl1pPr>
              <a:defRPr/>
            </a:lvl1pPr>
          </a:lstStyle>
          <a:p>
            <a:pPr>
              <a:defRPr/>
            </a:pPr>
            <a:r>
              <a:rPr lang="en-US">
                <a:solidFill>
                  <a:srgbClr val="9D3F7B"/>
                </a:solidFill>
              </a:rPr>
              <a:t>www.sitra.org						       				www.homeless.org.uk</a:t>
            </a:r>
          </a:p>
        </p:txBody>
      </p:sp>
    </p:spTree>
    <p:extLst>
      <p:ext uri="{BB962C8B-B14F-4D97-AF65-F5344CB8AC3E}">
        <p14:creationId xmlns:p14="http://schemas.microsoft.com/office/powerpoint/2010/main" val="2106915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0" y="6226175"/>
            <a:ext cx="9144000" cy="631825"/>
          </a:xfrm>
          <a:prstGeom prst="rect">
            <a:avLst/>
          </a:prstGeom>
        </p:spPr>
        <p:txBody>
          <a:bodyPr/>
          <a:lstStyle>
            <a:lvl1pPr>
              <a:defRPr/>
            </a:lvl1pPr>
          </a:lstStyle>
          <a:p>
            <a:pPr>
              <a:defRPr/>
            </a:pPr>
            <a:r>
              <a:rPr lang="en-US">
                <a:solidFill>
                  <a:srgbClr val="9D3F7B"/>
                </a:solidFill>
              </a:rPr>
              <a:t>www.sitra.org						       				www.homeless.org.uk</a:t>
            </a:r>
          </a:p>
        </p:txBody>
      </p:sp>
    </p:spTree>
    <p:extLst>
      <p:ext uri="{BB962C8B-B14F-4D97-AF65-F5344CB8AC3E}">
        <p14:creationId xmlns:p14="http://schemas.microsoft.com/office/powerpoint/2010/main" val="71884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457200" y="256810"/>
            <a:ext cx="8229600" cy="1178656"/>
          </a:xfrm>
          <a:prstGeom prst="rect">
            <a:avLst/>
          </a:prstGeom>
        </p:spPr>
        <p:txBody>
          <a:bodyPr/>
          <a:lstStyle/>
          <a:p>
            <a:r>
              <a:t>Title Text</a:t>
            </a:r>
          </a:p>
        </p:txBody>
      </p:sp>
      <p:sp>
        <p:nvSpPr>
          <p:cNvPr id="49" name="Body Level One…"/>
          <p:cNvSpPr txBox="1">
            <a:spLocks noGrp="1"/>
          </p:cNvSpPr>
          <p:nvPr>
            <p:ph type="body" sz="quarter" idx="1"/>
          </p:nvPr>
        </p:nvSpPr>
        <p:spPr>
          <a:xfrm>
            <a:off x="457200" y="1435464"/>
            <a:ext cx="4040188" cy="739414"/>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0"/>
            <a:ext cx="3008316" cy="143510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1" name="Title Text"/>
          <p:cNvSpPr txBox="1">
            <a:spLocks noGrp="1"/>
          </p:cNvSpPr>
          <p:nvPr>
            <p:ph type="title"/>
          </p:nvPr>
        </p:nvSpPr>
        <p:spPr>
          <a:xfrm>
            <a:off x="1792288" y="4800600"/>
            <a:ext cx="5486403" cy="566738"/>
          </a:xfrm>
          <a:prstGeom prst="rect">
            <a:avLst/>
          </a:prstGeom>
        </p:spPr>
        <p:txBody>
          <a:bodyPr anchor="b"/>
          <a:lstStyle>
            <a:lvl1pPr algn="l">
              <a:defRPr sz="2000" b="1"/>
            </a:lvl1pPr>
          </a:lstStyle>
          <a:p>
            <a:r>
              <a:t>Title Text</a:t>
            </a:r>
          </a:p>
        </p:txBody>
      </p:sp>
      <p:sp>
        <p:nvSpPr>
          <p:cNvPr id="82"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0.png"/><Relationship Id="rId5" Type="http://schemas.openxmlformats.org/officeDocument/2006/relationships/slideLayout" Target="../slideLayouts/slideLayout38.xml"/><Relationship Id="rId10"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457200" y="92075"/>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22822" y="6404294"/>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6" r:id="rId27"/>
    <p:sldLayoutId id="2147483677" r:id="rId28"/>
    <p:sldLayoutId id="2147483678" r:id="rId29"/>
    <p:sldLayoutId id="2147483679" r:id="rId30"/>
    <p:sldLayoutId id="2147483680" r:id="rId31"/>
    <p:sldLayoutId id="2147483681" r:id="rId32"/>
    <p:sldLayoutId id="2147483682" r:id="rId3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4" descr="hl_logo_purple_rgb_med-res.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defTabSz="457200" eaLnBrk="0" fontAlgn="base">
              <a:spcBef>
                <a:spcPct val="0"/>
              </a:spcBef>
              <a:spcAft>
                <a:spcPct val="0"/>
              </a:spcAft>
            </a:pPr>
            <a:r>
              <a:rPr lang="en-US" sz="1600" kern="1200" dirty="0">
                <a:solidFill>
                  <a:srgbClr val="9D3F7B"/>
                </a:solidFill>
                <a:latin typeface="Arial" panose="020B0604020202020204" pitchFamily="34" charset="0"/>
                <a:cs typeface="Arial" panose="020B0604020202020204" pitchFamily="34" charset="0"/>
              </a:rPr>
              <a:t>www.homeless.org.uk</a:t>
            </a:r>
          </a:p>
        </p:txBody>
      </p:sp>
      <p:sp>
        <p:nvSpPr>
          <p:cNvPr id="9" name="Footer Placeholder 4"/>
          <p:cNvSpPr txBox="1">
            <a:spLocks/>
          </p:cNvSpPr>
          <p:nvPr/>
        </p:nvSpPr>
        <p:spPr>
          <a:xfrm>
            <a:off x="4570413" y="6220781"/>
            <a:ext cx="4570413" cy="637219"/>
          </a:xfrm>
          <a:prstGeom prst="rect">
            <a:avLst/>
          </a:prstGeom>
          <a:solidFill>
            <a:schemeClr val="bg2"/>
          </a:solidFill>
        </p:spPr>
        <p:txBody>
          <a:bodyPr lIns="360000" tIns="360000" rIns="360000" bIns="414000" anchor="ctr" anchorCtr="0"/>
          <a:lstStyle>
            <a:defPPr>
              <a:defRPr lang="en-US"/>
            </a:defPPr>
            <a:lvl1pPr algn="l" defTabSz="457200" rtl="0" eaLnBrk="0" fontAlgn="base" hangingPunct="0">
              <a:spcBef>
                <a:spcPct val="0"/>
              </a:spcBef>
              <a:spcAft>
                <a:spcPct val="0"/>
              </a:spcAft>
              <a:defRPr sz="1800" b="1" i="0" kern="1200">
                <a:solidFill>
                  <a:schemeClr val="tx2"/>
                </a:solidFill>
                <a:latin typeface="Proxima Nova Bold"/>
                <a:ea typeface="+mn-ea"/>
                <a:cs typeface="Proxima Nova Bold"/>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r>
              <a:rPr lang="en-US" sz="1600" b="0" smtClean="0">
                <a:solidFill>
                  <a:srgbClr val="9D3F7B"/>
                </a:solidFill>
                <a:latin typeface="Arial" panose="020B0604020202020204" pitchFamily="34" charset="0"/>
                <a:cs typeface="Arial" panose="020B0604020202020204" pitchFamily="34" charset="0"/>
              </a:rPr>
              <a:t>Let’s </a:t>
            </a:r>
            <a:r>
              <a:rPr lang="en-US" sz="1600" smtClean="0">
                <a:solidFill>
                  <a:srgbClr val="9D3F7B"/>
                </a:solidFill>
                <a:latin typeface="Arial" panose="020B0604020202020204" pitchFamily="34" charset="0"/>
                <a:cs typeface="Arial" panose="020B0604020202020204" pitchFamily="34" charset="0"/>
              </a:rPr>
              <a:t>end homelessness</a:t>
            </a:r>
            <a:r>
              <a:rPr lang="en-US" sz="1600" b="0" smtClean="0">
                <a:solidFill>
                  <a:srgbClr val="9D3F7B"/>
                </a:solidFill>
                <a:latin typeface="Arial" panose="020B0604020202020204" pitchFamily="34" charset="0"/>
                <a:cs typeface="Arial" panose="020B0604020202020204" pitchFamily="34" charset="0"/>
              </a:rPr>
              <a:t> together</a:t>
            </a:r>
            <a:endParaRPr lang="en-US" sz="1600" b="0" dirty="0">
              <a:solidFill>
                <a:srgbClr val="9D3F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6525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accent2"/>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accent2"/>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accent2"/>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accent2"/>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www.medterms.com" TargetMode="External"/><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training@homelesslink.org.uk"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carersuk.org" TargetMode="External"/><Relationship Id="rId7" Type="http://schemas.openxmlformats.org/officeDocument/2006/relationships/image" Target="../media/image10.png"/><Relationship Id="rId2" Type="http://schemas.openxmlformats.org/officeDocument/2006/relationships/hyperlink" Target="mailto:info@alzheimers.org.uk" TargetMode="External"/><Relationship Id="rId1" Type="http://schemas.openxmlformats.org/officeDocument/2006/relationships/slideLayout" Target="../slideLayouts/slideLayout10.xml"/><Relationship Id="rId6" Type="http://schemas.openxmlformats.org/officeDocument/2006/relationships/hyperlink" Target="mailto:enquiries@elderabuse.org.uk" TargetMode="External"/><Relationship Id="rId5" Type="http://schemas.openxmlformats.org/officeDocument/2006/relationships/hyperlink" Target="mailto:contact@ageUK.org.uk?subject=" TargetMode="External"/><Relationship Id="rId4" Type="http://schemas.openxmlformats.org/officeDocument/2006/relationships/hyperlink" Target="mailto:info@carers.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5" name="Group"/>
          <p:cNvGrpSpPr/>
          <p:nvPr/>
        </p:nvGrpSpPr>
        <p:grpSpPr>
          <a:xfrm>
            <a:off x="-2" y="5794930"/>
            <a:ext cx="9144002" cy="1494801"/>
            <a:chOff x="0" y="0"/>
            <a:chExt cx="9144000" cy="1494800"/>
          </a:xfrm>
        </p:grpSpPr>
        <p:sp>
          <p:nvSpPr>
            <p:cNvPr id="343" name="Rectangle"/>
            <p:cNvSpPr/>
            <p:nvPr/>
          </p:nvSpPr>
          <p:spPr>
            <a:xfrm>
              <a:off x="0" y="431730"/>
              <a:ext cx="9144001" cy="631340"/>
            </a:xfrm>
            <a:prstGeom prst="rect">
              <a:avLst/>
            </a:prstGeom>
            <a:solidFill>
              <a:srgbClr val="E3E3E3"/>
            </a:solidFill>
            <a:ln w="12700" cap="flat">
              <a:noFill/>
              <a:miter lim="400000"/>
            </a:ln>
            <a:effectLst/>
          </p:spPr>
          <p:txBody>
            <a:bodyPr wrap="square" lIns="45718" tIns="45718" rIns="45718" bIns="45718" numCol="1" anchor="ctr">
              <a:noAutofit/>
            </a:bodyPr>
            <a:lstStyle/>
            <a:p>
              <a:pPr defTabSz="457200">
                <a:defRPr b="1">
                  <a:solidFill>
                    <a:srgbClr val="9D3F7B"/>
                  </a:solidFill>
                  <a:latin typeface="Proxima Nova Bold"/>
                  <a:ea typeface="Proxima Nova Bold"/>
                  <a:cs typeface="Proxima Nova Bold"/>
                  <a:sym typeface="Proxima Nova Bold"/>
                </a:defRPr>
              </a:pPr>
              <a:endParaRPr/>
            </a:p>
          </p:txBody>
        </p:sp>
        <p:sp>
          <p:nvSpPr>
            <p:cNvPr id="344" name="www.sitra.org                 www.homeless.org.uk"/>
            <p:cNvSpPr txBox="1"/>
            <p:nvPr/>
          </p:nvSpPr>
          <p:spPr>
            <a:xfrm>
              <a:off x="-1" y="-1"/>
              <a:ext cx="6892302" cy="1494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68000" tIns="468000" rIns="468000" bIns="468000" numCol="1" anchor="ctr">
              <a:spAutoFit/>
            </a:bodyPr>
            <a:lstStyle>
              <a:lvl1pPr defTabSz="457200">
                <a:defRPr b="1">
                  <a:solidFill>
                    <a:srgbClr val="9D3F7B"/>
                  </a:solidFill>
                  <a:latin typeface="Proxima Nova Bold"/>
                  <a:ea typeface="Proxima Nova Bold"/>
                  <a:cs typeface="Proxima Nova Bold"/>
                  <a:sym typeface="Proxima Nova Bold"/>
                </a:defRPr>
              </a:lvl1pPr>
            </a:lstStyle>
            <a:p>
              <a:r>
                <a:t>www.sitra.org						       				www.homeless.org.uk</a:t>
              </a:r>
            </a:p>
          </p:txBody>
        </p:sp>
      </p:grpSp>
      <p:pic>
        <p:nvPicPr>
          <p:cNvPr id="348" name="hl_logo_purple_rgb_med-res.png" descr="hl_logo_purple_rgb_med-res.png"/>
          <p:cNvPicPr>
            <a:picLocks noChangeAspect="1"/>
          </p:cNvPicPr>
          <p:nvPr/>
        </p:nvPicPr>
        <p:blipFill>
          <a:blip r:embed="rId2">
            <a:extLst/>
          </a:blip>
          <a:stretch>
            <a:fillRect/>
          </a:stretch>
        </p:blipFill>
        <p:spPr>
          <a:xfrm>
            <a:off x="8069766" y="360364"/>
            <a:ext cx="713874" cy="515094"/>
          </a:xfrm>
          <a:prstGeom prst="rect">
            <a:avLst/>
          </a:prstGeom>
          <a:ln w="12700">
            <a:miter lim="400000"/>
          </a:ln>
        </p:spPr>
      </p:pic>
      <p:sp>
        <p:nvSpPr>
          <p:cNvPr id="349" name="TIP……"/>
          <p:cNvSpPr/>
          <p:nvPr/>
        </p:nvSpPr>
        <p:spPr>
          <a:xfrm>
            <a:off x="7255378" y="2322128"/>
            <a:ext cx="1531975" cy="3387818"/>
          </a:xfrm>
          <a:prstGeom prst="rect">
            <a:avLst/>
          </a:prstGeom>
          <a:ln>
            <a:solidFill>
              <a:srgbClr val="FFFFFF"/>
            </a:solidFill>
          </a:ln>
          <a:extLst>
            <a:ext uri="{C572A759-6A51-4108-AA02-DFA0A04FC94B}">
              <ma14:wrappingTextBoxFlag xmlns="" xmlns:ma14="http://schemas.microsoft.com/office/mac/drawingml/2011/main" val="1"/>
            </a:ext>
          </a:extLst>
        </p:spPr>
        <p:txBody>
          <a:bodyPr lIns="91438" tIns="91438" rIns="91438" bIns="91438">
            <a:spAutoFit/>
          </a:bodyPr>
          <a:lstStyle/>
          <a:p>
            <a:pPr defTabSz="457200">
              <a:defRPr sz="1200" b="1">
                <a:solidFill>
                  <a:srgbClr val="FFFFFF"/>
                </a:solidFill>
                <a:latin typeface="Arial"/>
                <a:ea typeface="Arial"/>
                <a:cs typeface="Arial"/>
                <a:sym typeface="Arial"/>
              </a:defRPr>
            </a:pPr>
            <a:r>
              <a:t>TIP…</a:t>
            </a:r>
          </a:p>
          <a:p>
            <a:pPr defTabSz="457200">
              <a:defRPr sz="1200">
                <a:solidFill>
                  <a:srgbClr val="FFFFFF"/>
                </a:solidFill>
                <a:latin typeface="Arial"/>
                <a:ea typeface="Arial"/>
                <a:cs typeface="Arial"/>
                <a:sym typeface="Arial"/>
              </a:defRPr>
            </a:pPr>
            <a:r>
              <a:t> </a:t>
            </a:r>
          </a:p>
          <a:p>
            <a:pPr defTabSz="457200">
              <a:defRPr sz="1200">
                <a:solidFill>
                  <a:srgbClr val="FFFFFF"/>
                </a:solidFill>
                <a:latin typeface="Arial"/>
                <a:ea typeface="Arial"/>
                <a:cs typeface="Arial"/>
                <a:sym typeface="Arial"/>
              </a:defRPr>
            </a:pPr>
            <a:r>
              <a:t>The title and sub-title text boxes are set to 15% transparency. If you’re not using a photo on the cover to should remove the transparency:</a:t>
            </a:r>
          </a:p>
          <a:p>
            <a:pPr defTabSz="457200">
              <a:defRPr sz="1200">
                <a:solidFill>
                  <a:srgbClr val="FFFFFF"/>
                </a:solidFill>
                <a:latin typeface="Arial"/>
                <a:ea typeface="Arial"/>
                <a:cs typeface="Arial"/>
                <a:sym typeface="Arial"/>
              </a:defRPr>
            </a:pPr>
            <a:r>
              <a:t> </a:t>
            </a:r>
          </a:p>
          <a:p>
            <a:pPr defTabSz="457200">
              <a:defRPr sz="1200">
                <a:solidFill>
                  <a:srgbClr val="FFFFFF"/>
                </a:solidFill>
                <a:latin typeface="Arial"/>
                <a:ea typeface="Arial"/>
                <a:cs typeface="Arial"/>
                <a:sym typeface="Arial"/>
              </a:defRPr>
            </a:pPr>
            <a:r>
              <a:t>Format &gt; Shape &gt; Fill &gt; Transparency = 0%</a:t>
            </a:r>
          </a:p>
          <a:p>
            <a:pPr defTabSz="457200">
              <a:defRPr sz="1200">
                <a:solidFill>
                  <a:srgbClr val="FFFFFF"/>
                </a:solidFill>
                <a:latin typeface="Arial"/>
                <a:ea typeface="Arial"/>
                <a:cs typeface="Arial"/>
                <a:sym typeface="Arial"/>
              </a:defRPr>
            </a:pPr>
            <a:r>
              <a:t> </a:t>
            </a:r>
          </a:p>
          <a:p>
            <a:pPr defTabSz="457200">
              <a:defRPr sz="1200">
                <a:solidFill>
                  <a:srgbClr val="FFFFFF"/>
                </a:solidFill>
                <a:latin typeface="Arial"/>
                <a:ea typeface="Arial"/>
                <a:cs typeface="Arial"/>
                <a:sym typeface="Arial"/>
              </a:defRPr>
            </a:pPr>
            <a:r>
              <a:t>When you’re done,  delete this text frame.</a:t>
            </a:r>
          </a:p>
        </p:txBody>
      </p:sp>
      <p:sp>
        <p:nvSpPr>
          <p:cNvPr id="350" name="TIP……"/>
          <p:cNvSpPr/>
          <p:nvPr/>
        </p:nvSpPr>
        <p:spPr>
          <a:xfrm>
            <a:off x="4671300" y="2322128"/>
            <a:ext cx="2414980" cy="3565618"/>
          </a:xfrm>
          <a:prstGeom prst="rect">
            <a:avLst/>
          </a:prstGeom>
          <a:ln>
            <a:solidFill>
              <a:srgbClr val="FFFFFF"/>
            </a:solidFill>
          </a:ln>
          <a:extLst>
            <a:ext uri="{C572A759-6A51-4108-AA02-DFA0A04FC94B}">
              <ma14:wrappingTextBoxFlag xmlns="" xmlns:ma14="http://schemas.microsoft.com/office/mac/drawingml/2011/main" val="1"/>
            </a:ext>
          </a:extLst>
        </p:spPr>
        <p:txBody>
          <a:bodyPr lIns="91438" tIns="91438" rIns="91438" bIns="91438">
            <a:spAutoFit/>
          </a:bodyPr>
          <a:lstStyle/>
          <a:p>
            <a:pPr defTabSz="457200">
              <a:defRPr sz="1200" b="1">
                <a:solidFill>
                  <a:srgbClr val="FFFFFF"/>
                </a:solidFill>
                <a:latin typeface="Arial"/>
                <a:ea typeface="Arial"/>
                <a:cs typeface="Arial"/>
                <a:sym typeface="Arial"/>
              </a:defRPr>
            </a:pPr>
            <a:r>
              <a:t>TIP…</a:t>
            </a:r>
          </a:p>
          <a:p>
            <a:pPr defTabSz="457200">
              <a:defRPr sz="1200">
                <a:solidFill>
                  <a:srgbClr val="FFFFFF"/>
                </a:solidFill>
                <a:latin typeface="Arial"/>
                <a:ea typeface="Arial"/>
                <a:cs typeface="Arial"/>
                <a:sym typeface="Arial"/>
              </a:defRPr>
            </a:pPr>
            <a:r>
              <a:t> </a:t>
            </a:r>
          </a:p>
          <a:p>
            <a:pPr defTabSz="457200">
              <a:defRPr sz="1200">
                <a:solidFill>
                  <a:srgbClr val="FFFFFF"/>
                </a:solidFill>
                <a:latin typeface="Arial"/>
                <a:ea typeface="Arial"/>
                <a:cs typeface="Arial"/>
                <a:sym typeface="Arial"/>
              </a:defRPr>
            </a:pPr>
            <a:r>
              <a:t>You can replace this image with a new one, filling the page.</a:t>
            </a:r>
          </a:p>
          <a:p>
            <a:pPr defTabSz="457200">
              <a:defRPr sz="1200">
                <a:solidFill>
                  <a:srgbClr val="FFFFFF"/>
                </a:solidFill>
                <a:latin typeface="Arial"/>
                <a:ea typeface="Arial"/>
                <a:cs typeface="Arial"/>
                <a:sym typeface="Arial"/>
              </a:defRPr>
            </a:pPr>
            <a:r>
              <a:t> </a:t>
            </a:r>
          </a:p>
          <a:p>
            <a:pPr defTabSz="457200">
              <a:defRPr sz="1200">
                <a:solidFill>
                  <a:srgbClr val="FFFFFF"/>
                </a:solidFill>
                <a:latin typeface="Arial"/>
                <a:ea typeface="Arial"/>
                <a:cs typeface="Arial"/>
                <a:sym typeface="Arial"/>
              </a:defRPr>
            </a:pPr>
            <a:r>
              <a:t>Or you can replace it with a solid colour box, again filling the page. Try using one of the theme colours set to a tint of 20-50%.</a:t>
            </a:r>
          </a:p>
          <a:p>
            <a:pPr defTabSz="457200">
              <a:defRPr sz="1200">
                <a:solidFill>
                  <a:srgbClr val="FFFFFF"/>
                </a:solidFill>
                <a:latin typeface="Arial"/>
                <a:ea typeface="Arial"/>
                <a:cs typeface="Arial"/>
                <a:sym typeface="Arial"/>
              </a:defRPr>
            </a:pPr>
            <a:r>
              <a:t> </a:t>
            </a:r>
          </a:p>
          <a:p>
            <a:pPr defTabSz="457200">
              <a:defRPr sz="1200">
                <a:solidFill>
                  <a:srgbClr val="FFFFFF"/>
                </a:solidFill>
                <a:latin typeface="Arial"/>
                <a:ea typeface="Arial"/>
                <a:cs typeface="Arial"/>
                <a:sym typeface="Arial"/>
              </a:defRPr>
            </a:pPr>
            <a:r>
              <a:t>Make sure the image or frame is sent to the back, so it is underneath the text and logo: Select the photo &gt; Right click &gt; Arrange &gt; Send to Back</a:t>
            </a:r>
          </a:p>
          <a:p>
            <a:pPr defTabSz="457200">
              <a:defRPr sz="1200">
                <a:solidFill>
                  <a:srgbClr val="FFFFFF"/>
                </a:solidFill>
                <a:latin typeface="Arial"/>
                <a:ea typeface="Arial"/>
                <a:cs typeface="Arial"/>
                <a:sym typeface="Arial"/>
              </a:defRPr>
            </a:pPr>
            <a:r>
              <a:t> </a:t>
            </a:r>
          </a:p>
          <a:p>
            <a:pPr defTabSz="457200">
              <a:defRPr sz="1200">
                <a:solidFill>
                  <a:srgbClr val="FFFFFF"/>
                </a:solidFill>
                <a:latin typeface="Arial"/>
                <a:ea typeface="Arial"/>
                <a:cs typeface="Arial"/>
                <a:sym typeface="Arial"/>
              </a:defRPr>
            </a:pPr>
            <a:r>
              <a:t>When you’re done,  delete this text frame.</a:t>
            </a:r>
          </a:p>
        </p:txBody>
      </p:sp>
      <p:pic>
        <p:nvPicPr>
          <p:cNvPr id="351" name="image3.jpg" descr="image3.jpg"/>
          <p:cNvPicPr>
            <a:picLocks noChangeAspect="1"/>
          </p:cNvPicPr>
          <p:nvPr/>
        </p:nvPicPr>
        <p:blipFill>
          <a:blip r:embed="rId3">
            <a:extLst/>
          </a:blip>
          <a:stretch>
            <a:fillRect/>
          </a:stretch>
        </p:blipFill>
        <p:spPr>
          <a:xfrm>
            <a:off x="2416253" y="1574851"/>
            <a:ext cx="4439366" cy="4100815"/>
          </a:xfrm>
          <a:prstGeom prst="rect">
            <a:avLst/>
          </a:prstGeom>
          <a:ln w="12700">
            <a:miter lim="400000"/>
          </a:ln>
        </p:spPr>
      </p:pic>
      <p:sp>
        <p:nvSpPr>
          <p:cNvPr id="13" name="Title 1"/>
          <p:cNvSpPr txBox="1">
            <a:spLocks/>
          </p:cNvSpPr>
          <p:nvPr/>
        </p:nvSpPr>
        <p:spPr>
          <a:xfrm>
            <a:off x="0" y="360363"/>
            <a:ext cx="7363838" cy="795190"/>
          </a:xfrm>
          <a:prstGeom prst="rect">
            <a:avLst/>
          </a:prstGeom>
          <a:solidFill>
            <a:srgbClr val="9D3F7B">
              <a:alpha val="84706"/>
            </a:srgbClr>
          </a:solidFill>
          <a:ln w="12700">
            <a:miter lim="400000"/>
          </a:ln>
          <a:extLst>
            <a:ext uri="{C572A759-6A51-4108-AA02-DFA0A04FC94B}">
              <ma14:wrappingTextBoxFlag xmlns="" xmlns:ma14="http://schemas.microsoft.com/office/mac/drawingml/2011/main" val="1"/>
            </a:ext>
          </a:extLst>
        </p:spPr>
        <p:txBody>
          <a:bodyPr wrap="square" lIns="360000" tIns="108000" rIns="108000" bIns="108000" anchor="t">
            <a:spAutoFit/>
          </a:bodyPr>
          <a:lstStyle>
            <a:lvl1pPr marL="0" marR="0" indent="0" algn="ctr" defTabSz="457200" rtl="0" latinLnBrk="0">
              <a:lnSpc>
                <a:spcPct val="100000"/>
              </a:lnSpc>
              <a:spcBef>
                <a:spcPts val="0"/>
              </a:spcBef>
              <a:spcAft>
                <a:spcPts val="0"/>
              </a:spcAft>
              <a:buClrTx/>
              <a:buSzTx/>
              <a:buFontTx/>
              <a:buNone/>
              <a:tabLst/>
              <a:defRPr sz="5000" b="0" i="0" u="none" strike="noStrike" cap="none" spc="0" baseline="0">
                <a:ln>
                  <a:noFill/>
                </a:ln>
                <a:solidFill>
                  <a:srgbClr val="9D3F7B"/>
                </a:solidFill>
                <a:uFillTx/>
                <a:latin typeface="ITC Avant Garde Gothic Pro Bold"/>
                <a:ea typeface="ITC Avant Garde Gothic Pro Bold"/>
                <a:cs typeface="ITC Avant Garde Gothic Pro Bold"/>
                <a:sym typeface="ITC Avant Garde Gothic Pro Bold"/>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a:lstStyle>
          <a:p>
            <a:pPr algn="l" hangingPunct="1">
              <a:lnSpc>
                <a:spcPts val="4500"/>
              </a:lnSpc>
            </a:pPr>
            <a:r>
              <a:rPr lang="en-US" altLang="en-US" sz="4000" b="1" dirty="0" smtClean="0">
                <a:solidFill>
                  <a:srgbClr val="FFFFFF"/>
                </a:solidFill>
                <a:latin typeface="Arial" pitchFamily="34" charset="0"/>
                <a:cs typeface="Arial" pitchFamily="34" charset="0"/>
              </a:rPr>
              <a:t>Dementia and Housing</a:t>
            </a:r>
          </a:p>
        </p:txBody>
      </p:sp>
      <p:sp>
        <p:nvSpPr>
          <p:cNvPr id="14" name="Footer Placeholder 4"/>
          <p:cNvSpPr txBox="1">
            <a:spLocks/>
          </p:cNvSpPr>
          <p:nvPr/>
        </p:nvSpPr>
        <p:spPr>
          <a:xfrm>
            <a:off x="0" y="6220781"/>
            <a:ext cx="4570413" cy="637219"/>
          </a:xfrm>
          <a:prstGeom prst="rect">
            <a:avLst/>
          </a:prstGeom>
          <a:solidFill>
            <a:schemeClr val="bg2"/>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r>
              <a:rPr lang="en-US" sz="160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5" name="Footer Placeholder 4"/>
          <p:cNvSpPr txBox="1">
            <a:spLocks/>
          </p:cNvSpPr>
          <p:nvPr/>
        </p:nvSpPr>
        <p:spPr>
          <a:xfrm>
            <a:off x="4570413" y="6220781"/>
            <a:ext cx="4570413" cy="637219"/>
          </a:xfrm>
          <a:prstGeom prst="rect">
            <a:avLst/>
          </a:prstGeom>
          <a:solidFill>
            <a:schemeClr val="bg2"/>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algn="r"/>
            <a:r>
              <a:rPr lang="en-US" sz="1600" b="0" smtClean="0">
                <a:latin typeface="Arial" panose="020B0604020202020204" pitchFamily="34" charset="0"/>
                <a:cs typeface="Arial" panose="020B0604020202020204" pitchFamily="34" charset="0"/>
              </a:rPr>
              <a:t>Let’s </a:t>
            </a:r>
            <a:r>
              <a:rPr lang="en-US" sz="1600" smtClean="0">
                <a:latin typeface="Arial" panose="020B0604020202020204" pitchFamily="34" charset="0"/>
                <a:cs typeface="Arial" panose="020B0604020202020204" pitchFamily="34" charset="0"/>
              </a:rPr>
              <a:t>end homelessness</a:t>
            </a:r>
            <a:r>
              <a:rPr lang="en-US" sz="1600" b="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grpSp>
        <p:nvGrpSpPr>
          <p:cNvPr id="16" name="Group"/>
          <p:cNvGrpSpPr/>
          <p:nvPr/>
        </p:nvGrpSpPr>
        <p:grpSpPr>
          <a:xfrm>
            <a:off x="-2" y="5946649"/>
            <a:ext cx="9144003" cy="1191362"/>
            <a:chOff x="0" y="151719"/>
            <a:chExt cx="9144001" cy="1191361"/>
          </a:xfrm>
        </p:grpSpPr>
        <p:sp>
          <p:nvSpPr>
            <p:cNvPr id="17" name="Rectangle"/>
            <p:cNvSpPr/>
            <p:nvPr/>
          </p:nvSpPr>
          <p:spPr>
            <a:xfrm>
              <a:off x="0" y="431730"/>
              <a:ext cx="9144001" cy="631340"/>
            </a:xfrm>
            <a:prstGeom prst="rect">
              <a:avLst/>
            </a:prstGeom>
            <a:solidFill>
              <a:srgbClr val="E3E3E3"/>
            </a:solidFill>
            <a:ln w="12700" cap="flat">
              <a:noFill/>
              <a:miter lim="400000"/>
            </a:ln>
            <a:effectLst/>
          </p:spPr>
          <p:txBody>
            <a:bodyPr wrap="square" lIns="45718" tIns="45718" rIns="45718" bIns="45718" numCol="1" anchor="ctr">
              <a:noAutofit/>
            </a:bodyPr>
            <a:lstStyle/>
            <a:p>
              <a:pPr defTabSz="457200">
                <a:defRPr b="1">
                  <a:solidFill>
                    <a:srgbClr val="9D3F7B"/>
                  </a:solidFill>
                  <a:latin typeface="Proxima Nova Bold"/>
                  <a:ea typeface="Proxima Nova Bold"/>
                  <a:cs typeface="Proxima Nova Bold"/>
                  <a:sym typeface="Proxima Nova Bold"/>
                </a:defRPr>
              </a:pPr>
              <a:endParaRPr/>
            </a:p>
          </p:txBody>
        </p:sp>
        <p:sp>
          <p:nvSpPr>
            <p:cNvPr id="18" name="www.sitra.org                 www.homeless.org.uk"/>
            <p:cNvSpPr txBox="1"/>
            <p:nvPr/>
          </p:nvSpPr>
          <p:spPr>
            <a:xfrm>
              <a:off x="411859" y="151719"/>
              <a:ext cx="8697261" cy="11913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68000" tIns="468000" rIns="468000" bIns="468000" numCol="1" anchor="ctr">
              <a:spAutoFit/>
            </a:bodyPr>
            <a:lstStyle>
              <a:lvl1pPr defTabSz="457200">
                <a:defRPr b="1">
                  <a:solidFill>
                    <a:srgbClr val="9D3F7B"/>
                  </a:solidFill>
                  <a:latin typeface="Proxima Nova Bold"/>
                  <a:ea typeface="Proxima Nova Bold"/>
                  <a:cs typeface="Proxima Nova Bold"/>
                  <a:sym typeface="Proxima Nova Bold"/>
                </a:defRPr>
              </a:lvl1pPr>
            </a:lstStyle>
            <a:p>
              <a:pPr algn="r"/>
              <a:r>
                <a:rPr lang="en-US" sz="1600" dirty="0" smtClean="0">
                  <a:latin typeface="Arial" panose="020B0604020202020204" pitchFamily="34" charset="0"/>
                  <a:cs typeface="Arial" panose="020B0604020202020204" pitchFamily="34" charset="0"/>
                </a:rPr>
                <a:t>www.homeless.org.uk</a:t>
              </a:r>
              <a:r>
                <a:rPr sz="1600" dirty="0"/>
                <a:t>			       	</a:t>
              </a:r>
              <a:r>
                <a:rPr lang="en-GB" sz="1600" dirty="0" smtClean="0"/>
                <a:t>	</a:t>
              </a:r>
              <a:r>
                <a:rPr sz="1600" dirty="0"/>
                <a:t>	</a:t>
              </a: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lide Number"/>
          <p:cNvSpPr txBox="1">
            <a:spLocks noGrp="1"/>
          </p:cNvSpPr>
          <p:nvPr>
            <p:ph type="sldNum" sz="quarter" idx="4294967295"/>
          </p:nvPr>
        </p:nvSpPr>
        <p:spPr>
          <a:xfrm>
            <a:off x="8428387" y="6334122"/>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lnSpcReduction="1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t>10</a:t>
            </a:fld>
            <a:endParaRPr/>
          </a:p>
        </p:txBody>
      </p:sp>
      <p:grpSp>
        <p:nvGrpSpPr>
          <p:cNvPr id="445" name="Huntington’s disease"/>
          <p:cNvGrpSpPr/>
          <p:nvPr/>
        </p:nvGrpSpPr>
        <p:grpSpPr>
          <a:xfrm>
            <a:off x="2278018" y="2238934"/>
            <a:ext cx="3677594" cy="1037731"/>
            <a:chOff x="0" y="0"/>
            <a:chExt cx="3677593" cy="1037729"/>
          </a:xfrm>
        </p:grpSpPr>
        <p:sp>
          <p:nvSpPr>
            <p:cNvPr id="443" name="Oval"/>
            <p:cNvSpPr/>
            <p:nvPr/>
          </p:nvSpPr>
          <p:spPr>
            <a:xfrm>
              <a:off x="0" y="0"/>
              <a:ext cx="3677594" cy="1037730"/>
            </a:xfrm>
            <a:prstGeom prst="ellipse">
              <a:avLst/>
            </a:prstGeom>
            <a:solidFill>
              <a:srgbClr val="8EFA00"/>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400" b="1">
                  <a:uFill>
                    <a:solidFill>
                      <a:srgbClr val="000000"/>
                    </a:solidFill>
                  </a:uFill>
                  <a:latin typeface="Arial"/>
                  <a:ea typeface="Arial"/>
                  <a:cs typeface="Arial"/>
                  <a:sym typeface="Arial"/>
                </a:defRPr>
              </a:pPr>
              <a:endParaRPr/>
            </a:p>
          </p:txBody>
        </p:sp>
        <p:sp>
          <p:nvSpPr>
            <p:cNvPr id="444" name="Huntington’s disease"/>
            <p:cNvSpPr txBox="1"/>
            <p:nvPr/>
          </p:nvSpPr>
          <p:spPr>
            <a:xfrm>
              <a:off x="538571" y="117450"/>
              <a:ext cx="2600452" cy="8028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a:spcBef>
                  <a:spcPts val="700"/>
                </a:spcBef>
                <a:defRPr sz="2400" b="1">
                  <a:uFill>
                    <a:solidFill>
                      <a:srgbClr val="000000"/>
                    </a:solidFill>
                  </a:uFill>
                  <a:latin typeface="Arial"/>
                  <a:ea typeface="Arial"/>
                  <a:cs typeface="Arial"/>
                  <a:sym typeface="Arial"/>
                </a:defRPr>
              </a:lvl1pPr>
            </a:lstStyle>
            <a:p>
              <a:r>
                <a:t>Huntington’s disease</a:t>
              </a:r>
            </a:p>
          </p:txBody>
        </p:sp>
      </p:grpSp>
      <p:grpSp>
        <p:nvGrpSpPr>
          <p:cNvPr id="448" name="Neurosyphilis              (GPI)"/>
          <p:cNvGrpSpPr/>
          <p:nvPr/>
        </p:nvGrpSpPr>
        <p:grpSpPr>
          <a:xfrm>
            <a:off x="5818125" y="1219923"/>
            <a:ext cx="3151541" cy="1451787"/>
            <a:chOff x="0" y="0"/>
            <a:chExt cx="3151540" cy="1451785"/>
          </a:xfrm>
        </p:grpSpPr>
        <p:sp>
          <p:nvSpPr>
            <p:cNvPr id="446" name="Oval"/>
            <p:cNvSpPr/>
            <p:nvPr/>
          </p:nvSpPr>
          <p:spPr>
            <a:xfrm>
              <a:off x="-1" y="0"/>
              <a:ext cx="3151542" cy="1451786"/>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400" b="1">
                  <a:uFill>
                    <a:solidFill>
                      <a:srgbClr val="000000"/>
                    </a:solidFill>
                  </a:uFill>
                  <a:latin typeface="Arial"/>
                  <a:ea typeface="Arial"/>
                  <a:cs typeface="Arial"/>
                  <a:sym typeface="Arial"/>
                </a:defRPr>
              </a:pPr>
              <a:endParaRPr/>
            </a:p>
          </p:txBody>
        </p:sp>
        <p:sp>
          <p:nvSpPr>
            <p:cNvPr id="447" name="Neurosyphilis              (GPI)"/>
            <p:cNvSpPr txBox="1"/>
            <p:nvPr/>
          </p:nvSpPr>
          <p:spPr>
            <a:xfrm>
              <a:off x="461532" y="96015"/>
              <a:ext cx="2228476" cy="12597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lgn="ctr">
                <a:spcBef>
                  <a:spcPts val="700"/>
                </a:spcBef>
                <a:defRPr sz="2400" b="1">
                  <a:uFill>
                    <a:solidFill>
                      <a:srgbClr val="000000"/>
                    </a:solidFill>
                  </a:uFill>
                  <a:latin typeface="Arial"/>
                  <a:ea typeface="Arial"/>
                  <a:cs typeface="Arial"/>
                  <a:sym typeface="Arial"/>
                </a:defRPr>
              </a:pPr>
              <a:r>
                <a:rPr dirty="0" err="1"/>
                <a:t>Neurosyphilis</a:t>
              </a:r>
              <a:r>
                <a:rPr dirty="0"/>
                <a:t>              </a:t>
              </a:r>
              <a:r>
                <a:rPr sz="2000" b="0" dirty="0"/>
                <a:t>(GPI)	</a:t>
              </a:r>
            </a:p>
          </p:txBody>
        </p:sp>
      </p:grpSp>
      <p:grpSp>
        <p:nvGrpSpPr>
          <p:cNvPr id="451" name="Parkinson’s dementia"/>
          <p:cNvGrpSpPr/>
          <p:nvPr/>
        </p:nvGrpSpPr>
        <p:grpSpPr>
          <a:xfrm>
            <a:off x="94927" y="1201202"/>
            <a:ext cx="4380558" cy="1037731"/>
            <a:chOff x="0" y="0"/>
            <a:chExt cx="4380557" cy="1037729"/>
          </a:xfrm>
        </p:grpSpPr>
        <p:sp>
          <p:nvSpPr>
            <p:cNvPr id="449" name="Oval"/>
            <p:cNvSpPr/>
            <p:nvPr/>
          </p:nvSpPr>
          <p:spPr>
            <a:xfrm>
              <a:off x="0" y="0"/>
              <a:ext cx="4380558" cy="1037730"/>
            </a:xfrm>
            <a:prstGeom prst="ellipse">
              <a:avLst/>
            </a:prstGeom>
            <a:solidFill>
              <a:srgbClr val="FFFB00"/>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400" b="1">
                  <a:uFill>
                    <a:solidFill>
                      <a:srgbClr val="000000"/>
                    </a:solidFill>
                  </a:uFill>
                  <a:latin typeface="Arial"/>
                  <a:ea typeface="Arial"/>
                  <a:cs typeface="Arial"/>
                  <a:sym typeface="Arial"/>
                </a:defRPr>
              </a:pPr>
              <a:endParaRPr/>
            </a:p>
          </p:txBody>
        </p:sp>
        <p:sp>
          <p:nvSpPr>
            <p:cNvPr id="450" name="Parkinson’s dementia"/>
            <p:cNvSpPr txBox="1"/>
            <p:nvPr/>
          </p:nvSpPr>
          <p:spPr>
            <a:xfrm>
              <a:off x="641518" y="117450"/>
              <a:ext cx="3097522" cy="8028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a:spcBef>
                  <a:spcPts val="700"/>
                </a:spcBef>
                <a:defRPr sz="2400" b="1">
                  <a:uFill>
                    <a:solidFill>
                      <a:srgbClr val="000000"/>
                    </a:solidFill>
                  </a:uFill>
                  <a:latin typeface="Arial"/>
                  <a:ea typeface="Arial"/>
                  <a:cs typeface="Arial"/>
                  <a:sym typeface="Arial"/>
                </a:defRPr>
              </a:lvl1pPr>
            </a:lstStyle>
            <a:p>
              <a:r>
                <a:t>Parkinson’s dementia </a:t>
              </a:r>
            </a:p>
          </p:txBody>
        </p:sp>
      </p:grpSp>
      <p:grpSp>
        <p:nvGrpSpPr>
          <p:cNvPr id="454" name="HIV-associated neurocognitive disorder (HAND)"/>
          <p:cNvGrpSpPr/>
          <p:nvPr/>
        </p:nvGrpSpPr>
        <p:grpSpPr>
          <a:xfrm>
            <a:off x="335120" y="3260909"/>
            <a:ext cx="4399366" cy="1504556"/>
            <a:chOff x="-1" y="0"/>
            <a:chExt cx="4399364" cy="1504554"/>
          </a:xfrm>
        </p:grpSpPr>
        <p:sp>
          <p:nvSpPr>
            <p:cNvPr id="452" name="Oval"/>
            <p:cNvSpPr/>
            <p:nvPr/>
          </p:nvSpPr>
          <p:spPr>
            <a:xfrm>
              <a:off x="-1" y="0"/>
              <a:ext cx="4399364" cy="1504554"/>
            </a:xfrm>
            <a:prstGeom prst="ellipse">
              <a:avLst/>
            </a:prstGeom>
            <a:solidFill>
              <a:srgbClr val="D6D6D6"/>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453" name="HIV-associated neurocognitive disorder (HAND)"/>
            <p:cNvSpPr txBox="1"/>
            <p:nvPr/>
          </p:nvSpPr>
          <p:spPr>
            <a:xfrm>
              <a:off x="399534" y="146984"/>
              <a:ext cx="3355555" cy="12105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rPr dirty="0"/>
                <a:t>HIV-associated neurocognitive disorder </a:t>
              </a:r>
              <a:r>
                <a:rPr sz="2000" b="0" dirty="0"/>
                <a:t>(HAND)</a:t>
              </a:r>
            </a:p>
          </p:txBody>
        </p:sp>
      </p:grpSp>
      <p:grpSp>
        <p:nvGrpSpPr>
          <p:cNvPr id="457" name="Alcohol related dementias               (e.g. Korsakoff’s)"/>
          <p:cNvGrpSpPr/>
          <p:nvPr/>
        </p:nvGrpSpPr>
        <p:grpSpPr>
          <a:xfrm>
            <a:off x="5454912" y="2852936"/>
            <a:ext cx="3419001" cy="1579861"/>
            <a:chOff x="0" y="0"/>
            <a:chExt cx="3494282" cy="1853407"/>
          </a:xfrm>
        </p:grpSpPr>
        <p:sp>
          <p:nvSpPr>
            <p:cNvPr id="455" name="Oval"/>
            <p:cNvSpPr/>
            <p:nvPr/>
          </p:nvSpPr>
          <p:spPr>
            <a:xfrm>
              <a:off x="-1" y="0"/>
              <a:ext cx="3494284" cy="1853408"/>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456" name="Alcohol related dementias               (e.g. Korsakoff’s)"/>
            <p:cNvSpPr txBox="1"/>
            <p:nvPr/>
          </p:nvSpPr>
          <p:spPr>
            <a:xfrm>
              <a:off x="511725" y="378408"/>
              <a:ext cx="2470831" cy="1096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t>Alcohol related dementias</a:t>
              </a:r>
              <a:r>
                <a:rPr sz="2000" b="0"/>
                <a:t>               (e.g. Korsakoff’s)</a:t>
              </a:r>
            </a:p>
          </p:txBody>
        </p:sp>
      </p:grpSp>
      <p:grpSp>
        <p:nvGrpSpPr>
          <p:cNvPr id="460" name="Variant Creutzfeldt-Jakob disease             (VCJD)"/>
          <p:cNvGrpSpPr/>
          <p:nvPr/>
        </p:nvGrpSpPr>
        <p:grpSpPr>
          <a:xfrm>
            <a:off x="201250" y="4864682"/>
            <a:ext cx="4667106" cy="1221633"/>
            <a:chOff x="0" y="0"/>
            <a:chExt cx="4667105" cy="1221631"/>
          </a:xfrm>
        </p:grpSpPr>
        <p:sp>
          <p:nvSpPr>
            <p:cNvPr id="458" name="Oval"/>
            <p:cNvSpPr/>
            <p:nvPr/>
          </p:nvSpPr>
          <p:spPr>
            <a:xfrm>
              <a:off x="0" y="0"/>
              <a:ext cx="4667106" cy="1221632"/>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400" b="1">
                  <a:uFill>
                    <a:solidFill>
                      <a:srgbClr val="000000"/>
                    </a:solidFill>
                  </a:uFill>
                  <a:latin typeface="Arial"/>
                  <a:ea typeface="Arial"/>
                  <a:cs typeface="Arial"/>
                  <a:sym typeface="Arial"/>
                </a:defRPr>
              </a:pPr>
              <a:endParaRPr/>
            </a:p>
          </p:txBody>
        </p:sp>
        <p:sp>
          <p:nvSpPr>
            <p:cNvPr id="459" name="Variant Creutzfeldt-Jakob disease             (VCJD)"/>
            <p:cNvSpPr txBox="1"/>
            <p:nvPr/>
          </p:nvSpPr>
          <p:spPr>
            <a:xfrm>
              <a:off x="683482" y="62520"/>
              <a:ext cx="3300142" cy="1096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a:spcBef>
                  <a:spcPts val="700"/>
                </a:spcBef>
                <a:defRPr sz="2400" b="1">
                  <a:uFill>
                    <a:solidFill>
                      <a:srgbClr val="000000"/>
                    </a:solidFill>
                  </a:uFill>
                  <a:latin typeface="Arial"/>
                  <a:ea typeface="Arial"/>
                  <a:cs typeface="Arial"/>
                  <a:sym typeface="Arial"/>
                </a:defRPr>
              </a:pPr>
              <a:r>
                <a:t>Variant Creutzfeldt-Jakob disease             </a:t>
              </a:r>
              <a:r>
                <a:rPr sz="2000" b="0"/>
                <a:t>(VCJD)                    </a:t>
              </a:r>
            </a:p>
          </p:txBody>
        </p:sp>
      </p:grpSp>
      <p:grpSp>
        <p:nvGrpSpPr>
          <p:cNvPr id="463" name="Chronic traumatic encephalopathy                  (CTE)"/>
          <p:cNvGrpSpPr/>
          <p:nvPr/>
        </p:nvGrpSpPr>
        <p:grpSpPr>
          <a:xfrm>
            <a:off x="4868357" y="4516292"/>
            <a:ext cx="4101310" cy="1570023"/>
            <a:chOff x="0" y="0"/>
            <a:chExt cx="4101308" cy="1570021"/>
          </a:xfrm>
        </p:grpSpPr>
        <p:sp>
          <p:nvSpPr>
            <p:cNvPr id="461" name="Oval"/>
            <p:cNvSpPr/>
            <p:nvPr/>
          </p:nvSpPr>
          <p:spPr>
            <a:xfrm>
              <a:off x="-1" y="0"/>
              <a:ext cx="4101310" cy="1570022"/>
            </a:xfrm>
            <a:prstGeom prst="ellipse">
              <a:avLst/>
            </a:prstGeom>
            <a:solidFill>
              <a:srgbClr val="D4FB79"/>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400" b="1">
                  <a:uFill>
                    <a:solidFill>
                      <a:srgbClr val="000000"/>
                    </a:solidFill>
                  </a:uFill>
                  <a:latin typeface="Arial"/>
                  <a:ea typeface="Arial"/>
                  <a:cs typeface="Arial"/>
                  <a:sym typeface="Arial"/>
                </a:defRPr>
              </a:pPr>
              <a:endParaRPr/>
            </a:p>
          </p:txBody>
        </p:sp>
        <p:sp>
          <p:nvSpPr>
            <p:cNvPr id="462" name="Chronic traumatic encephalopathy                  (CTE)"/>
            <p:cNvSpPr txBox="1"/>
            <p:nvPr/>
          </p:nvSpPr>
          <p:spPr>
            <a:xfrm>
              <a:off x="600623" y="236715"/>
              <a:ext cx="2900061" cy="1096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a:spcBef>
                  <a:spcPts val="700"/>
                </a:spcBef>
                <a:defRPr sz="2400" b="1">
                  <a:uFill>
                    <a:solidFill>
                      <a:srgbClr val="000000"/>
                    </a:solidFill>
                  </a:uFill>
                  <a:latin typeface="Arial"/>
                  <a:ea typeface="Arial"/>
                  <a:cs typeface="Arial"/>
                  <a:sym typeface="Arial"/>
                </a:defRPr>
              </a:pPr>
              <a:r>
                <a:t>Chronic traumatic encephalopathy                  </a:t>
              </a:r>
              <a:r>
                <a:rPr sz="2000" b="0"/>
                <a:t>(CTE)</a:t>
              </a:r>
            </a:p>
          </p:txBody>
        </p:sp>
      </p:grpSp>
      <p:sp>
        <p:nvSpPr>
          <p:cNvPr id="2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2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2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txBox="1">
            <a:spLocks/>
          </p:cNvSpPr>
          <p:nvPr/>
        </p:nvSpPr>
        <p:spPr bwMode="auto">
          <a:xfrm>
            <a:off x="1" y="360364"/>
            <a:ext cx="7020271"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Other sub-types of </a:t>
            </a:r>
            <a:r>
              <a:rPr kumimoji="0" lang="en-GB" sz="3200" b="1" i="0" u="none" strike="noStrike" kern="1200" cap="none" spc="0" normalizeH="0" noProof="0" dirty="0" smtClean="0">
                <a:ln>
                  <a:noFill/>
                </a:ln>
                <a:solidFill>
                  <a:srgbClr val="FFFFFF"/>
                </a:solidFill>
                <a:effectLst/>
                <a:uLnTx/>
                <a:uFillTx/>
                <a:latin typeface="Arial" panose="020B0604020202020204" pitchFamily="34" charset="0"/>
                <a:ea typeface="+mj-ea"/>
                <a:cs typeface="Arial" panose="020B0604020202020204" pitchFamily="34" charset="0"/>
              </a:rPr>
              <a:t>dementia</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4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iterate>
                                    <p:tmAbs val="0"/>
                                  </p:iterate>
                                  <p:childTnLst>
                                    <p:set>
                                      <p:cBhvr>
                                        <p:cTn id="10" fill="hold"/>
                                        <p:tgtEl>
                                          <p:spTgt spid="4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iterate>
                                    <p:tmAbs val="0"/>
                                  </p:iterate>
                                  <p:childTnLst>
                                    <p:set>
                                      <p:cBhvr>
                                        <p:cTn id="14" fill="hold"/>
                                        <p:tgtEl>
                                          <p:spTgt spid="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5" nodeType="clickEffect">
                                  <p:stCondLst>
                                    <p:cond delay="0"/>
                                  </p:stCondLst>
                                  <p:iterate>
                                    <p:tmAbs val="0"/>
                                  </p:iterate>
                                  <p:childTnLst>
                                    <p:set>
                                      <p:cBhvr>
                                        <p:cTn id="18" fill="hold"/>
                                        <p:tgtEl>
                                          <p:spTgt spid="4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6" nodeType="clickEffect">
                                  <p:stCondLst>
                                    <p:cond delay="0"/>
                                  </p:stCondLst>
                                  <p:iterate>
                                    <p:tmAbs val="0"/>
                                  </p:iterate>
                                  <p:childTnLst>
                                    <p:set>
                                      <p:cBhvr>
                                        <p:cTn id="22" fill="hold"/>
                                        <p:tgtEl>
                                          <p:spTgt spid="4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7" nodeType="clickEffect">
                                  <p:stCondLst>
                                    <p:cond delay="0"/>
                                  </p:stCondLst>
                                  <p:iterate>
                                    <p:tmAbs val="0"/>
                                  </p:iterate>
                                  <p:childTnLst>
                                    <p:set>
                                      <p:cBhvr>
                                        <p:cTn id="26" fill="hold"/>
                                        <p:tgtEl>
                                          <p:spTgt spid="4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2" animBg="1" advAuto="0"/>
      <p:bldP spid="448" grpId="3" animBg="1" advAuto="0"/>
      <p:bldP spid="451" grpId="4" animBg="1" advAuto="0"/>
      <p:bldP spid="454" grpId="5" animBg="1" advAuto="0"/>
      <p:bldP spid="457" grpId="6" animBg="1" advAuto="0"/>
      <p:bldP spid="460" grpId="7" animBg="1" advAuto="0"/>
      <p:bldP spid="463" grpId="8"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6"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 y="360364"/>
            <a:ext cx="7740351"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lvl="0" algn="l">
              <a:lnSpc>
                <a:spcPts val="3500"/>
              </a:lnSpc>
            </a:pPr>
            <a:r>
              <a:rPr lang="en-GB" sz="3200" b="1" dirty="0" smtClean="0">
                <a:solidFill>
                  <a:schemeClr val="bg1"/>
                </a:solidFill>
                <a:latin typeface="Arial" panose="020B0604020202020204" pitchFamily="34" charset="0"/>
                <a:cs typeface="Arial" panose="020B0604020202020204" pitchFamily="34" charset="0"/>
              </a:rPr>
              <a:t>Signs and symptoms of dementia</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Subtitle 2"/>
          <p:cNvSpPr txBox="1">
            <a:spLocks/>
          </p:cNvSpPr>
          <p:nvPr/>
        </p:nvSpPr>
        <p:spPr>
          <a:xfrm>
            <a:off x="1" y="1268760"/>
            <a:ext cx="5076055" cy="802885"/>
          </a:xfrm>
          <a:prstGeom prst="rect">
            <a:avLst/>
          </a:prstGeom>
          <a:solidFill>
            <a:srgbClr val="3D948B"/>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Possible early stage symptoms – unusual mistakes with…</a:t>
            </a:r>
            <a:endPar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0" name="Group"/>
          <p:cNvGrpSpPr/>
          <p:nvPr/>
        </p:nvGrpSpPr>
        <p:grpSpPr>
          <a:xfrm>
            <a:off x="5802993" y="2617063"/>
            <a:ext cx="3022607" cy="1498607"/>
            <a:chOff x="0" y="-1"/>
            <a:chExt cx="3022606" cy="1498606"/>
          </a:xfrm>
        </p:grpSpPr>
        <p:sp>
          <p:nvSpPr>
            <p:cNvPr id="13" name="Oval"/>
            <p:cNvSpPr/>
            <p:nvPr/>
          </p:nvSpPr>
          <p:spPr>
            <a:xfrm>
              <a:off x="-1" y="-2"/>
              <a:ext cx="3022607" cy="1498607"/>
            </a:xfrm>
            <a:prstGeom prst="ellipse">
              <a:avLst/>
            </a:prstGeom>
            <a:solidFill>
              <a:srgbClr val="FFFC41"/>
            </a:solidFill>
            <a:ln w="9525" cap="flat">
              <a:solidFill>
                <a:srgbClr val="000000"/>
              </a:solidFill>
              <a:prstDash val="solid"/>
              <a:round/>
            </a:ln>
            <a:effectLst/>
          </p:spPr>
          <p:txBody>
            <a:bodyPr wrap="square" lIns="45718" tIns="45718" rIns="45718" bIns="45718" numCol="1" anchor="ctr">
              <a:noAutofit/>
            </a:bodyPr>
            <a:lstStyle/>
            <a:p>
              <a:pPr marR="40639" algn="ctr">
                <a:defRPr sz="2600" b="1">
                  <a:uFill>
                    <a:solidFill>
                      <a:srgbClr val="000000"/>
                    </a:solidFill>
                  </a:uFill>
                  <a:latin typeface="Arial"/>
                  <a:ea typeface="Arial"/>
                  <a:cs typeface="Arial"/>
                  <a:sym typeface="Arial"/>
                </a:defRPr>
              </a:pPr>
              <a:endParaRPr/>
            </a:p>
          </p:txBody>
        </p:sp>
        <p:sp>
          <p:nvSpPr>
            <p:cNvPr id="14" name="Identifying family members"/>
            <p:cNvSpPr txBox="1"/>
            <p:nvPr/>
          </p:nvSpPr>
          <p:spPr>
            <a:xfrm>
              <a:off x="442650" y="113351"/>
              <a:ext cx="2137303" cy="12718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indent="40639" algn="ctr">
                <a:defRPr sz="2600" b="1">
                  <a:uFill>
                    <a:solidFill>
                      <a:srgbClr val="000000"/>
                    </a:solidFill>
                  </a:uFill>
                  <a:latin typeface="Arial"/>
                  <a:ea typeface="Arial"/>
                  <a:cs typeface="Arial"/>
                  <a:sym typeface="Arial"/>
                </a:defRPr>
              </a:lvl1pPr>
            </a:lstStyle>
            <a:p>
              <a:r>
                <a:t>Identifying family members</a:t>
              </a:r>
            </a:p>
          </p:txBody>
        </p:sp>
      </p:grpSp>
      <p:grpSp>
        <p:nvGrpSpPr>
          <p:cNvPr id="15" name="Group"/>
          <p:cNvGrpSpPr/>
          <p:nvPr/>
        </p:nvGrpSpPr>
        <p:grpSpPr>
          <a:xfrm>
            <a:off x="6195744" y="4309914"/>
            <a:ext cx="2729423" cy="1159901"/>
            <a:chOff x="0" y="0"/>
            <a:chExt cx="2729421" cy="1159900"/>
          </a:xfrm>
        </p:grpSpPr>
        <p:sp>
          <p:nvSpPr>
            <p:cNvPr id="16" name="Oval"/>
            <p:cNvSpPr/>
            <p:nvPr/>
          </p:nvSpPr>
          <p:spPr>
            <a:xfrm>
              <a:off x="-1" y="-1"/>
              <a:ext cx="2729423" cy="1159901"/>
            </a:xfrm>
            <a:prstGeom prst="ellipse">
              <a:avLst/>
            </a:prstGeom>
            <a:solidFill>
              <a:srgbClr val="F9D3E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600" b="1">
                  <a:uFill>
                    <a:solidFill>
                      <a:srgbClr val="000000"/>
                    </a:solidFill>
                  </a:uFill>
                  <a:latin typeface="Arial"/>
                  <a:ea typeface="Arial"/>
                  <a:cs typeface="Arial"/>
                  <a:sym typeface="Arial"/>
                </a:defRPr>
              </a:pPr>
              <a:endParaRPr/>
            </a:p>
          </p:txBody>
        </p:sp>
        <p:sp>
          <p:nvSpPr>
            <p:cNvPr id="17" name="Eliminating"/>
            <p:cNvSpPr txBox="1"/>
            <p:nvPr/>
          </p:nvSpPr>
          <p:spPr>
            <a:xfrm>
              <a:off x="399714" y="337699"/>
              <a:ext cx="1929992" cy="4844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600" b="1">
                  <a:uFill>
                    <a:solidFill>
                      <a:srgbClr val="000000"/>
                    </a:solidFill>
                  </a:uFill>
                  <a:latin typeface="Arial"/>
                  <a:ea typeface="Arial"/>
                  <a:cs typeface="Arial"/>
                  <a:sym typeface="Arial"/>
                </a:defRPr>
              </a:lvl1pPr>
            </a:lstStyle>
            <a:p>
              <a:r>
                <a:t>Eliminating</a:t>
              </a:r>
            </a:p>
          </p:txBody>
        </p:sp>
      </p:grpSp>
      <p:grpSp>
        <p:nvGrpSpPr>
          <p:cNvPr id="18" name="Group"/>
          <p:cNvGrpSpPr/>
          <p:nvPr/>
        </p:nvGrpSpPr>
        <p:grpSpPr>
          <a:xfrm>
            <a:off x="615947" y="4992215"/>
            <a:ext cx="2208055" cy="827537"/>
            <a:chOff x="0" y="0"/>
            <a:chExt cx="2208053" cy="827536"/>
          </a:xfrm>
        </p:grpSpPr>
        <p:sp>
          <p:nvSpPr>
            <p:cNvPr id="19" name="Oval"/>
            <p:cNvSpPr/>
            <p:nvPr/>
          </p:nvSpPr>
          <p:spPr>
            <a:xfrm>
              <a:off x="-1" y="0"/>
              <a:ext cx="2208055" cy="827537"/>
            </a:xfrm>
            <a:prstGeom prst="ellipse">
              <a:avLst/>
            </a:prstGeom>
            <a:solidFill>
              <a:srgbClr val="94E3FE"/>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600" b="1">
                  <a:uFill>
                    <a:solidFill>
                      <a:srgbClr val="000000"/>
                    </a:solidFill>
                  </a:uFill>
                  <a:latin typeface="Arial"/>
                  <a:ea typeface="Arial"/>
                  <a:cs typeface="Arial"/>
                  <a:sym typeface="Arial"/>
                </a:defRPr>
              </a:pPr>
              <a:endParaRPr/>
            </a:p>
          </p:txBody>
        </p:sp>
        <p:sp>
          <p:nvSpPr>
            <p:cNvPr id="20" name="Dressing"/>
            <p:cNvSpPr txBox="1"/>
            <p:nvPr/>
          </p:nvSpPr>
          <p:spPr>
            <a:xfrm>
              <a:off x="323361" y="171518"/>
              <a:ext cx="1561329" cy="4844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600" b="1">
                  <a:uFill>
                    <a:solidFill>
                      <a:srgbClr val="000000"/>
                    </a:solidFill>
                  </a:uFill>
                  <a:latin typeface="Arial"/>
                  <a:ea typeface="Arial"/>
                  <a:cs typeface="Arial"/>
                  <a:sym typeface="Arial"/>
                </a:defRPr>
              </a:lvl1pPr>
            </a:lstStyle>
            <a:p>
              <a:r>
                <a:t>Dressing</a:t>
              </a:r>
            </a:p>
          </p:txBody>
        </p:sp>
      </p:grpSp>
      <p:grpSp>
        <p:nvGrpSpPr>
          <p:cNvPr id="21" name="Group"/>
          <p:cNvGrpSpPr/>
          <p:nvPr/>
        </p:nvGrpSpPr>
        <p:grpSpPr>
          <a:xfrm>
            <a:off x="156994" y="2980756"/>
            <a:ext cx="2667007" cy="1110063"/>
            <a:chOff x="0" y="0"/>
            <a:chExt cx="2667006" cy="1110061"/>
          </a:xfrm>
        </p:grpSpPr>
        <p:sp>
          <p:nvSpPr>
            <p:cNvPr id="22" name="Oval"/>
            <p:cNvSpPr/>
            <p:nvPr/>
          </p:nvSpPr>
          <p:spPr>
            <a:xfrm>
              <a:off x="-1" y="0"/>
              <a:ext cx="2667007" cy="1110062"/>
            </a:xfrm>
            <a:prstGeom prst="ellipse">
              <a:avLst/>
            </a:prstGeom>
            <a:solidFill>
              <a:srgbClr val="E0EDD4"/>
            </a:solidFill>
            <a:ln w="9525" cap="flat">
              <a:solidFill>
                <a:srgbClr val="000000"/>
              </a:solidFill>
              <a:prstDash val="solid"/>
              <a:round/>
            </a:ln>
            <a:effectLst/>
          </p:spPr>
          <p:txBody>
            <a:bodyPr wrap="square" lIns="45718" tIns="45718" rIns="45718" bIns="45718" numCol="1" anchor="ctr">
              <a:noAutofit/>
            </a:bodyPr>
            <a:lstStyle/>
            <a:p>
              <a:pPr marR="40639" algn="ctr">
                <a:defRPr sz="2600" b="1">
                  <a:uFill>
                    <a:solidFill>
                      <a:srgbClr val="000000"/>
                    </a:solidFill>
                  </a:uFill>
                  <a:latin typeface="Arial"/>
                  <a:ea typeface="Arial"/>
                  <a:cs typeface="Arial"/>
                  <a:sym typeface="Arial"/>
                </a:defRPr>
              </a:pPr>
              <a:endParaRPr/>
            </a:p>
          </p:txBody>
        </p:sp>
        <p:sp>
          <p:nvSpPr>
            <p:cNvPr id="23" name="Time / season"/>
            <p:cNvSpPr txBox="1"/>
            <p:nvPr/>
          </p:nvSpPr>
          <p:spPr>
            <a:xfrm>
              <a:off x="390572" y="115931"/>
              <a:ext cx="1885859" cy="8781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indent="40639" algn="ctr">
                <a:defRPr sz="2600" b="1">
                  <a:uFill>
                    <a:solidFill>
                      <a:srgbClr val="000000"/>
                    </a:solidFill>
                  </a:uFill>
                  <a:latin typeface="Arial"/>
                  <a:ea typeface="Arial"/>
                  <a:cs typeface="Arial"/>
                  <a:sym typeface="Arial"/>
                </a:defRPr>
              </a:lvl1pPr>
            </a:lstStyle>
            <a:p>
              <a:r>
                <a:rPr dirty="0"/>
                <a:t>Time / season</a:t>
              </a:r>
            </a:p>
          </p:txBody>
        </p:sp>
      </p:grpSp>
      <p:grpSp>
        <p:nvGrpSpPr>
          <p:cNvPr id="24" name="Group"/>
          <p:cNvGrpSpPr/>
          <p:nvPr/>
        </p:nvGrpSpPr>
        <p:grpSpPr>
          <a:xfrm>
            <a:off x="2412368" y="4002314"/>
            <a:ext cx="2915616" cy="1008119"/>
            <a:chOff x="-1" y="0"/>
            <a:chExt cx="2915614" cy="1008118"/>
          </a:xfrm>
        </p:grpSpPr>
        <p:sp>
          <p:nvSpPr>
            <p:cNvPr id="25" name="Oval"/>
            <p:cNvSpPr/>
            <p:nvPr/>
          </p:nvSpPr>
          <p:spPr>
            <a:xfrm>
              <a:off x="-2" y="-1"/>
              <a:ext cx="2915615" cy="1008119"/>
            </a:xfrm>
            <a:prstGeom prst="ellipse">
              <a:avLst/>
            </a:prstGeom>
            <a:solidFill>
              <a:srgbClr val="00F900"/>
            </a:solidFill>
            <a:ln w="9525" cap="flat">
              <a:solidFill>
                <a:srgbClr val="000000"/>
              </a:solidFill>
              <a:prstDash val="solid"/>
              <a:round/>
            </a:ln>
            <a:effectLst/>
          </p:spPr>
          <p:txBody>
            <a:bodyPr wrap="square" lIns="45718" tIns="45718" rIns="45718" bIns="45718" numCol="1" anchor="ctr">
              <a:noAutofit/>
            </a:bodyPr>
            <a:lstStyle/>
            <a:p>
              <a:pPr marR="40639" algn="ctr">
                <a:defRPr sz="2600" b="1">
                  <a:uFill>
                    <a:solidFill>
                      <a:srgbClr val="000000"/>
                    </a:solidFill>
                  </a:uFill>
                  <a:latin typeface="Arial"/>
                  <a:ea typeface="Arial"/>
                  <a:cs typeface="Arial"/>
                  <a:sym typeface="Arial"/>
                </a:defRPr>
              </a:pPr>
              <a:endParaRPr/>
            </a:p>
          </p:txBody>
        </p:sp>
        <p:sp>
          <p:nvSpPr>
            <p:cNvPr id="26" name="Navigating"/>
            <p:cNvSpPr txBox="1"/>
            <p:nvPr/>
          </p:nvSpPr>
          <p:spPr>
            <a:xfrm>
              <a:off x="426981" y="261807"/>
              <a:ext cx="2061650" cy="484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indent="40639" algn="ctr">
                <a:defRPr sz="2600" b="1">
                  <a:uFill>
                    <a:solidFill>
                      <a:srgbClr val="000000"/>
                    </a:solidFill>
                  </a:uFill>
                  <a:latin typeface="Arial"/>
                  <a:ea typeface="Arial"/>
                  <a:cs typeface="Arial"/>
                  <a:sym typeface="Arial"/>
                </a:defRPr>
              </a:lvl1pPr>
            </a:lstStyle>
            <a:p>
              <a:r>
                <a:t>Navigating</a:t>
              </a:r>
            </a:p>
          </p:txBody>
        </p:sp>
      </p:grpSp>
      <p:grpSp>
        <p:nvGrpSpPr>
          <p:cNvPr id="27" name="Finances"/>
          <p:cNvGrpSpPr/>
          <p:nvPr/>
        </p:nvGrpSpPr>
        <p:grpSpPr>
          <a:xfrm>
            <a:off x="3819247" y="5121196"/>
            <a:ext cx="2324102" cy="754759"/>
            <a:chOff x="0" y="0"/>
            <a:chExt cx="2324101" cy="754758"/>
          </a:xfrm>
        </p:grpSpPr>
        <p:sp>
          <p:nvSpPr>
            <p:cNvPr id="28" name="Oval"/>
            <p:cNvSpPr/>
            <p:nvPr/>
          </p:nvSpPr>
          <p:spPr>
            <a:xfrm>
              <a:off x="0" y="-1"/>
              <a:ext cx="2324102" cy="754760"/>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29" name="Finances"/>
            <p:cNvSpPr txBox="1"/>
            <p:nvPr/>
          </p:nvSpPr>
          <p:spPr>
            <a:xfrm>
              <a:off x="340356" y="153764"/>
              <a:ext cx="1643389" cy="4472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t>Finances</a:t>
              </a:r>
            </a:p>
          </p:txBody>
        </p:sp>
      </p:grpSp>
      <p:grpSp>
        <p:nvGrpSpPr>
          <p:cNvPr id="30" name="Domestic tasks"/>
          <p:cNvGrpSpPr/>
          <p:nvPr/>
        </p:nvGrpSpPr>
        <p:grpSpPr>
          <a:xfrm>
            <a:off x="2962161" y="2348880"/>
            <a:ext cx="2743353" cy="1263751"/>
            <a:chOff x="0" y="0"/>
            <a:chExt cx="2743352" cy="1263749"/>
          </a:xfrm>
        </p:grpSpPr>
        <p:sp>
          <p:nvSpPr>
            <p:cNvPr id="31" name="Oval"/>
            <p:cNvSpPr/>
            <p:nvPr/>
          </p:nvSpPr>
          <p:spPr>
            <a:xfrm>
              <a:off x="-1" y="0"/>
              <a:ext cx="2743354" cy="1263750"/>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400" b="1">
                  <a:latin typeface="Arial"/>
                  <a:ea typeface="Arial"/>
                  <a:cs typeface="Arial"/>
                  <a:sym typeface="Arial"/>
                </a:defRPr>
              </a:pPr>
              <a:endParaRPr/>
            </a:p>
          </p:txBody>
        </p:sp>
        <p:sp>
          <p:nvSpPr>
            <p:cNvPr id="32" name="Domestic tasks"/>
            <p:cNvSpPr txBox="1"/>
            <p:nvPr/>
          </p:nvSpPr>
          <p:spPr>
            <a:xfrm>
              <a:off x="401754" y="230460"/>
              <a:ext cx="1939844" cy="8028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L="342900" indent="-342900" algn="ctr">
                <a:spcBef>
                  <a:spcPts val="400"/>
                </a:spcBef>
                <a:defRPr sz="2400" b="1">
                  <a:latin typeface="Arial"/>
                  <a:ea typeface="Arial"/>
                  <a:cs typeface="Arial"/>
                  <a:sym typeface="Arial"/>
                </a:defRPr>
              </a:lvl1pPr>
            </a:lstStyle>
            <a:p>
              <a:r>
                <a:t>Domestic tasks</a:t>
              </a:r>
            </a:p>
          </p:txBody>
        </p:sp>
      </p:grpSp>
    </p:spTree>
    <p:extLst>
      <p:ext uri="{BB962C8B-B14F-4D97-AF65-F5344CB8AC3E}">
        <p14:creationId xmlns:p14="http://schemas.microsoft.com/office/powerpoint/2010/main" val="32746530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15" grpId="0" animBg="1" advAuto="0"/>
      <p:bldP spid="18" grpId="0" animBg="1" advAuto="0"/>
      <p:bldP spid="21" grpId="0" animBg="1" advAuto="0"/>
      <p:bldP spid="24" grpId="0" animBg="1" advAuto="0"/>
      <p:bldP spid="27" grpId="0" animBg="1" advAuto="0"/>
      <p:bldP spid="3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lide Number"/>
          <p:cNvSpPr txBox="1">
            <a:spLocks noGrp="1"/>
          </p:cNvSpPr>
          <p:nvPr>
            <p:ph type="sldNum" sz="quarter" idx="4294967295"/>
          </p:nvPr>
        </p:nvSpPr>
        <p:spPr>
          <a:xfrm>
            <a:off x="8422819" y="6404293"/>
            <a:ext cx="263979" cy="2692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grpSp>
        <p:nvGrpSpPr>
          <p:cNvPr id="495" name="Group"/>
          <p:cNvGrpSpPr/>
          <p:nvPr/>
        </p:nvGrpSpPr>
        <p:grpSpPr>
          <a:xfrm>
            <a:off x="6426195" y="1177238"/>
            <a:ext cx="2667009" cy="1290246"/>
            <a:chOff x="-2" y="0"/>
            <a:chExt cx="2667007" cy="1290245"/>
          </a:xfrm>
        </p:grpSpPr>
        <p:sp>
          <p:nvSpPr>
            <p:cNvPr id="493" name="Oval"/>
            <p:cNvSpPr/>
            <p:nvPr/>
          </p:nvSpPr>
          <p:spPr>
            <a:xfrm>
              <a:off x="-2" y="0"/>
              <a:ext cx="2667007" cy="1290245"/>
            </a:xfrm>
            <a:prstGeom prst="ellipse">
              <a:avLst/>
            </a:prstGeom>
            <a:solidFill>
              <a:srgbClr val="FFFC41"/>
            </a:solidFill>
            <a:ln w="9525" cap="flat">
              <a:solidFill>
                <a:srgbClr val="000000"/>
              </a:solidFill>
              <a:prstDash val="solid"/>
              <a:round/>
            </a:ln>
            <a:effectLst/>
          </p:spPr>
          <p:txBody>
            <a:bodyPr wrap="square" lIns="45718" tIns="45718" rIns="45718" bIns="45718" numCol="1" anchor="ctr">
              <a:noAutofit/>
            </a:bodyPr>
            <a:lstStyle/>
            <a:p>
              <a:pPr marR="40639" algn="ctr">
                <a:defRPr sz="2300" b="1">
                  <a:uFill>
                    <a:solidFill>
                      <a:srgbClr val="000000"/>
                    </a:solidFill>
                  </a:uFill>
                  <a:latin typeface="Arial"/>
                  <a:ea typeface="Arial"/>
                  <a:cs typeface="Arial"/>
                  <a:sym typeface="Arial"/>
                </a:defRPr>
              </a:pPr>
              <a:endParaRPr/>
            </a:p>
          </p:txBody>
        </p:sp>
        <p:sp>
          <p:nvSpPr>
            <p:cNvPr id="494" name="Writing, spelling, sums"/>
            <p:cNvSpPr txBox="1"/>
            <p:nvPr/>
          </p:nvSpPr>
          <p:spPr>
            <a:xfrm>
              <a:off x="390572" y="132161"/>
              <a:ext cx="1885858" cy="10259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indent="40639" algn="ctr">
                <a:defRPr sz="2300" b="1">
                  <a:uFill>
                    <a:solidFill>
                      <a:srgbClr val="000000"/>
                    </a:solidFill>
                  </a:uFill>
                  <a:latin typeface="Arial"/>
                  <a:ea typeface="Arial"/>
                  <a:cs typeface="Arial"/>
                  <a:sym typeface="Arial"/>
                </a:defRPr>
              </a:lvl1pPr>
            </a:lstStyle>
            <a:p>
              <a:r>
                <a:rPr sz="2000" dirty="0"/>
                <a:t>Writing, spelling, sums</a:t>
              </a:r>
            </a:p>
          </p:txBody>
        </p:sp>
      </p:grpSp>
      <p:grpSp>
        <p:nvGrpSpPr>
          <p:cNvPr id="498" name="Group"/>
          <p:cNvGrpSpPr/>
          <p:nvPr/>
        </p:nvGrpSpPr>
        <p:grpSpPr>
          <a:xfrm>
            <a:off x="5558037" y="3940391"/>
            <a:ext cx="2476836" cy="865262"/>
            <a:chOff x="0" y="0"/>
            <a:chExt cx="2476835" cy="865260"/>
          </a:xfrm>
        </p:grpSpPr>
        <p:sp>
          <p:nvSpPr>
            <p:cNvPr id="496" name="Oval"/>
            <p:cNvSpPr/>
            <p:nvPr/>
          </p:nvSpPr>
          <p:spPr>
            <a:xfrm>
              <a:off x="0" y="0"/>
              <a:ext cx="2476835" cy="865260"/>
            </a:xfrm>
            <a:prstGeom prst="ellipse">
              <a:avLst/>
            </a:prstGeom>
            <a:solidFill>
              <a:srgbClr val="8EFA0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300" b="1">
                  <a:uFill>
                    <a:solidFill>
                      <a:srgbClr val="000000"/>
                    </a:solidFill>
                  </a:uFill>
                  <a:latin typeface="Arial"/>
                  <a:ea typeface="Arial"/>
                  <a:cs typeface="Arial"/>
                  <a:sym typeface="Arial"/>
                </a:defRPr>
              </a:pPr>
              <a:endParaRPr/>
            </a:p>
          </p:txBody>
        </p:sp>
        <p:sp>
          <p:nvSpPr>
            <p:cNvPr id="497" name="Depression"/>
            <p:cNvSpPr txBox="1"/>
            <p:nvPr/>
          </p:nvSpPr>
          <p:spPr>
            <a:xfrm>
              <a:off x="362723" y="227444"/>
              <a:ext cx="1751385" cy="4103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300" b="1">
                  <a:uFill>
                    <a:solidFill>
                      <a:srgbClr val="000000"/>
                    </a:solidFill>
                  </a:uFill>
                  <a:latin typeface="Arial"/>
                  <a:ea typeface="Arial"/>
                  <a:cs typeface="Arial"/>
                  <a:sym typeface="Arial"/>
                </a:defRPr>
              </a:lvl1pPr>
            </a:lstStyle>
            <a:p>
              <a:r>
                <a:rPr sz="2000" dirty="0"/>
                <a:t>Depression</a:t>
              </a:r>
            </a:p>
          </p:txBody>
        </p:sp>
      </p:grpSp>
      <p:grpSp>
        <p:nvGrpSpPr>
          <p:cNvPr id="501" name="Group"/>
          <p:cNvGrpSpPr/>
          <p:nvPr/>
        </p:nvGrpSpPr>
        <p:grpSpPr>
          <a:xfrm>
            <a:off x="3175295" y="5067510"/>
            <a:ext cx="2476836" cy="1096822"/>
            <a:chOff x="0" y="-1"/>
            <a:chExt cx="2476834" cy="1096820"/>
          </a:xfrm>
        </p:grpSpPr>
        <p:sp>
          <p:nvSpPr>
            <p:cNvPr id="499" name="Oval"/>
            <p:cNvSpPr/>
            <p:nvPr/>
          </p:nvSpPr>
          <p:spPr>
            <a:xfrm>
              <a:off x="0" y="-1"/>
              <a:ext cx="2476834" cy="1096820"/>
            </a:xfrm>
            <a:prstGeom prst="ellipse">
              <a:avLst/>
            </a:prstGeom>
            <a:solidFill>
              <a:srgbClr val="FFDD1D"/>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300" b="1">
                  <a:uFill>
                    <a:solidFill>
                      <a:srgbClr val="000000"/>
                    </a:solidFill>
                  </a:uFill>
                  <a:latin typeface="Arial"/>
                  <a:ea typeface="Arial"/>
                  <a:cs typeface="Arial"/>
                  <a:sym typeface="Arial"/>
                </a:defRPr>
              </a:pPr>
              <a:endParaRPr/>
            </a:p>
          </p:txBody>
        </p:sp>
        <p:sp>
          <p:nvSpPr>
            <p:cNvPr id="500" name="Personality changes"/>
            <p:cNvSpPr txBox="1"/>
            <p:nvPr/>
          </p:nvSpPr>
          <p:spPr>
            <a:xfrm>
              <a:off x="362723" y="189336"/>
              <a:ext cx="1751388" cy="7181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300" b="1">
                  <a:uFill>
                    <a:solidFill>
                      <a:srgbClr val="000000"/>
                    </a:solidFill>
                  </a:uFill>
                  <a:latin typeface="Arial"/>
                  <a:ea typeface="Arial"/>
                  <a:cs typeface="Arial"/>
                  <a:sym typeface="Arial"/>
                </a:defRPr>
              </a:lvl1pPr>
            </a:lstStyle>
            <a:p>
              <a:r>
                <a:rPr sz="2000" dirty="0"/>
                <a:t>Personality changes</a:t>
              </a:r>
            </a:p>
          </p:txBody>
        </p:sp>
      </p:grpSp>
      <p:grpSp>
        <p:nvGrpSpPr>
          <p:cNvPr id="504" name="Group"/>
          <p:cNvGrpSpPr/>
          <p:nvPr/>
        </p:nvGrpSpPr>
        <p:grpSpPr>
          <a:xfrm>
            <a:off x="6591617" y="2650515"/>
            <a:ext cx="2476836" cy="1110065"/>
            <a:chOff x="0" y="5341"/>
            <a:chExt cx="2476834" cy="1110063"/>
          </a:xfrm>
        </p:grpSpPr>
        <p:sp>
          <p:nvSpPr>
            <p:cNvPr id="502" name="Oval"/>
            <p:cNvSpPr/>
            <p:nvPr/>
          </p:nvSpPr>
          <p:spPr>
            <a:xfrm>
              <a:off x="0" y="5341"/>
              <a:ext cx="2476834" cy="1110063"/>
            </a:xfrm>
            <a:prstGeom prst="ellipse">
              <a:avLst/>
            </a:prstGeom>
            <a:solidFill>
              <a:srgbClr val="F9D3E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300" b="1">
                  <a:uFill>
                    <a:solidFill>
                      <a:srgbClr val="000000"/>
                    </a:solidFill>
                  </a:uFill>
                  <a:latin typeface="Arial"/>
                  <a:ea typeface="Arial"/>
                  <a:cs typeface="Arial"/>
                  <a:sym typeface="Arial"/>
                </a:defRPr>
              </a:pPr>
              <a:endParaRPr/>
            </a:p>
          </p:txBody>
        </p:sp>
        <p:sp>
          <p:nvSpPr>
            <p:cNvPr id="503" name="Problems with mirrors"/>
            <p:cNvSpPr txBox="1"/>
            <p:nvPr/>
          </p:nvSpPr>
          <p:spPr>
            <a:xfrm>
              <a:off x="362723" y="201300"/>
              <a:ext cx="1751387" cy="7181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300" b="1">
                  <a:uFill>
                    <a:solidFill>
                      <a:srgbClr val="000000"/>
                    </a:solidFill>
                  </a:uFill>
                  <a:latin typeface="Arial"/>
                  <a:ea typeface="Arial"/>
                  <a:cs typeface="Arial"/>
                  <a:sym typeface="Arial"/>
                </a:defRPr>
              </a:lvl1pPr>
            </a:lstStyle>
            <a:p>
              <a:r>
                <a:rPr sz="2000" dirty="0"/>
                <a:t>Problems with mirrors</a:t>
              </a:r>
            </a:p>
          </p:txBody>
        </p:sp>
      </p:grpSp>
      <p:grpSp>
        <p:nvGrpSpPr>
          <p:cNvPr id="507" name="Group"/>
          <p:cNvGrpSpPr/>
          <p:nvPr/>
        </p:nvGrpSpPr>
        <p:grpSpPr>
          <a:xfrm>
            <a:off x="283195" y="4598871"/>
            <a:ext cx="2924061" cy="937278"/>
            <a:chOff x="-1" y="-2"/>
            <a:chExt cx="2924060" cy="937277"/>
          </a:xfrm>
        </p:grpSpPr>
        <p:sp>
          <p:nvSpPr>
            <p:cNvPr id="505" name="Oval"/>
            <p:cNvSpPr/>
            <p:nvPr/>
          </p:nvSpPr>
          <p:spPr>
            <a:xfrm>
              <a:off x="-1" y="-2"/>
              <a:ext cx="2924060" cy="937277"/>
            </a:xfrm>
            <a:prstGeom prst="ellipse">
              <a:avLst/>
            </a:prstGeom>
            <a:solidFill>
              <a:srgbClr val="94E3FE"/>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300" b="1">
                  <a:uFill>
                    <a:solidFill>
                      <a:srgbClr val="000000"/>
                    </a:solidFill>
                  </a:uFill>
                  <a:latin typeface="Arial"/>
                  <a:ea typeface="Arial"/>
                  <a:cs typeface="Arial"/>
                  <a:sym typeface="Arial"/>
                </a:defRPr>
              </a:pPr>
              <a:endParaRPr/>
            </a:p>
          </p:txBody>
        </p:sp>
        <p:sp>
          <p:nvSpPr>
            <p:cNvPr id="506" name="False realities"/>
            <p:cNvSpPr txBox="1"/>
            <p:nvPr/>
          </p:nvSpPr>
          <p:spPr>
            <a:xfrm>
              <a:off x="428217" y="263451"/>
              <a:ext cx="2067624" cy="4103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300" b="1">
                  <a:uFill>
                    <a:solidFill>
                      <a:srgbClr val="000000"/>
                    </a:solidFill>
                  </a:uFill>
                  <a:latin typeface="Arial"/>
                  <a:ea typeface="Arial"/>
                  <a:cs typeface="Arial"/>
                  <a:sym typeface="Arial"/>
                </a:defRPr>
              </a:lvl1pPr>
            </a:lstStyle>
            <a:p>
              <a:r>
                <a:rPr sz="2000" dirty="0"/>
                <a:t>False realities</a:t>
              </a:r>
            </a:p>
          </p:txBody>
        </p:sp>
      </p:grpSp>
      <p:grpSp>
        <p:nvGrpSpPr>
          <p:cNvPr id="510" name="Group"/>
          <p:cNvGrpSpPr/>
          <p:nvPr/>
        </p:nvGrpSpPr>
        <p:grpSpPr>
          <a:xfrm>
            <a:off x="277743" y="2779200"/>
            <a:ext cx="3051581" cy="1357716"/>
            <a:chOff x="-2" y="0"/>
            <a:chExt cx="3051580" cy="1357715"/>
          </a:xfrm>
        </p:grpSpPr>
        <p:sp>
          <p:nvSpPr>
            <p:cNvPr id="508" name="Oval"/>
            <p:cNvSpPr/>
            <p:nvPr/>
          </p:nvSpPr>
          <p:spPr>
            <a:xfrm>
              <a:off x="-2" y="0"/>
              <a:ext cx="3051580" cy="1357715"/>
            </a:xfrm>
            <a:prstGeom prst="ellipse">
              <a:avLst/>
            </a:prstGeom>
            <a:solidFill>
              <a:srgbClr val="F9D3E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300" b="1">
                  <a:uFill>
                    <a:solidFill>
                      <a:srgbClr val="000000"/>
                    </a:solidFill>
                  </a:uFill>
                  <a:latin typeface="Arial"/>
                  <a:ea typeface="Arial"/>
                  <a:cs typeface="Arial"/>
                  <a:sym typeface="Arial"/>
                </a:defRPr>
              </a:pPr>
              <a:endParaRPr/>
            </a:p>
          </p:txBody>
        </p:sp>
        <p:sp>
          <p:nvSpPr>
            <p:cNvPr id="509" name="Doing things that are out of character"/>
            <p:cNvSpPr txBox="1"/>
            <p:nvPr/>
          </p:nvSpPr>
          <p:spPr>
            <a:xfrm>
              <a:off x="446892" y="165895"/>
              <a:ext cx="2157790" cy="10259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300" b="1">
                  <a:uFill>
                    <a:solidFill>
                      <a:srgbClr val="000000"/>
                    </a:solidFill>
                  </a:uFill>
                  <a:latin typeface="Arial"/>
                  <a:ea typeface="Arial"/>
                  <a:cs typeface="Arial"/>
                  <a:sym typeface="Arial"/>
                </a:defRPr>
              </a:lvl1pPr>
            </a:lstStyle>
            <a:p>
              <a:r>
                <a:rPr sz="2000" dirty="0"/>
                <a:t>Doing things that are out of character</a:t>
              </a:r>
            </a:p>
          </p:txBody>
        </p:sp>
      </p:grpSp>
      <p:grpSp>
        <p:nvGrpSpPr>
          <p:cNvPr id="513" name="Group"/>
          <p:cNvGrpSpPr/>
          <p:nvPr/>
        </p:nvGrpSpPr>
        <p:grpSpPr>
          <a:xfrm>
            <a:off x="2980372" y="3721380"/>
            <a:ext cx="2382798" cy="1110063"/>
            <a:chOff x="-2" y="0"/>
            <a:chExt cx="2382796" cy="1110062"/>
          </a:xfrm>
        </p:grpSpPr>
        <p:sp>
          <p:nvSpPr>
            <p:cNvPr id="511" name="Oval"/>
            <p:cNvSpPr/>
            <p:nvPr/>
          </p:nvSpPr>
          <p:spPr>
            <a:xfrm>
              <a:off x="-2" y="0"/>
              <a:ext cx="2382796" cy="1110062"/>
            </a:xfrm>
            <a:prstGeom prst="ellipse">
              <a:avLst/>
            </a:prstGeom>
            <a:solidFill>
              <a:srgbClr val="EDCE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300" b="1">
                  <a:uFill>
                    <a:solidFill>
                      <a:srgbClr val="000000"/>
                    </a:solidFill>
                  </a:uFill>
                  <a:latin typeface="Arial"/>
                  <a:ea typeface="Arial"/>
                  <a:cs typeface="Arial"/>
                  <a:sym typeface="Arial"/>
                </a:defRPr>
              </a:pPr>
              <a:endParaRPr/>
            </a:p>
          </p:txBody>
        </p:sp>
        <p:sp>
          <p:nvSpPr>
            <p:cNvPr id="512" name="Problems with eating"/>
            <p:cNvSpPr txBox="1"/>
            <p:nvPr/>
          </p:nvSpPr>
          <p:spPr>
            <a:xfrm>
              <a:off x="348950" y="195957"/>
              <a:ext cx="1684890" cy="7181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300" b="1">
                  <a:uFill>
                    <a:solidFill>
                      <a:srgbClr val="000000"/>
                    </a:solidFill>
                  </a:uFill>
                  <a:latin typeface="Arial"/>
                  <a:ea typeface="Arial"/>
                  <a:cs typeface="Arial"/>
                  <a:sym typeface="Arial"/>
                </a:defRPr>
              </a:lvl1pPr>
            </a:lstStyle>
            <a:p>
              <a:r>
                <a:rPr sz="2000" dirty="0"/>
                <a:t>Problems with eating</a:t>
              </a:r>
            </a:p>
          </p:txBody>
        </p:sp>
      </p:grpSp>
      <p:grpSp>
        <p:nvGrpSpPr>
          <p:cNvPr id="516" name="Group"/>
          <p:cNvGrpSpPr/>
          <p:nvPr/>
        </p:nvGrpSpPr>
        <p:grpSpPr>
          <a:xfrm>
            <a:off x="167242" y="1544192"/>
            <a:ext cx="2702198" cy="1026524"/>
            <a:chOff x="-2" y="-2"/>
            <a:chExt cx="2702197" cy="1026523"/>
          </a:xfrm>
        </p:grpSpPr>
        <p:sp>
          <p:nvSpPr>
            <p:cNvPr id="514" name="Oval"/>
            <p:cNvSpPr/>
            <p:nvPr/>
          </p:nvSpPr>
          <p:spPr>
            <a:xfrm>
              <a:off x="-2" y="-2"/>
              <a:ext cx="2702197" cy="1026523"/>
            </a:xfrm>
            <a:prstGeom prst="ellipse">
              <a:avLst/>
            </a:prstGeom>
            <a:solidFill>
              <a:srgbClr val="FFFC79"/>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300" b="1">
                  <a:uFill>
                    <a:solidFill>
                      <a:srgbClr val="000000"/>
                    </a:solidFill>
                  </a:uFill>
                  <a:latin typeface="Arial"/>
                  <a:ea typeface="Arial"/>
                  <a:cs typeface="Arial"/>
                  <a:sym typeface="Arial"/>
                </a:defRPr>
              </a:pPr>
              <a:endParaRPr/>
            </a:p>
          </p:txBody>
        </p:sp>
        <p:sp>
          <p:nvSpPr>
            <p:cNvPr id="515" name="Clumsiness"/>
            <p:cNvSpPr txBox="1"/>
            <p:nvPr/>
          </p:nvSpPr>
          <p:spPr>
            <a:xfrm>
              <a:off x="395727" y="308075"/>
              <a:ext cx="1910740" cy="4103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300" b="1">
                  <a:uFill>
                    <a:solidFill>
                      <a:srgbClr val="000000"/>
                    </a:solidFill>
                  </a:uFill>
                  <a:latin typeface="Arial"/>
                  <a:ea typeface="Arial"/>
                  <a:cs typeface="Arial"/>
                  <a:sym typeface="Arial"/>
                </a:defRPr>
              </a:lvl1pPr>
            </a:lstStyle>
            <a:p>
              <a:r>
                <a:rPr sz="2000" dirty="0"/>
                <a:t>Clumsiness</a:t>
              </a:r>
            </a:p>
          </p:txBody>
        </p:sp>
      </p:grpSp>
      <p:grpSp>
        <p:nvGrpSpPr>
          <p:cNvPr id="519" name="Group"/>
          <p:cNvGrpSpPr/>
          <p:nvPr/>
        </p:nvGrpSpPr>
        <p:grpSpPr>
          <a:xfrm>
            <a:off x="4033999" y="2657421"/>
            <a:ext cx="2266163" cy="937279"/>
            <a:chOff x="-1" y="-2"/>
            <a:chExt cx="2266162" cy="937277"/>
          </a:xfrm>
        </p:grpSpPr>
        <p:sp>
          <p:nvSpPr>
            <p:cNvPr id="517" name="Oval"/>
            <p:cNvSpPr/>
            <p:nvPr/>
          </p:nvSpPr>
          <p:spPr>
            <a:xfrm>
              <a:off x="-1" y="-2"/>
              <a:ext cx="2266162" cy="937277"/>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300" b="1">
                  <a:uFill>
                    <a:solidFill>
                      <a:srgbClr val="000000"/>
                    </a:solidFill>
                  </a:uFill>
                  <a:latin typeface="Arial"/>
                  <a:ea typeface="Arial"/>
                  <a:cs typeface="Arial"/>
                  <a:sym typeface="Arial"/>
                </a:defRPr>
              </a:pPr>
              <a:endParaRPr/>
            </a:p>
          </p:txBody>
        </p:sp>
        <p:sp>
          <p:nvSpPr>
            <p:cNvPr id="518" name="Self neglect"/>
            <p:cNvSpPr txBox="1"/>
            <p:nvPr/>
          </p:nvSpPr>
          <p:spPr>
            <a:xfrm>
              <a:off x="331870" y="263451"/>
              <a:ext cx="1602418" cy="4103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300" b="1">
                  <a:uFill>
                    <a:solidFill>
                      <a:srgbClr val="000000"/>
                    </a:solidFill>
                  </a:uFill>
                  <a:latin typeface="Arial"/>
                  <a:ea typeface="Arial"/>
                  <a:cs typeface="Arial"/>
                  <a:sym typeface="Arial"/>
                </a:defRPr>
              </a:lvl1pPr>
            </a:lstStyle>
            <a:p>
              <a:r>
                <a:rPr sz="2000" dirty="0"/>
                <a:t>Self neglect</a:t>
              </a:r>
            </a:p>
          </p:txBody>
        </p:sp>
      </p:grpSp>
      <p:grpSp>
        <p:nvGrpSpPr>
          <p:cNvPr id="522" name="Group"/>
          <p:cNvGrpSpPr/>
          <p:nvPr/>
        </p:nvGrpSpPr>
        <p:grpSpPr>
          <a:xfrm>
            <a:off x="6300162" y="4942291"/>
            <a:ext cx="2768291" cy="1110065"/>
            <a:chOff x="0" y="5341"/>
            <a:chExt cx="2768290" cy="1110063"/>
          </a:xfrm>
        </p:grpSpPr>
        <p:sp>
          <p:nvSpPr>
            <p:cNvPr id="520" name="Oval"/>
            <p:cNvSpPr/>
            <p:nvPr/>
          </p:nvSpPr>
          <p:spPr>
            <a:xfrm>
              <a:off x="0" y="5341"/>
              <a:ext cx="2768290" cy="1110063"/>
            </a:xfrm>
            <a:prstGeom prst="ellipse">
              <a:avLst/>
            </a:prstGeom>
            <a:solidFill>
              <a:srgbClr val="E0EDD4"/>
            </a:solidFill>
            <a:ln w="9525" cap="flat">
              <a:solidFill>
                <a:srgbClr val="000000"/>
              </a:solidFill>
              <a:prstDash val="solid"/>
              <a:round/>
            </a:ln>
            <a:effectLst/>
          </p:spPr>
          <p:txBody>
            <a:bodyPr wrap="square" lIns="45718" tIns="45718" rIns="45718" bIns="45718" numCol="1" anchor="ctr">
              <a:noAutofit/>
            </a:bodyPr>
            <a:lstStyle/>
            <a:p>
              <a:pPr marR="40639" algn="ctr">
                <a:defRPr sz="2300" b="1">
                  <a:uFill>
                    <a:solidFill>
                      <a:srgbClr val="000000"/>
                    </a:solidFill>
                  </a:uFill>
                  <a:latin typeface="Arial"/>
                  <a:ea typeface="Arial"/>
                  <a:cs typeface="Arial"/>
                  <a:sym typeface="Arial"/>
                </a:defRPr>
              </a:pPr>
              <a:endParaRPr/>
            </a:p>
          </p:txBody>
        </p:sp>
        <p:sp>
          <p:nvSpPr>
            <p:cNvPr id="521" name="Mobility problems &amp; falls"/>
            <p:cNvSpPr txBox="1"/>
            <p:nvPr/>
          </p:nvSpPr>
          <p:spPr>
            <a:xfrm>
              <a:off x="405405" y="47411"/>
              <a:ext cx="1957478" cy="10259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indent="40639" algn="ctr">
                <a:defRPr sz="2300" b="1">
                  <a:uFill>
                    <a:solidFill>
                      <a:srgbClr val="000000"/>
                    </a:solidFill>
                  </a:uFill>
                  <a:latin typeface="Arial"/>
                  <a:ea typeface="Arial"/>
                  <a:cs typeface="Arial"/>
                  <a:sym typeface="Arial"/>
                </a:defRPr>
              </a:lvl1pPr>
            </a:lstStyle>
            <a:p>
              <a:r>
                <a:rPr sz="2000" dirty="0"/>
                <a:t>Mobility problems &amp; falls</a:t>
              </a:r>
            </a:p>
          </p:txBody>
        </p:sp>
      </p:grpSp>
      <p:grpSp>
        <p:nvGrpSpPr>
          <p:cNvPr id="525" name="Communication problems"/>
          <p:cNvGrpSpPr/>
          <p:nvPr/>
        </p:nvGrpSpPr>
        <p:grpSpPr>
          <a:xfrm>
            <a:off x="3025413" y="1182791"/>
            <a:ext cx="3106763" cy="1387925"/>
            <a:chOff x="0" y="0"/>
            <a:chExt cx="3543008" cy="1471864"/>
          </a:xfrm>
        </p:grpSpPr>
        <p:sp>
          <p:nvSpPr>
            <p:cNvPr id="523" name="Oval"/>
            <p:cNvSpPr/>
            <p:nvPr/>
          </p:nvSpPr>
          <p:spPr>
            <a:xfrm>
              <a:off x="0" y="-1"/>
              <a:ext cx="3543009" cy="1471866"/>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400" b="1">
                  <a:uFill>
                    <a:solidFill>
                      <a:srgbClr val="000000"/>
                    </a:solidFill>
                  </a:uFill>
                  <a:latin typeface="Arial"/>
                  <a:ea typeface="Arial"/>
                  <a:cs typeface="Arial"/>
                  <a:sym typeface="Arial"/>
                </a:defRPr>
              </a:pPr>
              <a:endParaRPr/>
            </a:p>
          </p:txBody>
        </p:sp>
        <p:sp>
          <p:nvSpPr>
            <p:cNvPr id="524" name="Communication problems"/>
            <p:cNvSpPr txBox="1"/>
            <p:nvPr/>
          </p:nvSpPr>
          <p:spPr>
            <a:xfrm>
              <a:off x="518861" y="268413"/>
              <a:ext cx="2505286" cy="935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a:spcBef>
                  <a:spcPts val="700"/>
                </a:spcBef>
                <a:defRPr sz="2400" b="1">
                  <a:uFill>
                    <a:solidFill>
                      <a:srgbClr val="000000"/>
                    </a:solidFill>
                  </a:uFill>
                  <a:latin typeface="Arial"/>
                  <a:ea typeface="Arial"/>
                  <a:cs typeface="Arial"/>
                  <a:sym typeface="Arial"/>
                </a:defRPr>
              </a:lvl1pPr>
            </a:lstStyle>
            <a:p>
              <a:r>
                <a:rPr sz="2000" dirty="0"/>
                <a:t>Communication problems</a:t>
              </a:r>
            </a:p>
          </p:txBody>
        </p:sp>
      </p:grpSp>
      <p:sp>
        <p:nvSpPr>
          <p:cNvPr id="40"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41"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39"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itle 1"/>
          <p:cNvSpPr txBox="1">
            <a:spLocks/>
          </p:cNvSpPr>
          <p:nvPr/>
        </p:nvSpPr>
        <p:spPr bwMode="auto">
          <a:xfrm>
            <a:off x="1" y="360364"/>
            <a:ext cx="7020271"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Other possible symptoms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iterate>
                                    <p:tmAbs val="0"/>
                                  </p:iterate>
                                  <p:childTnLst>
                                    <p:set>
                                      <p:cBhvr>
                                        <p:cTn id="10" fill="hold"/>
                                        <p:tgtEl>
                                          <p:spTgt spid="4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iterate>
                                    <p:tmAbs val="0"/>
                                  </p:iterate>
                                  <p:childTnLst>
                                    <p:set>
                                      <p:cBhvr>
                                        <p:cTn id="14" fill="hold"/>
                                        <p:tgtEl>
                                          <p:spTgt spid="5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5" nodeType="clickEffect">
                                  <p:stCondLst>
                                    <p:cond delay="0"/>
                                  </p:stCondLst>
                                  <p:iterate>
                                    <p:tmAbs val="0"/>
                                  </p:iterate>
                                  <p:childTnLst>
                                    <p:set>
                                      <p:cBhvr>
                                        <p:cTn id="18" fill="hold"/>
                                        <p:tgtEl>
                                          <p:spTgt spid="5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6" nodeType="clickEffect">
                                  <p:stCondLst>
                                    <p:cond delay="0"/>
                                  </p:stCondLst>
                                  <p:iterate>
                                    <p:tmAbs val="0"/>
                                  </p:iterate>
                                  <p:childTnLst>
                                    <p:set>
                                      <p:cBhvr>
                                        <p:cTn id="22" fill="hold"/>
                                        <p:tgtEl>
                                          <p:spTgt spid="5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7" nodeType="clickEffect">
                                  <p:stCondLst>
                                    <p:cond delay="0"/>
                                  </p:stCondLst>
                                  <p:iterate>
                                    <p:tmAbs val="0"/>
                                  </p:iterate>
                                  <p:childTnLst>
                                    <p:set>
                                      <p:cBhvr>
                                        <p:cTn id="26" fill="hold"/>
                                        <p:tgtEl>
                                          <p:spTgt spid="4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5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9" nodeType="clickEffect">
                                  <p:stCondLst>
                                    <p:cond delay="0"/>
                                  </p:stCondLst>
                                  <p:iterate>
                                    <p:tmAbs val="0"/>
                                  </p:iterate>
                                  <p:childTnLst>
                                    <p:set>
                                      <p:cBhvr>
                                        <p:cTn id="34" fill="hold"/>
                                        <p:tgtEl>
                                          <p:spTgt spid="5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5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1" nodeType="clickEffect">
                                  <p:stCondLst>
                                    <p:cond delay="0"/>
                                  </p:stCondLst>
                                  <p:iterate>
                                    <p:tmAbs val="0"/>
                                  </p:iterate>
                                  <p:childTnLst>
                                    <p:set>
                                      <p:cBhvr>
                                        <p:cTn id="42" fill="hold"/>
                                        <p:tgtEl>
                                          <p:spTgt spid="5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2" nodeType="clickEffect">
                                  <p:stCondLst>
                                    <p:cond delay="0"/>
                                  </p:stCondLst>
                                  <p:iterate>
                                    <p:tmAbs val="0"/>
                                  </p:iterate>
                                  <p:childTnLst>
                                    <p:set>
                                      <p:cBhvr>
                                        <p:cTn id="46" fill="hold"/>
                                        <p:tgtEl>
                                          <p:spTgt spid="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3" animBg="1" advAuto="0"/>
      <p:bldP spid="498" grpId="7" animBg="1" advAuto="0"/>
      <p:bldP spid="501" grpId="11" animBg="1" advAuto="0"/>
      <p:bldP spid="504" grpId="6" animBg="1" advAuto="0"/>
      <p:bldP spid="507" grpId="8" animBg="1" advAuto="0"/>
      <p:bldP spid="510" grpId="4" animBg="1" advAuto="0"/>
      <p:bldP spid="513" grpId="9" animBg="1" advAuto="0"/>
      <p:bldP spid="516" grpId="2" animBg="1" advAuto="0"/>
      <p:bldP spid="519" grpId="5" animBg="1" advAuto="0"/>
      <p:bldP spid="522" grpId="10" animBg="1" advAuto="0"/>
      <p:bldP spid="525" grpId="1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What you learn first in life, you lose last in dementia…"/>
          <p:cNvSpPr txBox="1">
            <a:spLocks noGrp="1"/>
          </p:cNvSpPr>
          <p:nvPr>
            <p:ph type="body" idx="1"/>
          </p:nvPr>
        </p:nvSpPr>
        <p:spPr>
          <a:xfrm>
            <a:off x="395536" y="2132856"/>
            <a:ext cx="8030914" cy="2836913"/>
          </a:xfrm>
          <a:prstGeom prst="rect">
            <a:avLst/>
          </a:prstGeom>
        </p:spPr>
        <p:txBody>
          <a:bodyPr>
            <a:normAutofit/>
          </a:bodyPr>
          <a:lstStyle/>
          <a:p>
            <a:pPr marL="0" indent="0" algn="ctr">
              <a:buSzTx/>
              <a:buNone/>
              <a:defRPr sz="2800"/>
            </a:pPr>
            <a:r>
              <a:rPr sz="2000" b="1" dirty="0"/>
              <a:t>What you learn first in life, you lose last in </a:t>
            </a:r>
            <a:r>
              <a:rPr sz="2000" b="1" dirty="0" smtClean="0"/>
              <a:t>dementia</a:t>
            </a:r>
            <a:endParaRPr lang="en-GB" sz="2000" b="1" dirty="0" smtClean="0"/>
          </a:p>
          <a:p>
            <a:pPr marL="0" indent="0" algn="ctr">
              <a:buSzTx/>
              <a:buNone/>
              <a:defRPr sz="2800"/>
            </a:pPr>
            <a:endParaRPr sz="2000" b="1" dirty="0">
              <a:uFillTx/>
            </a:endParaRPr>
          </a:p>
          <a:p>
            <a:pPr marL="0" indent="0" algn="ctr">
              <a:buSzTx/>
              <a:buNone/>
              <a:defRPr sz="2800"/>
            </a:pPr>
            <a:r>
              <a:rPr sz="2000" b="1" dirty="0"/>
              <a:t>What you learn last in life, you lose first in dementia</a:t>
            </a:r>
          </a:p>
        </p:txBody>
      </p:sp>
      <p:sp>
        <p:nvSpPr>
          <p:cNvPr id="529"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lnSpcReduction="1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t>13</a:t>
            </a:fld>
            <a:endParaRPr/>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 y="360364"/>
            <a:ext cx="7020271"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It often happens that…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2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2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rPr sz="1800">
                <a:latin typeface="Arial" panose="020B0604020202020204" pitchFamily="34" charset="0"/>
                <a:cs typeface="Arial" panose="020B0604020202020204" pitchFamily="34" charset="0"/>
              </a:rPr>
              <a:t>14</a:t>
            </a:fld>
            <a:endParaRPr sz="1800">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www.homeless.org.uk</a:t>
            </a:r>
            <a:endParaRPr kumimoji="0" lang="en-US" b="1"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Let’s </a:t>
            </a: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end homelessness</a:t>
            </a: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 together</a:t>
            </a:r>
            <a:endParaRPr kumimoji="0" lang="en-US" b="0"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 y="360364"/>
            <a:ext cx="7020271" cy="1115791"/>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Introduction to person-centred care in dementia</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D = NI + H + B + P + SP…"/>
          <p:cNvSpPr txBox="1">
            <a:spLocks/>
          </p:cNvSpPr>
          <p:nvPr/>
        </p:nvSpPr>
        <p:spPr>
          <a:xfrm>
            <a:off x="395536" y="1772816"/>
            <a:ext cx="8503182" cy="432048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1pPr>
            <a:lvl2pPr marL="742950" marR="0" indent="-28575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2pPr>
            <a:lvl3pPr marL="11430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3pPr>
            <a:lvl4pPr marL="16002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4pPr>
            <a:lvl5pPr marL="20574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a:lstStyle>
          <a:p>
            <a:pPr marL="0" indent="0">
              <a:buNone/>
              <a:defRPr sz="3000" b="1">
                <a:solidFill>
                  <a:srgbClr val="2C1376"/>
                </a:solidFill>
                <a:uFill>
                  <a:solidFill>
                    <a:srgbClr val="2C1376"/>
                  </a:solidFill>
                </a:uFill>
              </a:defRPr>
            </a:pPr>
            <a:r>
              <a:rPr lang="en-GB" sz="1800" dirty="0">
                <a:solidFill>
                  <a:schemeClr val="tx1"/>
                </a:solidFill>
              </a:rPr>
              <a:t>Tom </a:t>
            </a:r>
            <a:r>
              <a:rPr lang="en-GB" sz="1800" dirty="0" err="1">
                <a:solidFill>
                  <a:schemeClr val="tx1"/>
                </a:solidFill>
              </a:rPr>
              <a:t>Kitwood’s</a:t>
            </a:r>
            <a:r>
              <a:rPr lang="en-GB" sz="1800" dirty="0">
                <a:solidFill>
                  <a:schemeClr val="tx1"/>
                </a:solidFill>
              </a:rPr>
              <a:t> Enriched Model of Dementia </a:t>
            </a:r>
            <a:r>
              <a:rPr lang="en-GB" sz="1800" dirty="0" smtClean="0">
                <a:solidFill>
                  <a:schemeClr val="tx1"/>
                </a:solidFill>
              </a:rPr>
              <a:t>Care</a:t>
            </a:r>
            <a:br>
              <a:rPr lang="en-GB" sz="1800" dirty="0" smtClean="0">
                <a:solidFill>
                  <a:schemeClr val="tx1"/>
                </a:solidFill>
              </a:rPr>
            </a:br>
            <a:r>
              <a:rPr lang="en-GB" sz="1400" i="1" dirty="0" smtClean="0">
                <a:solidFill>
                  <a:schemeClr val="tx1"/>
                </a:solidFill>
              </a:rPr>
              <a:t>Dementia </a:t>
            </a:r>
            <a:r>
              <a:rPr lang="en-GB" sz="1400" i="1" dirty="0">
                <a:solidFill>
                  <a:schemeClr val="tx1"/>
                </a:solidFill>
              </a:rPr>
              <a:t>Reconsidered</a:t>
            </a:r>
            <a:r>
              <a:rPr lang="en-GB" sz="1400" dirty="0">
                <a:solidFill>
                  <a:schemeClr val="tx1"/>
                </a:solidFill>
              </a:rPr>
              <a:t>, </a:t>
            </a:r>
            <a:r>
              <a:rPr lang="en-GB" sz="1400" dirty="0" err="1">
                <a:solidFill>
                  <a:schemeClr val="tx1"/>
                </a:solidFill>
              </a:rPr>
              <a:t>Kitwood</a:t>
            </a:r>
            <a:r>
              <a:rPr lang="en-GB" sz="1400" dirty="0">
                <a:solidFill>
                  <a:schemeClr val="tx1"/>
                </a:solidFill>
              </a:rPr>
              <a:t>, 1997, Open University </a:t>
            </a:r>
            <a:r>
              <a:rPr lang="en-GB" sz="1400" dirty="0" smtClean="0">
                <a:solidFill>
                  <a:schemeClr val="tx1"/>
                </a:solidFill>
              </a:rPr>
              <a:t>Press</a:t>
            </a:r>
            <a:r>
              <a:rPr lang="en-GB" sz="1400" b="1" dirty="0" smtClean="0">
                <a:solidFill>
                  <a:schemeClr val="tx1"/>
                </a:solidFill>
                <a:latin typeface="Arial" panose="020B0604020202020204" pitchFamily="34" charset="0"/>
                <a:cs typeface="Arial" panose="020B0604020202020204" pitchFamily="34" charset="0"/>
              </a:rPr>
              <a:t>           </a:t>
            </a:r>
            <a:endParaRPr lang="en-GB" sz="1800" b="1" dirty="0" smtClean="0">
              <a:solidFill>
                <a:schemeClr val="tx1"/>
              </a:solidFill>
              <a:latin typeface="Arial" panose="020B0604020202020204" pitchFamily="34" charset="0"/>
              <a:cs typeface="Arial" panose="020B0604020202020204" pitchFamily="34" charset="0"/>
            </a:endParaRPr>
          </a:p>
          <a:p>
            <a:pPr marL="0" marR="40639" indent="0" hangingPunct="1">
              <a:buSzTx/>
              <a:buFontTx/>
              <a:buNone/>
              <a:defRPr sz="3100" b="1">
                <a:solidFill>
                  <a:srgbClr val="5F327C"/>
                </a:solidFill>
              </a:defRPr>
            </a:pPr>
            <a:endParaRPr lang="en-GB" sz="1800" b="1" dirty="0" smtClean="0">
              <a:solidFill>
                <a:schemeClr val="tx1"/>
              </a:solidFill>
              <a:latin typeface="Arial" panose="020B0604020202020204" pitchFamily="34" charset="0"/>
              <a:cs typeface="Arial" panose="020B0604020202020204" pitchFamily="34" charset="0"/>
            </a:endParaRPr>
          </a:p>
          <a:p>
            <a:pPr marL="0" marR="40639" indent="0" hangingPunct="1">
              <a:buSzTx/>
              <a:buFontTx/>
              <a:buNone/>
              <a:defRPr sz="3100" b="1">
                <a:solidFill>
                  <a:srgbClr val="5F327C"/>
                </a:solidFill>
              </a:defRPr>
            </a:pPr>
            <a:r>
              <a:rPr lang="en-GB" sz="1800" b="1" dirty="0" smtClean="0">
                <a:solidFill>
                  <a:srgbClr val="5F327C"/>
                </a:solidFill>
                <a:latin typeface="Arial" panose="020B0604020202020204" pitchFamily="34" charset="0"/>
                <a:cs typeface="Arial" panose="020B0604020202020204" pitchFamily="34" charset="0"/>
              </a:rPr>
              <a:t>D = NI + H + B + P + SP   </a:t>
            </a:r>
          </a:p>
          <a:p>
            <a:pPr marL="0" marR="40639" indent="0" hangingPunct="1">
              <a:buSzTx/>
              <a:buFontTx/>
              <a:buNone/>
              <a:tabLst>
                <a:tab pos="539750" algn="l"/>
              </a:tabLst>
              <a:defRPr sz="2800" b="1"/>
            </a:pPr>
            <a:r>
              <a:rPr lang="en-GB" sz="1800" b="1" dirty="0" smtClean="0">
                <a:latin typeface="Arial" panose="020B0604020202020204" pitchFamily="34" charset="0"/>
                <a:cs typeface="Arial" panose="020B0604020202020204" pitchFamily="34" charset="0"/>
              </a:rPr>
              <a:t>D: 	Dementia</a:t>
            </a:r>
          </a:p>
          <a:p>
            <a:pPr marL="0" marR="40639" indent="0" hangingPunct="1">
              <a:buSzTx/>
              <a:buFontTx/>
              <a:buNone/>
              <a:tabLst>
                <a:tab pos="539750" algn="l"/>
              </a:tabLst>
              <a:defRPr sz="2800" b="1"/>
            </a:pPr>
            <a:r>
              <a:rPr lang="en-GB" sz="1800" b="1" dirty="0" smtClean="0">
                <a:latin typeface="Arial" panose="020B0604020202020204" pitchFamily="34" charset="0"/>
                <a:cs typeface="Arial" panose="020B0604020202020204" pitchFamily="34" charset="0"/>
              </a:rPr>
              <a:t>NI:	Neurological Impairment</a:t>
            </a:r>
          </a:p>
          <a:p>
            <a:pPr marL="0" marR="40639" indent="0" hangingPunct="1">
              <a:buSzTx/>
              <a:buFontTx/>
              <a:buNone/>
              <a:tabLst>
                <a:tab pos="539750" algn="l"/>
              </a:tabLst>
              <a:defRPr sz="2800" b="1"/>
            </a:pPr>
            <a:r>
              <a:rPr lang="en-GB" sz="1800" b="1" dirty="0" smtClean="0">
                <a:latin typeface="Arial" panose="020B0604020202020204" pitchFamily="34" charset="0"/>
                <a:cs typeface="Arial" panose="020B0604020202020204" pitchFamily="34" charset="0"/>
              </a:rPr>
              <a:t>H:	Health</a:t>
            </a:r>
          </a:p>
          <a:p>
            <a:pPr marL="0" marR="40639" indent="0" hangingPunct="1">
              <a:buSzTx/>
              <a:buFontTx/>
              <a:buNone/>
              <a:tabLst>
                <a:tab pos="539750" algn="l"/>
              </a:tabLst>
              <a:defRPr sz="2800" b="1"/>
            </a:pPr>
            <a:r>
              <a:rPr lang="en-GB" sz="1800" b="1" dirty="0" smtClean="0">
                <a:latin typeface="Arial" panose="020B0604020202020204" pitchFamily="34" charset="0"/>
                <a:cs typeface="Arial" panose="020B0604020202020204" pitchFamily="34" charset="0"/>
              </a:rPr>
              <a:t>B:	Biography (life history)</a:t>
            </a:r>
          </a:p>
          <a:p>
            <a:pPr marL="0" marR="40639" indent="0" hangingPunct="1">
              <a:buSzTx/>
              <a:buFontTx/>
              <a:buNone/>
              <a:tabLst>
                <a:tab pos="539750" algn="l"/>
              </a:tabLst>
              <a:defRPr sz="2800" b="1"/>
            </a:pPr>
            <a:r>
              <a:rPr lang="en-GB" sz="1800" b="1" dirty="0" smtClean="0">
                <a:latin typeface="Arial" panose="020B0604020202020204" pitchFamily="34" charset="0"/>
                <a:cs typeface="Arial" panose="020B0604020202020204" pitchFamily="34" charset="0"/>
              </a:rPr>
              <a:t>P:	Personality</a:t>
            </a:r>
          </a:p>
          <a:p>
            <a:pPr marL="0" marR="40639" indent="0" hangingPunct="1">
              <a:buSzTx/>
              <a:buFontTx/>
              <a:buNone/>
              <a:tabLst>
                <a:tab pos="539750" algn="l"/>
              </a:tabLst>
              <a:defRPr sz="2800" b="1"/>
            </a:pPr>
            <a:r>
              <a:rPr lang="en-GB" sz="1800" b="1" dirty="0" smtClean="0">
                <a:latin typeface="Arial" panose="020B0604020202020204" pitchFamily="34" charset="0"/>
                <a:cs typeface="Arial" panose="020B0604020202020204" pitchFamily="34" charset="0"/>
              </a:rPr>
              <a:t>SP:	Social Psychology</a:t>
            </a:r>
          </a:p>
          <a:p>
            <a:pPr marL="0" marR="40639" indent="0" hangingPunct="1">
              <a:buSzTx/>
              <a:buFontTx/>
              <a:buNone/>
              <a:defRPr sz="2400" i="1"/>
            </a:pPr>
            <a:r>
              <a:rPr lang="en-GB" sz="1800" i="1" dirty="0" smtClean="0">
                <a:latin typeface="Arial" panose="020B0604020202020204" pitchFamily="34" charset="0"/>
                <a:cs typeface="Arial" panose="020B0604020202020204" pitchFamily="34" charset="0"/>
              </a:rPr>
              <a:t>(the environment where the person is, interactions with others, communication, words, etc.)</a:t>
            </a:r>
            <a:endParaRPr lang="en-GB"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37291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1">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11">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11">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11">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11">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11">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11">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iterate>
                                    <p:tmAbs val="0"/>
                                  </p:iterate>
                                  <p:childTnLst>
                                    <p:set>
                                      <p:cBhvr>
                                        <p:cTn id="37" fill="hold"/>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Line"/>
          <p:cNvSpPr/>
          <p:nvPr/>
        </p:nvSpPr>
        <p:spPr>
          <a:xfrm>
            <a:off x="457199" y="1266825"/>
            <a:ext cx="8229601" cy="1588"/>
          </a:xfrm>
          <a:prstGeom prst="line">
            <a:avLst/>
          </a:prstGeom>
          <a:ln w="12700">
            <a:solidFill>
              <a:srgbClr val="000000"/>
            </a:solidFill>
            <a:custDash>
              <a:ds d="100000" sp="200000"/>
            </a:custDash>
          </a:ln>
        </p:spPr>
        <p:txBody>
          <a:bodyPr lIns="45718" tIns="45718" rIns="45718" bIns="45718"/>
          <a:lstStyle/>
          <a:p>
            <a:endParaRPr/>
          </a:p>
        </p:txBody>
      </p:sp>
      <p:sp>
        <p:nvSpPr>
          <p:cNvPr id="539" name="Signs and labelling"/>
          <p:cNvSpPr txBox="1">
            <a:spLocks noGrp="1"/>
          </p:cNvSpPr>
          <p:nvPr>
            <p:ph type="title"/>
          </p:nvPr>
        </p:nvSpPr>
        <p:spPr>
          <a:xfrm>
            <a:off x="696117" y="123825"/>
            <a:ext cx="6108703" cy="1041400"/>
          </a:xfrm>
          <a:prstGeom prst="rect">
            <a:avLst/>
          </a:prstGeom>
        </p:spPr>
        <p:txBody>
          <a:bodyPr/>
          <a:lstStyle>
            <a:lvl1pPr indent="39687">
              <a:defRPr sz="3600">
                <a:solidFill>
                  <a:srgbClr val="200063"/>
                </a:solidFill>
              </a:defRPr>
            </a:lvl1pPr>
          </a:lstStyle>
          <a:p>
            <a:r>
              <a:t>Signs and labelling</a:t>
            </a:r>
          </a:p>
        </p:txBody>
      </p:sp>
      <p:sp>
        <p:nvSpPr>
          <p:cNvPr id="540" name="Slide Number"/>
          <p:cNvSpPr txBox="1">
            <a:spLocks noGrp="1"/>
          </p:cNvSpPr>
          <p:nvPr>
            <p:ph type="sldNum" sz="quarter" idx="4294967295"/>
          </p:nvPr>
        </p:nvSpPr>
        <p:spPr>
          <a:xfrm>
            <a:off x="8089992" y="6565900"/>
            <a:ext cx="168090" cy="147830"/>
          </a:xfrm>
          <a:prstGeom prst="rect">
            <a:avLst/>
          </a:prstGeom>
          <a:extLst>
            <a:ext uri="{C572A759-6A51-4108-AA02-DFA0A04FC94B}">
              <ma14:wrappingTextBoxFlag xmlns="" xmlns:ma14="http://schemas.microsoft.com/office/mac/drawingml/2011/main" val="1"/>
            </a:ext>
          </a:extLst>
        </p:spPr>
        <p:txBody>
          <a:bodyPr lIns="0" tIns="0" rIns="0" bIns="0" anchor="t"/>
          <a:lstStyle>
            <a:lvl1pPr algn="ctr" defTabSz="584200">
              <a:defRPr sz="1100">
                <a:solidFill>
                  <a:srgbClr val="3B44A4"/>
                </a:solidFill>
                <a:uFill>
                  <a:solidFill>
                    <a:srgbClr val="3B44A4"/>
                  </a:solidFill>
                </a:uFill>
                <a:latin typeface="Arial"/>
                <a:ea typeface="Arial"/>
                <a:cs typeface="Arial"/>
                <a:sym typeface="Arial"/>
              </a:defRPr>
            </a:lvl1pPr>
          </a:lstStyle>
          <a:p>
            <a:fld id="{86CB4B4D-7CA3-9044-876B-883B54F8677D}" type="slidenum">
              <a:t>15</a:t>
            </a:fld>
            <a:endParaRPr/>
          </a:p>
        </p:txBody>
      </p:sp>
      <p:pic>
        <p:nvPicPr>
          <p:cNvPr id="541" name="pasted-image.png" descr="pasted-image.png"/>
          <p:cNvPicPr>
            <a:picLocks noChangeAspect="1"/>
          </p:cNvPicPr>
          <p:nvPr/>
        </p:nvPicPr>
        <p:blipFill>
          <a:blip r:embed="rId2">
            <a:extLst/>
          </a:blip>
          <a:stretch>
            <a:fillRect/>
          </a:stretch>
        </p:blipFill>
        <p:spPr>
          <a:xfrm>
            <a:off x="561527" y="1780727"/>
            <a:ext cx="2277742" cy="2277742"/>
          </a:xfrm>
          <a:prstGeom prst="rect">
            <a:avLst/>
          </a:prstGeom>
          <a:ln w="12700">
            <a:miter lim="400000"/>
          </a:ln>
        </p:spPr>
      </p:pic>
      <p:pic>
        <p:nvPicPr>
          <p:cNvPr id="542" name="pasted-image.png" descr="pasted-image.png"/>
          <p:cNvPicPr>
            <a:picLocks noChangeAspect="1"/>
          </p:cNvPicPr>
          <p:nvPr/>
        </p:nvPicPr>
        <p:blipFill>
          <a:blip r:embed="rId3">
            <a:extLst/>
          </a:blip>
          <a:stretch>
            <a:fillRect/>
          </a:stretch>
        </p:blipFill>
        <p:spPr>
          <a:xfrm>
            <a:off x="6228184" y="1362363"/>
            <a:ext cx="2025378" cy="2025378"/>
          </a:xfrm>
          <a:prstGeom prst="rect">
            <a:avLst/>
          </a:prstGeom>
          <a:ln w="12700">
            <a:miter lim="400000"/>
          </a:ln>
        </p:spPr>
      </p:pic>
      <p:pic>
        <p:nvPicPr>
          <p:cNvPr id="543" name="pasted-image.png" descr="pasted-image.png"/>
          <p:cNvPicPr>
            <a:picLocks noChangeAspect="1"/>
          </p:cNvPicPr>
          <p:nvPr/>
        </p:nvPicPr>
        <p:blipFill>
          <a:blip r:embed="rId4">
            <a:extLst/>
          </a:blip>
          <a:stretch>
            <a:fillRect/>
          </a:stretch>
        </p:blipFill>
        <p:spPr>
          <a:xfrm>
            <a:off x="3609081" y="3284984"/>
            <a:ext cx="2908300" cy="2794002"/>
          </a:xfrm>
          <a:prstGeom prst="rect">
            <a:avLst/>
          </a:prstGeom>
          <a:ln w="12700">
            <a:miter lim="400000"/>
          </a:ln>
        </p:spPr>
      </p:pic>
      <p:sp>
        <p:nvSpPr>
          <p:cNvPr id="13"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14"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12" name="Picture 4" descr="hl_logo_purple_rgb_med-re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rPr sz="1800">
                <a:latin typeface="Arial" panose="020B0604020202020204" pitchFamily="34" charset="0"/>
                <a:cs typeface="Arial" panose="020B0604020202020204" pitchFamily="34" charset="0"/>
              </a:rPr>
              <a:t>16</a:t>
            </a:fld>
            <a:endParaRPr sz="1800">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www.homeless.org.uk</a:t>
            </a:r>
            <a:endParaRPr kumimoji="0" lang="en-US" b="1"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Let’s </a:t>
            </a: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end homelessness</a:t>
            </a: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 together</a:t>
            </a:r>
            <a:endParaRPr kumimoji="0" lang="en-US" b="0"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 y="360364"/>
            <a:ext cx="7020271" cy="1115791"/>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Responding</a:t>
            </a:r>
            <a:r>
              <a:rPr kumimoji="0" lang="en-US" sz="3200" b="1"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to false realities in dementia</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Subtitle 2"/>
          <p:cNvSpPr txBox="1">
            <a:spLocks/>
          </p:cNvSpPr>
          <p:nvPr/>
        </p:nvSpPr>
        <p:spPr>
          <a:xfrm>
            <a:off x="1" y="1670202"/>
            <a:ext cx="5076055" cy="510497"/>
          </a:xfrm>
          <a:prstGeom prst="rect">
            <a:avLst/>
          </a:prstGeom>
          <a:solidFill>
            <a:srgbClr val="3D948B"/>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 delusion is…</a:t>
            </a:r>
            <a:endPar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A fixed, untrue belief…"/>
          <p:cNvSpPr txBox="1">
            <a:spLocks noGrp="1"/>
          </p:cNvSpPr>
          <p:nvPr>
            <p:ph type="body" idx="1"/>
          </p:nvPr>
        </p:nvSpPr>
        <p:spPr>
          <a:xfrm>
            <a:off x="395536" y="3068960"/>
            <a:ext cx="8229600" cy="1872208"/>
          </a:xfrm>
          <a:prstGeom prst="rect">
            <a:avLst/>
          </a:prstGeom>
        </p:spPr>
        <p:txBody>
          <a:bodyPr>
            <a:noAutofit/>
          </a:bodyPr>
          <a:lstStyle/>
          <a:p>
            <a:pPr>
              <a:buSzTx/>
              <a:buFont typeface="Wingdings" panose="05000000000000000000" pitchFamily="2" charset="2"/>
              <a:buChar char="Ø"/>
              <a:defRPr sz="2800"/>
            </a:pPr>
            <a:r>
              <a:rPr sz="1800" dirty="0"/>
              <a:t>A fixed, untrue </a:t>
            </a:r>
            <a:r>
              <a:rPr sz="1800" dirty="0" smtClean="0"/>
              <a:t>belief</a:t>
            </a:r>
            <a:endParaRPr lang="en-GB" sz="1800" dirty="0" smtClean="0"/>
          </a:p>
          <a:p>
            <a:pPr>
              <a:buSzTx/>
              <a:buFont typeface="Wingdings" panose="05000000000000000000" pitchFamily="2" charset="2"/>
              <a:buChar char="Ø"/>
              <a:defRPr sz="2800"/>
            </a:pPr>
            <a:endParaRPr sz="1800" dirty="0">
              <a:uFillTx/>
            </a:endParaRPr>
          </a:p>
          <a:p>
            <a:pPr>
              <a:buSzTx/>
              <a:buFont typeface="Wingdings" panose="05000000000000000000" pitchFamily="2" charset="2"/>
              <a:buChar char="Ø"/>
              <a:defRPr sz="2800"/>
            </a:pPr>
            <a:r>
              <a:rPr sz="1800" dirty="0"/>
              <a:t>Not in keeping with the person’s age, culture or </a:t>
            </a:r>
            <a:r>
              <a:rPr sz="1800" dirty="0" smtClean="0"/>
              <a:t>education</a:t>
            </a:r>
            <a:endParaRPr lang="en-GB" sz="1800" dirty="0" smtClean="0"/>
          </a:p>
          <a:p>
            <a:pPr>
              <a:buSzTx/>
              <a:buFont typeface="Wingdings" panose="05000000000000000000" pitchFamily="2" charset="2"/>
              <a:buChar char="Ø"/>
              <a:defRPr sz="2800"/>
            </a:pPr>
            <a:endParaRPr sz="1800" dirty="0">
              <a:uFillTx/>
            </a:endParaRPr>
          </a:p>
          <a:p>
            <a:pPr>
              <a:buSzTx/>
              <a:buFont typeface="Wingdings" panose="05000000000000000000" pitchFamily="2" charset="2"/>
              <a:buChar char="Ø"/>
              <a:defRPr sz="2800"/>
            </a:pPr>
            <a:r>
              <a:rPr sz="1800" dirty="0"/>
              <a:t>Not easily shifted by logical argument</a:t>
            </a:r>
          </a:p>
        </p:txBody>
      </p:sp>
    </p:spTree>
    <p:extLst>
      <p:ext uri="{BB962C8B-B14F-4D97-AF65-F5344CB8AC3E}">
        <p14:creationId xmlns:p14="http://schemas.microsoft.com/office/powerpoint/2010/main" val="93431025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rPr sz="1800">
                <a:latin typeface="Arial" panose="020B0604020202020204" pitchFamily="34" charset="0"/>
                <a:cs typeface="Arial" panose="020B0604020202020204" pitchFamily="34" charset="0"/>
              </a:rPr>
              <a:t>17</a:t>
            </a:fld>
            <a:endParaRPr sz="1800">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www.homeless.org.uk</a:t>
            </a:r>
            <a:endParaRPr kumimoji="0" lang="en-US" b="1"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Let’s </a:t>
            </a: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end homelessness</a:t>
            </a: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 together</a:t>
            </a:r>
            <a:endParaRPr kumimoji="0" lang="en-US" b="0"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 y="360364"/>
            <a:ext cx="7020271" cy="1115791"/>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Responding</a:t>
            </a:r>
            <a:r>
              <a:rPr kumimoji="0" lang="en-US" sz="3200" b="1"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to false realities in dementia</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Subtitle 2"/>
          <p:cNvSpPr txBox="1">
            <a:spLocks/>
          </p:cNvSpPr>
          <p:nvPr/>
        </p:nvSpPr>
        <p:spPr>
          <a:xfrm>
            <a:off x="1" y="1670202"/>
            <a:ext cx="5076055" cy="510497"/>
          </a:xfrm>
          <a:prstGeom prst="rect">
            <a:avLst/>
          </a:prstGeom>
          <a:solidFill>
            <a:srgbClr val="3D948B"/>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Hallucinations</a:t>
            </a:r>
            <a:endPar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A hallucination may be a sensory experience in which a person can see, hear, smell, taste, or feel something that is not there’   (med.terms.com, 2011)…"/>
          <p:cNvSpPr txBox="1">
            <a:spLocks/>
          </p:cNvSpPr>
          <p:nvPr/>
        </p:nvSpPr>
        <p:spPr>
          <a:xfrm>
            <a:off x="343257" y="2924944"/>
            <a:ext cx="8229600" cy="2184405"/>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marL="342900" marR="0" indent="-3429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1pPr>
            <a:lvl2pPr marL="742950" marR="0" indent="-28575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2pPr>
            <a:lvl3pPr marL="11430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3pPr>
            <a:lvl4pPr marL="16002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4pPr>
            <a:lvl5pPr marL="20574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a:lstStyle>
          <a:p>
            <a:pPr marL="0" indent="40639" algn="ctr" hangingPunct="1">
              <a:buSzTx/>
              <a:buFontTx/>
              <a:buNone/>
              <a:defRPr sz="2800"/>
            </a:pPr>
            <a:r>
              <a:rPr lang="en-GB" sz="1800" dirty="0" smtClean="0"/>
              <a:t>‘A hallucination may be a sensory experience in which a person can see, hear, smell, taste, or feel something that is not there’</a:t>
            </a:r>
            <a:r>
              <a:rPr lang="en-GB" sz="1800" dirty="0"/>
              <a:t> </a:t>
            </a:r>
            <a:r>
              <a:rPr lang="en-GB" sz="1400" i="1" dirty="0" smtClean="0"/>
              <a:t>(med.terms.com, 2011)</a:t>
            </a:r>
            <a:endParaRPr lang="en-GB" sz="1400" i="1" dirty="0" smtClean="0">
              <a:uFillTx/>
            </a:endParaRPr>
          </a:p>
          <a:p>
            <a:pPr marL="0" indent="0" hangingPunct="1">
              <a:buSzTx/>
              <a:buFontTx/>
              <a:buNone/>
              <a:defRPr sz="1600">
                <a:uFillTx/>
              </a:defRPr>
            </a:pPr>
            <a:endParaRPr lang="en-GB" sz="1800" dirty="0" smtClean="0">
              <a:uFillTx/>
            </a:endParaRPr>
          </a:p>
          <a:p>
            <a:pPr marL="0" indent="0" algn="ctr" hangingPunct="1">
              <a:buSzTx/>
              <a:buFontTx/>
              <a:buNone/>
              <a:defRPr sz="2800" i="1"/>
            </a:pPr>
            <a:r>
              <a:rPr lang="en-GB" sz="1800" dirty="0" smtClean="0"/>
              <a:t>Heard = Auditory</a:t>
            </a:r>
          </a:p>
          <a:p>
            <a:pPr marL="0" indent="0" algn="ctr" hangingPunct="1">
              <a:buSzTx/>
              <a:buFontTx/>
              <a:buNone/>
              <a:defRPr sz="2800" i="1"/>
            </a:pPr>
            <a:r>
              <a:rPr lang="en-GB" sz="1800" dirty="0" smtClean="0"/>
              <a:t>Seen = Visual</a:t>
            </a:r>
            <a:endParaRPr lang="en-GB" sz="1800" dirty="0"/>
          </a:p>
        </p:txBody>
      </p:sp>
    </p:spTree>
    <p:extLst>
      <p:ext uri="{BB962C8B-B14F-4D97-AF65-F5344CB8AC3E}">
        <p14:creationId xmlns:p14="http://schemas.microsoft.com/office/powerpoint/2010/main" val="300057739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1">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rPr sz="1800">
                <a:latin typeface="Arial" panose="020B0604020202020204" pitchFamily="34" charset="0"/>
                <a:cs typeface="Arial" panose="020B0604020202020204" pitchFamily="34" charset="0"/>
              </a:rPr>
              <a:t>18</a:t>
            </a:fld>
            <a:endParaRPr sz="1800">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www.homeless.org.uk</a:t>
            </a:r>
            <a:endParaRPr kumimoji="0" lang="en-US" b="1"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Let’s </a:t>
            </a: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end homelessness</a:t>
            </a: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 together</a:t>
            </a:r>
            <a:endParaRPr kumimoji="0" lang="en-US" b="0"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 y="360364"/>
            <a:ext cx="7020271" cy="1115791"/>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Responding</a:t>
            </a:r>
            <a:r>
              <a:rPr kumimoji="0" lang="en-US" sz="3200" b="1"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to false realities in dementia</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Subtitle 2"/>
          <p:cNvSpPr txBox="1">
            <a:spLocks/>
          </p:cNvSpPr>
          <p:nvPr/>
        </p:nvSpPr>
        <p:spPr>
          <a:xfrm>
            <a:off x="1" y="1670202"/>
            <a:ext cx="5076055" cy="510497"/>
          </a:xfrm>
          <a:prstGeom prst="rect">
            <a:avLst/>
          </a:prstGeom>
          <a:solidFill>
            <a:srgbClr val="3D948B"/>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900" b="1" dirty="0" smtClean="0">
                <a:solidFill>
                  <a:srgbClr val="FFFFFF"/>
                </a:solidFill>
                <a:latin typeface="Arial" panose="020B0604020202020204" pitchFamily="34" charset="0"/>
                <a:cs typeface="Arial" panose="020B0604020202020204" pitchFamily="34" charset="0"/>
              </a:rPr>
              <a:t>Illusions</a:t>
            </a:r>
            <a:endPar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A hallucination may be a sensory experience in which a person can see, hear, smell, taste, or feel something that is not there’   (med.terms.com, 2011)…"/>
          <p:cNvSpPr txBox="1">
            <a:spLocks/>
          </p:cNvSpPr>
          <p:nvPr/>
        </p:nvSpPr>
        <p:spPr>
          <a:xfrm>
            <a:off x="343257" y="2924944"/>
            <a:ext cx="8229600" cy="2184405"/>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marL="342900" marR="0" indent="-3429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1pPr>
            <a:lvl2pPr marL="742950" marR="0" indent="-28575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2pPr>
            <a:lvl3pPr marL="11430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3pPr>
            <a:lvl4pPr marL="16002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4pPr>
            <a:lvl5pPr marL="20574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a:lstStyle>
          <a:p>
            <a:pPr marL="0" indent="40639" algn="ctr">
              <a:buSzTx/>
              <a:buNone/>
              <a:defRPr sz="2800" i="1"/>
            </a:pPr>
            <a:r>
              <a:rPr lang="en-GB" sz="1800" dirty="0"/>
              <a:t>‘A perception that occurs when a sensory stimulus is present but is incorrectly perceived and misinterpreted’ </a:t>
            </a:r>
            <a:r>
              <a:rPr lang="en-GB" sz="1400" u="sng" dirty="0" smtClean="0">
                <a:solidFill>
                  <a:srgbClr val="0000FF"/>
                </a:solidFill>
                <a:uFill>
                  <a:solidFill>
                    <a:srgbClr val="0000FF"/>
                  </a:solidFill>
                </a:uFill>
                <a:hlinkClick r:id="rId3"/>
              </a:rPr>
              <a:t>www.medterms.com</a:t>
            </a:r>
            <a:endParaRPr lang="en-GB" sz="1400" dirty="0"/>
          </a:p>
        </p:txBody>
      </p:sp>
    </p:spTree>
    <p:extLst>
      <p:ext uri="{BB962C8B-B14F-4D97-AF65-F5344CB8AC3E}">
        <p14:creationId xmlns:p14="http://schemas.microsoft.com/office/powerpoint/2010/main" val="335667684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rPr sz="1800">
                <a:latin typeface="Arial" panose="020B0604020202020204" pitchFamily="34" charset="0"/>
                <a:cs typeface="Arial" panose="020B0604020202020204" pitchFamily="34" charset="0"/>
              </a:rPr>
              <a:t>19</a:t>
            </a:fld>
            <a:endParaRPr sz="1800">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www.homeless.org.uk</a:t>
            </a:r>
            <a:endParaRPr kumimoji="0" lang="en-US" b="1"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Let’s </a:t>
            </a: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end homelessness</a:t>
            </a: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 together</a:t>
            </a:r>
            <a:endParaRPr kumimoji="0" lang="en-US" b="0"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 y="360364"/>
            <a:ext cx="7020271" cy="1115791"/>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Some common delusions in dementia</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A hallucination may be a sensory experience in which a person can see, hear, smell, taste, or feel something that is not there’   (med.terms.com, 2011)…"/>
          <p:cNvSpPr txBox="1">
            <a:spLocks/>
          </p:cNvSpPr>
          <p:nvPr/>
        </p:nvSpPr>
        <p:spPr>
          <a:xfrm>
            <a:off x="326484" y="2132856"/>
            <a:ext cx="8229600" cy="352839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lvl1pPr marL="342900" marR="0" indent="-3429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1pPr>
            <a:lvl2pPr marL="742950" marR="0" indent="-28575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2pPr>
            <a:lvl3pPr marL="11430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3pPr>
            <a:lvl4pPr marL="16002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4pPr>
            <a:lvl5pPr marL="20574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a:lstStyle>
          <a:p>
            <a:pPr>
              <a:spcAft>
                <a:spcPts val="600"/>
              </a:spcAft>
              <a:buSzTx/>
              <a:buFont typeface="Courier New" panose="02070309020205020404" pitchFamily="49" charset="0"/>
              <a:buChar char="o"/>
              <a:defRPr sz="2800"/>
            </a:pPr>
            <a:r>
              <a:rPr lang="en-GB" sz="1800" dirty="0"/>
              <a:t>There’s nothing wrong with them </a:t>
            </a:r>
          </a:p>
          <a:p>
            <a:pPr>
              <a:spcAft>
                <a:spcPts val="600"/>
              </a:spcAft>
              <a:buSzTx/>
              <a:buFont typeface="Courier New" panose="02070309020205020404" pitchFamily="49" charset="0"/>
              <a:buChar char="o"/>
              <a:defRPr sz="2800"/>
            </a:pPr>
            <a:r>
              <a:rPr lang="en-GB" sz="1800" dirty="0"/>
              <a:t>They have to go out to work </a:t>
            </a:r>
          </a:p>
          <a:p>
            <a:pPr>
              <a:spcAft>
                <a:spcPts val="600"/>
              </a:spcAft>
              <a:buSzTx/>
              <a:buFont typeface="Courier New" panose="02070309020205020404" pitchFamily="49" charset="0"/>
              <a:buChar char="o"/>
              <a:defRPr sz="2800"/>
            </a:pPr>
            <a:r>
              <a:rPr lang="en-GB" sz="1800" dirty="0"/>
              <a:t>They’re still living in a previous home </a:t>
            </a:r>
          </a:p>
          <a:p>
            <a:pPr>
              <a:spcAft>
                <a:spcPts val="600"/>
              </a:spcAft>
              <a:buSzTx/>
              <a:buFont typeface="Courier New" panose="02070309020205020404" pitchFamily="49" charset="0"/>
              <a:buChar char="o"/>
              <a:defRPr sz="2800"/>
            </a:pPr>
            <a:r>
              <a:rPr lang="en-GB" sz="1800" dirty="0"/>
              <a:t>Someone else is their spouse or partner</a:t>
            </a:r>
          </a:p>
          <a:p>
            <a:pPr>
              <a:spcAft>
                <a:spcPts val="600"/>
              </a:spcAft>
              <a:buSzTx/>
              <a:buFont typeface="Courier New" panose="02070309020205020404" pitchFamily="49" charset="0"/>
              <a:buChar char="o"/>
              <a:defRPr sz="2800"/>
            </a:pPr>
            <a:r>
              <a:rPr lang="en-GB" sz="1800" dirty="0"/>
              <a:t>Someone is trying to harm them </a:t>
            </a:r>
            <a:endParaRPr lang="en-GB" sz="1800" dirty="0">
              <a:uFillTx/>
            </a:endParaRPr>
          </a:p>
          <a:p>
            <a:pPr>
              <a:spcAft>
                <a:spcPts val="600"/>
              </a:spcAft>
              <a:buSzTx/>
              <a:buFont typeface="Courier New" panose="02070309020205020404" pitchFamily="49" charset="0"/>
              <a:buChar char="o"/>
              <a:defRPr sz="2800"/>
            </a:pPr>
            <a:r>
              <a:rPr lang="en-GB" sz="1800" dirty="0"/>
              <a:t>They are much younger</a:t>
            </a:r>
          </a:p>
          <a:p>
            <a:pPr>
              <a:spcAft>
                <a:spcPts val="600"/>
              </a:spcAft>
              <a:buSzTx/>
              <a:buFont typeface="Courier New" panose="02070309020205020404" pitchFamily="49" charset="0"/>
              <a:buChar char="o"/>
              <a:defRPr sz="2800"/>
            </a:pPr>
            <a:r>
              <a:rPr lang="en-GB" sz="1800" dirty="0"/>
              <a:t>A parent is alive</a:t>
            </a:r>
          </a:p>
          <a:p>
            <a:pPr>
              <a:spcAft>
                <a:spcPts val="600"/>
              </a:spcAft>
              <a:buSzTx/>
              <a:buFont typeface="Courier New" panose="02070309020205020404" pitchFamily="49" charset="0"/>
              <a:buChar char="o"/>
              <a:defRPr sz="2800"/>
            </a:pPr>
            <a:r>
              <a:rPr lang="en-GB" sz="1800" dirty="0"/>
              <a:t>They have to collect their children from school</a:t>
            </a:r>
          </a:p>
        </p:txBody>
      </p:sp>
    </p:spTree>
    <p:extLst>
      <p:ext uri="{BB962C8B-B14F-4D97-AF65-F5344CB8AC3E}">
        <p14:creationId xmlns:p14="http://schemas.microsoft.com/office/powerpoint/2010/main" val="143670829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278437" y="1606858"/>
            <a:ext cx="8229600" cy="4136994"/>
          </a:xfrm>
        </p:spPr>
        <p:txBody>
          <a:bodyPr/>
          <a:lstStyle/>
          <a:p>
            <a:pPr marL="0" indent="0">
              <a:lnSpc>
                <a:spcPct val="114000"/>
              </a:lnSpc>
              <a:spcAft>
                <a:spcPts val="1200"/>
              </a:spcAft>
              <a:buNone/>
            </a:pPr>
            <a:r>
              <a:rPr lang="en-GB" sz="1400" dirty="0">
                <a:solidFill>
                  <a:schemeClr val="tx1"/>
                </a:solidFill>
                <a:latin typeface="Arial" panose="020B0604020202020204" pitchFamily="34" charset="0"/>
                <a:cs typeface="Arial" panose="020B0604020202020204" pitchFamily="34" charset="0"/>
              </a:rPr>
              <a:t>The aim of Homeless Link’s Dementia Training Project (October 2016 - March 2017) was to up-skill the housing support sector, enabling them to provide support that improves quality of life for older people with dementia, and reducing the need for more intensive and expensive forms of care and support. </a:t>
            </a:r>
          </a:p>
          <a:p>
            <a:pPr marL="0" indent="0" eaLnBrk="1" hangingPunct="1">
              <a:lnSpc>
                <a:spcPct val="114000"/>
              </a:lnSpc>
              <a:spcAft>
                <a:spcPts val="1200"/>
              </a:spcAft>
              <a:buNone/>
            </a:pPr>
            <a:r>
              <a:rPr lang="en-GB" sz="1400" dirty="0" smtClean="0">
                <a:solidFill>
                  <a:schemeClr val="tx1"/>
                </a:solidFill>
              </a:rPr>
              <a:t>Five courses were </a:t>
            </a:r>
            <a:r>
              <a:rPr lang="en-GB" sz="1400" dirty="0">
                <a:solidFill>
                  <a:schemeClr val="tx1"/>
                </a:solidFill>
              </a:rPr>
              <a:t>designed </a:t>
            </a:r>
            <a:r>
              <a:rPr lang="en-GB" sz="1400" dirty="0" smtClean="0">
                <a:solidFill>
                  <a:schemeClr val="tx1"/>
                </a:solidFill>
              </a:rPr>
              <a:t>for, and piloted with, housing and homelessness </a:t>
            </a:r>
            <a:r>
              <a:rPr lang="en-GB" sz="1400" dirty="0">
                <a:solidFill>
                  <a:schemeClr val="tx1"/>
                </a:solidFill>
              </a:rPr>
              <a:t>staff who </a:t>
            </a:r>
            <a:r>
              <a:rPr lang="en-GB" sz="1400" dirty="0" smtClean="0">
                <a:solidFill>
                  <a:schemeClr val="tx1"/>
                </a:solidFill>
              </a:rPr>
              <a:t>are </a:t>
            </a:r>
            <a:r>
              <a:rPr lang="en-GB" sz="1400" dirty="0">
                <a:solidFill>
                  <a:schemeClr val="tx1"/>
                </a:solidFill>
              </a:rPr>
              <a:t>not dementia specialists, and who may have little or no previous training about dementia. </a:t>
            </a:r>
            <a:endParaRPr lang="en-GB" sz="1400" dirty="0" smtClean="0">
              <a:solidFill>
                <a:schemeClr val="tx1"/>
              </a:solidFill>
            </a:endParaRPr>
          </a:p>
          <a:p>
            <a:pPr marL="0" indent="0" eaLnBrk="1" hangingPunct="1">
              <a:lnSpc>
                <a:spcPct val="114000"/>
              </a:lnSpc>
              <a:spcAft>
                <a:spcPts val="1200"/>
              </a:spcAft>
              <a:buNone/>
            </a:pPr>
            <a:r>
              <a:rPr lang="en-US" altLang="en-US" sz="1400" dirty="0" smtClean="0">
                <a:solidFill>
                  <a:schemeClr val="tx1"/>
                </a:solidFill>
                <a:latin typeface="Arial" panose="020B0604020202020204" pitchFamily="34" charset="0"/>
                <a:cs typeface="Arial" panose="020B0604020202020204" pitchFamily="34" charset="0"/>
              </a:rPr>
              <a:t>The materials from two courses – ‘Legal Aspects of Dementia’ and ‘Dementia and Housing’ – have been made available via the Homeless Link website to support providers in developing and delivering their own local sessions.</a:t>
            </a:r>
          </a:p>
          <a:p>
            <a:pPr marL="0" indent="0" eaLnBrk="1" hangingPunct="1">
              <a:lnSpc>
                <a:spcPct val="114000"/>
              </a:lnSpc>
              <a:spcAft>
                <a:spcPts val="1200"/>
              </a:spcAft>
              <a:buNone/>
            </a:pPr>
            <a:r>
              <a:rPr lang="en-US" altLang="en-US" sz="1400" dirty="0" smtClean="0">
                <a:solidFill>
                  <a:schemeClr val="tx1"/>
                </a:solidFill>
                <a:latin typeface="Arial" panose="020B0604020202020204" pitchFamily="34" charset="0"/>
                <a:cs typeface="Arial" panose="020B0604020202020204" pitchFamily="34" charset="0"/>
              </a:rPr>
              <a:t>The material in this course does not constitute legal or medical advice. We advise that the course is delivered by someone who has a working knowledge of the issues and practice covered by the material.</a:t>
            </a:r>
          </a:p>
          <a:p>
            <a:pPr marL="0" indent="0" eaLnBrk="1" hangingPunct="1">
              <a:lnSpc>
                <a:spcPct val="114000"/>
              </a:lnSpc>
              <a:buNone/>
            </a:pPr>
            <a:r>
              <a:rPr lang="en-US" altLang="en-US" sz="1400" dirty="0" smtClean="0">
                <a:solidFill>
                  <a:schemeClr val="tx1"/>
                </a:solidFill>
                <a:latin typeface="Arial" panose="020B0604020202020204" pitchFamily="34" charset="0"/>
                <a:cs typeface="Arial" panose="020B0604020202020204" pitchFamily="34" charset="0"/>
              </a:rPr>
              <a:t>Please email any requests for in-house training delivery to: </a:t>
            </a:r>
            <a:r>
              <a:rPr lang="en-US" altLang="en-US" sz="1400" dirty="0" smtClean="0">
                <a:solidFill>
                  <a:schemeClr val="tx1"/>
                </a:solidFill>
                <a:latin typeface="Arial" panose="020B0604020202020204" pitchFamily="34" charset="0"/>
                <a:cs typeface="Arial" panose="020B0604020202020204" pitchFamily="34" charset="0"/>
                <a:hlinkClick r:id="rId3"/>
              </a:rPr>
              <a:t>training@homelesslink.org.uk</a:t>
            </a:r>
            <a:r>
              <a:rPr lang="en-US" altLang="en-US" sz="1400" dirty="0" smtClean="0">
                <a:solidFill>
                  <a:schemeClr val="tx1"/>
                </a:solidFill>
                <a:latin typeface="Arial" panose="020B0604020202020204" pitchFamily="34" charset="0"/>
                <a:cs typeface="Arial" panose="020B0604020202020204" pitchFamily="34" charset="0"/>
              </a:rPr>
              <a:t> </a:t>
            </a:r>
            <a:endParaRPr lang="en-GB" altLang="en-US" sz="1400" dirty="0" smtClean="0">
              <a:solidFill>
                <a:schemeClr val="tx1"/>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0" y="6230509"/>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solidFill>
                  <a:srgbClr val="9D3F7B"/>
                </a:solidFill>
                <a:latin typeface="Arial" panose="020B0604020202020204" pitchFamily="34" charset="0"/>
                <a:cs typeface="Arial" panose="020B0604020202020204" pitchFamily="34" charset="0"/>
              </a:rPr>
              <a:t>www.homeless.org.uk</a:t>
            </a:r>
          </a:p>
        </p:txBody>
      </p:sp>
      <p:sp>
        <p:nvSpPr>
          <p:cNvPr id="5" name="Footer Placeholder 4"/>
          <p:cNvSpPr>
            <a:spLocks noGrp="1"/>
          </p:cNvSpPr>
          <p:nvPr>
            <p:ph type="ftr" sz="quarter" idx="4294967295"/>
          </p:nvPr>
        </p:nvSpPr>
        <p:spPr>
          <a:xfrm>
            <a:off x="4570413" y="6230509"/>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solidFill>
                  <a:srgbClr val="9D3F7B"/>
                </a:solidFill>
                <a:latin typeface="Arial" panose="020B0604020202020204" pitchFamily="34" charset="0"/>
                <a:cs typeface="Arial" panose="020B0604020202020204" pitchFamily="34" charset="0"/>
              </a:rPr>
              <a:t>Let’s </a:t>
            </a:r>
            <a:r>
              <a:rPr lang="en-US" sz="1600" dirty="0">
                <a:solidFill>
                  <a:srgbClr val="9D3F7B"/>
                </a:solidFill>
                <a:latin typeface="Arial" panose="020B0604020202020204" pitchFamily="34" charset="0"/>
                <a:cs typeface="Arial" panose="020B0604020202020204" pitchFamily="34" charset="0"/>
              </a:rPr>
              <a:t>end homelessness</a:t>
            </a:r>
            <a:r>
              <a:rPr lang="en-US" sz="1600" b="0" dirty="0">
                <a:solidFill>
                  <a:srgbClr val="9D3F7B"/>
                </a:solidFill>
                <a:latin typeface="Arial" panose="020B0604020202020204" pitchFamily="34" charset="0"/>
                <a:cs typeface="Arial" panose="020B0604020202020204" pitchFamily="34" charset="0"/>
              </a:rPr>
              <a:t> together</a:t>
            </a:r>
          </a:p>
        </p:txBody>
      </p:sp>
      <p:sp>
        <p:nvSpPr>
          <p:cNvPr id="6" name="Title 1"/>
          <p:cNvSpPr txBox="1">
            <a:spLocks/>
          </p:cNvSpPr>
          <p:nvPr/>
        </p:nvSpPr>
        <p:spPr bwMode="auto">
          <a:xfrm>
            <a:off x="1" y="360364"/>
            <a:ext cx="6275807" cy="6669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Dementia Training Project</a:t>
            </a:r>
            <a:endParaRPr lang="en-US" sz="3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154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rPr sz="1800">
                <a:latin typeface="Arial" panose="020B0604020202020204" pitchFamily="34" charset="0"/>
                <a:cs typeface="Arial" panose="020B0604020202020204" pitchFamily="34" charset="0"/>
              </a:rPr>
              <a:t>20</a:t>
            </a:fld>
            <a:endParaRPr sz="1800">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www.homeless.org.uk</a:t>
            </a:r>
            <a:endParaRPr kumimoji="0" lang="en-US" b="1"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Let’s </a:t>
            </a: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end homelessness</a:t>
            </a: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 together</a:t>
            </a:r>
            <a:endParaRPr kumimoji="0" lang="en-US" b="0"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 y="360364"/>
            <a:ext cx="7020271"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Possible responses to delusions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A hallucination may be a sensory experience in which a person can see, hear, smell, taste, or feel something that is not there’   (med.terms.com, 2011)…"/>
          <p:cNvSpPr txBox="1">
            <a:spLocks/>
          </p:cNvSpPr>
          <p:nvPr/>
        </p:nvSpPr>
        <p:spPr>
          <a:xfrm>
            <a:off x="353115" y="1556792"/>
            <a:ext cx="8229600" cy="4392488"/>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lvl1pPr marL="342900" marR="0" indent="-3429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1pPr>
            <a:lvl2pPr marL="742950" marR="0" indent="-28575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2pPr>
            <a:lvl3pPr marL="11430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3pPr>
            <a:lvl4pPr marL="16002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4pPr>
            <a:lvl5pPr marL="20574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a:lstStyle>
          <a:p>
            <a:pPr>
              <a:spcAft>
                <a:spcPts val="600"/>
              </a:spcAft>
              <a:buSzTx/>
              <a:buFont typeface="Wingdings" panose="05000000000000000000" pitchFamily="2" charset="2"/>
              <a:buChar char="Ø"/>
              <a:defRPr sz="2600"/>
            </a:pPr>
            <a:r>
              <a:rPr lang="en-GB" sz="1800" dirty="0"/>
              <a:t>Consider whether it really matters</a:t>
            </a:r>
            <a:endParaRPr lang="en-GB" sz="1800" i="1" dirty="0">
              <a:solidFill>
                <a:srgbClr val="AA5B03"/>
              </a:solidFill>
              <a:uFill>
                <a:solidFill>
                  <a:srgbClr val="AA5B03"/>
                </a:solidFill>
              </a:uFill>
            </a:endParaRPr>
          </a:p>
          <a:p>
            <a:pPr>
              <a:spcAft>
                <a:spcPts val="600"/>
              </a:spcAft>
              <a:buSzTx/>
              <a:buFont typeface="Wingdings" panose="05000000000000000000" pitchFamily="2" charset="2"/>
              <a:buChar char="Ø"/>
              <a:defRPr sz="2600"/>
            </a:pPr>
            <a:r>
              <a:rPr lang="en-GB" sz="1800" dirty="0"/>
              <a:t>Check the real facts where possible</a:t>
            </a:r>
            <a:endParaRPr lang="en-GB" sz="1800" dirty="0">
              <a:uFillTx/>
            </a:endParaRPr>
          </a:p>
          <a:p>
            <a:pPr>
              <a:spcAft>
                <a:spcPts val="600"/>
              </a:spcAft>
              <a:buSzTx/>
              <a:buFont typeface="Wingdings" panose="05000000000000000000" pitchFamily="2" charset="2"/>
              <a:buChar char="Ø"/>
              <a:defRPr sz="2600"/>
            </a:pPr>
            <a:r>
              <a:rPr lang="en-GB" sz="1800" dirty="0"/>
              <a:t>Avoid unnecessary arguments</a:t>
            </a:r>
            <a:endParaRPr lang="en-GB" sz="1800" dirty="0">
              <a:uFillTx/>
            </a:endParaRPr>
          </a:p>
          <a:p>
            <a:pPr>
              <a:spcAft>
                <a:spcPts val="600"/>
              </a:spcAft>
              <a:buSzTx/>
              <a:buFont typeface="Wingdings" panose="05000000000000000000" pitchFamily="2" charset="2"/>
              <a:buChar char="Ø"/>
              <a:defRPr sz="2600"/>
            </a:pPr>
            <a:r>
              <a:rPr lang="en-GB" sz="1800" dirty="0"/>
              <a:t>Watch and wait</a:t>
            </a:r>
          </a:p>
          <a:p>
            <a:pPr>
              <a:spcAft>
                <a:spcPts val="600"/>
              </a:spcAft>
              <a:buSzTx/>
              <a:buFont typeface="Wingdings" panose="05000000000000000000" pitchFamily="2" charset="2"/>
              <a:buChar char="Ø"/>
              <a:defRPr sz="2600"/>
            </a:pPr>
            <a:r>
              <a:rPr lang="en-GB" sz="1800" dirty="0"/>
              <a:t>Reminiscence or distraction</a:t>
            </a:r>
            <a:endParaRPr lang="en-GB" sz="1800" dirty="0">
              <a:uFillTx/>
            </a:endParaRPr>
          </a:p>
          <a:p>
            <a:pPr>
              <a:spcAft>
                <a:spcPts val="600"/>
              </a:spcAft>
              <a:buSzTx/>
              <a:buFont typeface="Wingdings" panose="05000000000000000000" pitchFamily="2" charset="2"/>
              <a:buChar char="Ø"/>
              <a:defRPr sz="2600"/>
            </a:pPr>
            <a:r>
              <a:rPr lang="en-GB" sz="1800" dirty="0"/>
              <a:t>Respond to their underlying emotion (e.g. anxiety)</a:t>
            </a:r>
            <a:endParaRPr lang="en-GB" sz="1800" dirty="0">
              <a:uFillTx/>
            </a:endParaRPr>
          </a:p>
          <a:p>
            <a:pPr>
              <a:spcAft>
                <a:spcPts val="600"/>
              </a:spcAft>
              <a:buSzTx/>
              <a:buFont typeface="Wingdings" panose="05000000000000000000" pitchFamily="2" charset="2"/>
              <a:buChar char="Ø"/>
              <a:defRPr sz="2600"/>
            </a:pPr>
            <a:r>
              <a:rPr lang="en-GB" sz="1800" dirty="0"/>
              <a:t>Check out the family’s approach</a:t>
            </a:r>
            <a:endParaRPr lang="en-GB" sz="1800" dirty="0">
              <a:uFillTx/>
            </a:endParaRPr>
          </a:p>
          <a:p>
            <a:pPr>
              <a:spcAft>
                <a:spcPts val="600"/>
              </a:spcAft>
              <a:buSzTx/>
              <a:buFont typeface="Wingdings" panose="05000000000000000000" pitchFamily="2" charset="2"/>
              <a:buChar char="Ø"/>
              <a:defRPr sz="2600"/>
            </a:pPr>
            <a:r>
              <a:rPr lang="en-GB" sz="1800" dirty="0"/>
              <a:t>Consistent approach from the team</a:t>
            </a:r>
            <a:endParaRPr lang="en-GB" sz="1800" dirty="0">
              <a:uFillTx/>
            </a:endParaRPr>
          </a:p>
          <a:p>
            <a:pPr>
              <a:spcAft>
                <a:spcPts val="600"/>
              </a:spcAft>
              <a:buSzTx/>
              <a:buFont typeface="Wingdings" panose="05000000000000000000" pitchFamily="2" charset="2"/>
              <a:buChar char="Ø"/>
              <a:defRPr sz="2600"/>
            </a:pPr>
            <a:r>
              <a:rPr lang="en-GB" sz="1800" dirty="0"/>
              <a:t>Expert advice </a:t>
            </a:r>
            <a:endParaRPr lang="en-GB" sz="1800" dirty="0">
              <a:uFillTx/>
            </a:endParaRPr>
          </a:p>
          <a:p>
            <a:pPr>
              <a:spcAft>
                <a:spcPts val="600"/>
              </a:spcAft>
              <a:buSzTx/>
              <a:buFont typeface="Wingdings" panose="05000000000000000000" pitchFamily="2" charset="2"/>
              <a:buChar char="Ø"/>
              <a:defRPr sz="2600"/>
            </a:pPr>
            <a:r>
              <a:rPr lang="en-GB" sz="1800" dirty="0"/>
              <a:t>Anti-psychotic medication</a:t>
            </a:r>
          </a:p>
        </p:txBody>
      </p:sp>
    </p:spTree>
    <p:extLst>
      <p:ext uri="{BB962C8B-B14F-4D97-AF65-F5344CB8AC3E}">
        <p14:creationId xmlns:p14="http://schemas.microsoft.com/office/powerpoint/2010/main" val="198835943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1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iterate>
                                    <p:tmAbs val="0"/>
                                  </p:iterate>
                                  <p:childTnLst>
                                    <p:set>
                                      <p:cBhvr>
                                        <p:cTn id="26" fill="hold"/>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fontScale="77500" lnSpcReduction="2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rPr sz="1800">
                <a:latin typeface="Arial" panose="020B0604020202020204" pitchFamily="34" charset="0"/>
                <a:cs typeface="Arial" panose="020B0604020202020204" pitchFamily="34" charset="0"/>
              </a:rPr>
              <a:t>21</a:t>
            </a:fld>
            <a:endParaRPr sz="1800">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www.homeless.org.uk</a:t>
            </a:r>
            <a:endParaRPr kumimoji="0" lang="en-US" b="1"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Let’s </a:t>
            </a:r>
            <a:r>
              <a:rPr kumimoji="0" lang="en-US" b="1"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end homelessness</a:t>
            </a:r>
            <a:r>
              <a:rPr kumimoji="0" lang="en-US" b="0" i="0" u="none" strike="noStrike" kern="0" cap="none" spc="0" normalizeH="0" baseline="0" noProof="0" smtClean="0">
                <a:ln>
                  <a:noFill/>
                </a:ln>
                <a:solidFill>
                  <a:srgbClr val="9D3F7B"/>
                </a:solidFill>
                <a:effectLst/>
                <a:uLnTx/>
                <a:uFillTx/>
                <a:latin typeface="Arial" panose="020B0604020202020204" pitchFamily="34" charset="0"/>
                <a:cs typeface="Arial" panose="020B0604020202020204" pitchFamily="34" charset="0"/>
                <a:sym typeface="Helvetica"/>
              </a:rPr>
              <a:t> together</a:t>
            </a:r>
            <a:endParaRPr kumimoji="0" lang="en-US" b="0" i="0" u="none" strike="noStrike" kern="0" cap="none" spc="0" normalizeH="0" baseline="0" noProof="0" dirty="0">
              <a:ln>
                <a:noFill/>
              </a:ln>
              <a:solidFill>
                <a:srgbClr val="9D3F7B"/>
              </a:solidFill>
              <a:effectLst/>
              <a:uLnTx/>
              <a:uFillTx/>
              <a:latin typeface="Arial" panose="020B0604020202020204" pitchFamily="34" charset="0"/>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 y="360364"/>
            <a:ext cx="7740351"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Possible responses to hallucinations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A hallucination may be a sensory experience in which a person can see, hear, smell, taste, or feel something that is not there’   (med.terms.com, 2011)…"/>
          <p:cNvSpPr txBox="1">
            <a:spLocks/>
          </p:cNvSpPr>
          <p:nvPr/>
        </p:nvSpPr>
        <p:spPr>
          <a:xfrm>
            <a:off x="353115" y="1700808"/>
            <a:ext cx="8229600" cy="41044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lvl1pPr marL="342900" marR="0" indent="-3429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1pPr>
            <a:lvl2pPr marL="742950" marR="0" indent="-28575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2pPr>
            <a:lvl3pPr marL="11430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3pPr>
            <a:lvl4pPr marL="16002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4pPr>
            <a:lvl5pPr marL="2057400" marR="0" indent="-228600" algn="l" defTabSz="914400" rtl="0" latinLnBrk="0">
              <a:lnSpc>
                <a:spcPct val="100000"/>
              </a:lnSpc>
              <a:spcBef>
                <a:spcPts val="700"/>
              </a:spcBef>
              <a:spcAft>
                <a:spcPts val="0"/>
              </a:spcAft>
              <a:buClr>
                <a:srgbClr val="000000"/>
              </a:buClr>
              <a:buSzPct val="100000"/>
              <a:buFontTx/>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a:lstStyle>
          <a:p>
            <a:pPr>
              <a:spcAft>
                <a:spcPts val="600"/>
              </a:spcAft>
              <a:buSzTx/>
              <a:buFont typeface="Wingdings" panose="05000000000000000000" pitchFamily="2" charset="2"/>
              <a:buChar char="Ø"/>
              <a:defRPr sz="2600"/>
            </a:pPr>
            <a:r>
              <a:rPr lang="en-GB" sz="1800" dirty="0"/>
              <a:t>Ask yourself whether it really matters</a:t>
            </a:r>
            <a:endParaRPr lang="en-GB" sz="1800" i="1" dirty="0">
              <a:solidFill>
                <a:srgbClr val="AA5B03"/>
              </a:solidFill>
              <a:uFill>
                <a:solidFill>
                  <a:srgbClr val="AA5B03"/>
                </a:solidFill>
              </a:uFill>
            </a:endParaRPr>
          </a:p>
          <a:p>
            <a:pPr>
              <a:spcAft>
                <a:spcPts val="600"/>
              </a:spcAft>
              <a:buSzTx/>
              <a:buFont typeface="Wingdings" panose="05000000000000000000" pitchFamily="2" charset="2"/>
              <a:buChar char="Ø"/>
              <a:defRPr sz="2600"/>
            </a:pPr>
            <a:r>
              <a:rPr lang="en-GB" sz="1800" dirty="0"/>
              <a:t>Avoid arguments over what is real</a:t>
            </a:r>
            <a:endParaRPr lang="en-GB" sz="1800" dirty="0">
              <a:uFillTx/>
            </a:endParaRPr>
          </a:p>
          <a:p>
            <a:pPr>
              <a:spcAft>
                <a:spcPts val="600"/>
              </a:spcAft>
              <a:buSzTx/>
              <a:buFont typeface="Wingdings" panose="05000000000000000000" pitchFamily="2" charset="2"/>
              <a:buChar char="Ø"/>
              <a:defRPr sz="2600"/>
            </a:pPr>
            <a:r>
              <a:rPr lang="en-GB" sz="1800" dirty="0"/>
              <a:t>Are they are misreading something in the environment (e.g. an illusion)</a:t>
            </a:r>
            <a:endParaRPr lang="en-GB" sz="1800" dirty="0">
              <a:uFillTx/>
            </a:endParaRPr>
          </a:p>
          <a:p>
            <a:pPr>
              <a:spcAft>
                <a:spcPts val="600"/>
              </a:spcAft>
              <a:buSzTx/>
              <a:buFont typeface="Wingdings" panose="05000000000000000000" pitchFamily="2" charset="2"/>
              <a:buChar char="Ø"/>
              <a:defRPr sz="2600"/>
            </a:pPr>
            <a:r>
              <a:rPr lang="en-GB" sz="1800" dirty="0"/>
              <a:t>Watchful waiting</a:t>
            </a:r>
            <a:endParaRPr lang="en-GB" sz="1800" dirty="0">
              <a:uFillTx/>
            </a:endParaRPr>
          </a:p>
          <a:p>
            <a:pPr>
              <a:spcAft>
                <a:spcPts val="600"/>
              </a:spcAft>
              <a:buSzTx/>
              <a:buFont typeface="Wingdings" panose="05000000000000000000" pitchFamily="2" charset="2"/>
              <a:buChar char="Ø"/>
              <a:defRPr sz="2600"/>
            </a:pPr>
            <a:r>
              <a:rPr lang="en-GB" sz="1800" dirty="0"/>
              <a:t>Distraction</a:t>
            </a:r>
            <a:endParaRPr lang="en-GB" sz="1800" dirty="0">
              <a:uFillTx/>
            </a:endParaRPr>
          </a:p>
          <a:p>
            <a:pPr>
              <a:spcAft>
                <a:spcPts val="600"/>
              </a:spcAft>
              <a:buSzTx/>
              <a:buFont typeface="Wingdings" panose="05000000000000000000" pitchFamily="2" charset="2"/>
              <a:buChar char="Ø"/>
              <a:defRPr sz="2600"/>
            </a:pPr>
            <a:r>
              <a:rPr lang="en-GB" sz="1800" dirty="0"/>
              <a:t>Clarify family’s approach</a:t>
            </a:r>
            <a:endParaRPr lang="en-GB" sz="1800" dirty="0">
              <a:uFillTx/>
            </a:endParaRPr>
          </a:p>
          <a:p>
            <a:pPr>
              <a:spcAft>
                <a:spcPts val="600"/>
              </a:spcAft>
              <a:buSzTx/>
              <a:buFont typeface="Wingdings" panose="05000000000000000000" pitchFamily="2" charset="2"/>
              <a:buChar char="Ø"/>
              <a:defRPr sz="2600"/>
            </a:pPr>
            <a:r>
              <a:rPr lang="en-GB" sz="1800" dirty="0"/>
              <a:t>Unified approach</a:t>
            </a:r>
            <a:endParaRPr lang="en-GB" sz="1800" dirty="0">
              <a:uFillTx/>
            </a:endParaRPr>
          </a:p>
          <a:p>
            <a:pPr>
              <a:spcAft>
                <a:spcPts val="600"/>
              </a:spcAft>
              <a:buSzTx/>
              <a:buFont typeface="Wingdings" panose="05000000000000000000" pitchFamily="2" charset="2"/>
              <a:buChar char="Ø"/>
              <a:defRPr sz="2600"/>
            </a:pPr>
            <a:r>
              <a:rPr lang="en-GB" sz="1800" dirty="0"/>
              <a:t>Advice from experts </a:t>
            </a:r>
            <a:endParaRPr lang="en-GB" sz="1800" dirty="0">
              <a:uFillTx/>
            </a:endParaRPr>
          </a:p>
          <a:p>
            <a:pPr>
              <a:spcAft>
                <a:spcPts val="600"/>
              </a:spcAft>
              <a:buSzTx/>
              <a:buFont typeface="Wingdings" panose="05000000000000000000" pitchFamily="2" charset="2"/>
              <a:buChar char="Ø"/>
              <a:defRPr sz="2600"/>
            </a:pPr>
            <a:r>
              <a:rPr lang="en-GB" sz="1800" dirty="0"/>
              <a:t>Medication</a:t>
            </a:r>
          </a:p>
        </p:txBody>
      </p:sp>
    </p:spTree>
    <p:extLst>
      <p:ext uri="{BB962C8B-B14F-4D97-AF65-F5344CB8AC3E}">
        <p14:creationId xmlns:p14="http://schemas.microsoft.com/office/powerpoint/2010/main" val="359781028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lide Number"/>
          <p:cNvSpPr txBox="1">
            <a:spLocks noGrp="1"/>
          </p:cNvSpPr>
          <p:nvPr>
            <p:ph type="sldNum" sz="quarter" idx="4294967295"/>
          </p:nvPr>
        </p:nvSpPr>
        <p:spPr>
          <a:xfrm>
            <a:off x="7490235" y="6419278"/>
            <a:ext cx="259526" cy="239266"/>
          </a:xfrm>
          <a:prstGeom prst="rect">
            <a:avLst/>
          </a:prstGeom>
          <a:extLst>
            <a:ext uri="{C572A759-6A51-4108-AA02-DFA0A04FC94B}">
              <ma14:wrappingTextBoxFlag xmlns="" xmlns:ma14="http://schemas.microsoft.com/office/mac/drawingml/2011/main" val="1"/>
            </a:ext>
          </a:extLst>
        </p:spPr>
        <p:txBody>
          <a:bodyPr/>
          <a:lstStyle>
            <a:lvl1pPr algn="ctr" defTabSz="584200">
              <a:defRPr sz="1100">
                <a:solidFill>
                  <a:srgbClr val="3B44A4"/>
                </a:solidFill>
                <a:uFill>
                  <a:solidFill>
                    <a:srgbClr val="3B44A4"/>
                  </a:solidFill>
                </a:uFill>
                <a:latin typeface="Arial"/>
                <a:ea typeface="Arial"/>
                <a:cs typeface="Arial"/>
                <a:sym typeface="Arial"/>
              </a:defRPr>
            </a:lvl1pPr>
          </a:lstStyle>
          <a:p>
            <a:fld id="{86CB4B4D-7CA3-9044-876B-883B54F8677D}" type="slidenum">
              <a:t>22</a:t>
            </a:fld>
            <a:endParaRPr/>
          </a:p>
        </p:txBody>
      </p:sp>
      <p:grpSp>
        <p:nvGrpSpPr>
          <p:cNvPr id="577" name="Rambling, unclear or indistinct speech"/>
          <p:cNvGrpSpPr/>
          <p:nvPr/>
        </p:nvGrpSpPr>
        <p:grpSpPr>
          <a:xfrm>
            <a:off x="3511573" y="1138844"/>
            <a:ext cx="5151144" cy="1366644"/>
            <a:chOff x="0" y="0"/>
            <a:chExt cx="5151142" cy="1366642"/>
          </a:xfrm>
        </p:grpSpPr>
        <p:sp>
          <p:nvSpPr>
            <p:cNvPr id="575" name="Oval"/>
            <p:cNvSpPr/>
            <p:nvPr/>
          </p:nvSpPr>
          <p:spPr>
            <a:xfrm>
              <a:off x="-1" y="-1"/>
              <a:ext cx="5151144" cy="1366644"/>
            </a:xfrm>
            <a:prstGeom prst="ellipse">
              <a:avLst/>
            </a:prstGeom>
            <a:solidFill>
              <a:srgbClr val="8EFA0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576" name="Rambling, unclear or indistinct speech"/>
            <p:cNvSpPr txBox="1"/>
            <p:nvPr/>
          </p:nvSpPr>
          <p:spPr>
            <a:xfrm>
              <a:off x="754366" y="281906"/>
              <a:ext cx="3642409" cy="802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t>Rambling, unclear or indistinct speech</a:t>
              </a:r>
            </a:p>
          </p:txBody>
        </p:sp>
      </p:grpSp>
      <p:grpSp>
        <p:nvGrpSpPr>
          <p:cNvPr id="580" name="Words in the wrong order"/>
          <p:cNvGrpSpPr/>
          <p:nvPr/>
        </p:nvGrpSpPr>
        <p:grpSpPr>
          <a:xfrm>
            <a:off x="249766" y="1986185"/>
            <a:ext cx="3520333" cy="1158430"/>
            <a:chOff x="0" y="0"/>
            <a:chExt cx="3520332" cy="1158428"/>
          </a:xfrm>
        </p:grpSpPr>
        <p:sp>
          <p:nvSpPr>
            <p:cNvPr id="578" name="Oval"/>
            <p:cNvSpPr/>
            <p:nvPr/>
          </p:nvSpPr>
          <p:spPr>
            <a:xfrm>
              <a:off x="0" y="26764"/>
              <a:ext cx="3520333" cy="1104901"/>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marR="40639" algn="ctr">
                <a:defRPr sz="3000" i="1">
                  <a:uFill>
                    <a:solidFill>
                      <a:srgbClr val="000000"/>
                    </a:solidFill>
                  </a:uFill>
                  <a:latin typeface="Arial"/>
                  <a:ea typeface="Arial"/>
                  <a:cs typeface="Arial"/>
                  <a:sym typeface="Arial"/>
                </a:defRPr>
              </a:pPr>
              <a:endParaRPr/>
            </a:p>
          </p:txBody>
        </p:sp>
        <p:sp>
          <p:nvSpPr>
            <p:cNvPr id="579" name="Words in the wrong order"/>
            <p:cNvSpPr txBox="1"/>
            <p:nvPr/>
          </p:nvSpPr>
          <p:spPr>
            <a:xfrm>
              <a:off x="515541" y="-1"/>
              <a:ext cx="2489251" cy="11584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t>Words in the wrong order</a:t>
              </a:r>
            </a:p>
          </p:txBody>
        </p:sp>
      </p:grpSp>
      <p:grpSp>
        <p:nvGrpSpPr>
          <p:cNvPr id="583" name="Forgetting specific words"/>
          <p:cNvGrpSpPr/>
          <p:nvPr/>
        </p:nvGrpSpPr>
        <p:grpSpPr>
          <a:xfrm>
            <a:off x="4178299" y="2920991"/>
            <a:ext cx="4045448" cy="916981"/>
            <a:chOff x="0" y="0"/>
            <a:chExt cx="4045446" cy="916979"/>
          </a:xfrm>
        </p:grpSpPr>
        <p:sp>
          <p:nvSpPr>
            <p:cNvPr id="581" name="Oval"/>
            <p:cNvSpPr/>
            <p:nvPr/>
          </p:nvSpPr>
          <p:spPr>
            <a:xfrm>
              <a:off x="-1" y="0"/>
              <a:ext cx="4045448" cy="916980"/>
            </a:xfrm>
            <a:prstGeom prst="ellipse">
              <a:avLst/>
            </a:prstGeom>
            <a:solidFill>
              <a:srgbClr val="FFFC41"/>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582" name="Forgetting specific words"/>
            <p:cNvSpPr txBox="1"/>
            <p:nvPr/>
          </p:nvSpPr>
          <p:spPr>
            <a:xfrm>
              <a:off x="592441" y="57075"/>
              <a:ext cx="2860564" cy="8028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t>Forgetting specific words</a:t>
              </a:r>
            </a:p>
          </p:txBody>
        </p:sp>
      </p:grpSp>
      <p:grpSp>
        <p:nvGrpSpPr>
          <p:cNvPr id="586" name="Inserting the wrong word"/>
          <p:cNvGrpSpPr/>
          <p:nvPr/>
        </p:nvGrpSpPr>
        <p:grpSpPr>
          <a:xfrm>
            <a:off x="343154" y="3465089"/>
            <a:ext cx="3520334" cy="1104903"/>
            <a:chOff x="0" y="0"/>
            <a:chExt cx="3520332" cy="1104902"/>
          </a:xfrm>
        </p:grpSpPr>
        <p:sp>
          <p:nvSpPr>
            <p:cNvPr id="584" name="Oval"/>
            <p:cNvSpPr/>
            <p:nvPr/>
          </p:nvSpPr>
          <p:spPr>
            <a:xfrm>
              <a:off x="-1" y="-1"/>
              <a:ext cx="3520334" cy="1104904"/>
            </a:xfrm>
            <a:prstGeom prst="ellipse">
              <a:avLst/>
            </a:prstGeom>
            <a:solidFill>
              <a:srgbClr val="73FDFF"/>
            </a:solidFill>
            <a:ln w="9525" cap="flat">
              <a:solidFill>
                <a:srgbClr val="000000"/>
              </a:solidFill>
              <a:prstDash val="solid"/>
              <a:round/>
            </a:ln>
            <a:effectLst/>
          </p:spPr>
          <p:txBody>
            <a:bodyPr wrap="square" lIns="45718" tIns="45718" rIns="45718" bIns="45718" numCol="1" anchor="ctr">
              <a:noAutofit/>
            </a:bodyPr>
            <a:lstStyle/>
            <a:p>
              <a:pPr marR="40639" algn="ctr">
                <a:defRPr sz="2400" b="1">
                  <a:uFill>
                    <a:solidFill>
                      <a:srgbClr val="000000"/>
                    </a:solidFill>
                  </a:uFill>
                  <a:latin typeface="Arial"/>
                  <a:ea typeface="Arial"/>
                  <a:cs typeface="Arial"/>
                  <a:sym typeface="Arial"/>
                </a:defRPr>
              </a:pPr>
              <a:endParaRPr/>
            </a:p>
          </p:txBody>
        </p:sp>
        <p:sp>
          <p:nvSpPr>
            <p:cNvPr id="585" name="Inserting the wrong word"/>
            <p:cNvSpPr txBox="1"/>
            <p:nvPr/>
          </p:nvSpPr>
          <p:spPr>
            <a:xfrm>
              <a:off x="515541" y="151036"/>
              <a:ext cx="2489251" cy="802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indent="40639" algn="ctr">
                <a:defRPr sz="2400" b="1">
                  <a:uFill>
                    <a:solidFill>
                      <a:srgbClr val="000000"/>
                    </a:solidFill>
                  </a:uFill>
                  <a:latin typeface="Arial"/>
                  <a:ea typeface="Arial"/>
                  <a:cs typeface="Arial"/>
                  <a:sym typeface="Arial"/>
                </a:defRPr>
              </a:lvl1pPr>
            </a:lstStyle>
            <a:p>
              <a:r>
                <a:t>Inserting the wrong word</a:t>
              </a:r>
            </a:p>
          </p:txBody>
        </p:sp>
      </p:grpSp>
      <p:grpSp>
        <p:nvGrpSpPr>
          <p:cNvPr id="589" name="Repetitive speech"/>
          <p:cNvGrpSpPr/>
          <p:nvPr/>
        </p:nvGrpSpPr>
        <p:grpSpPr>
          <a:xfrm>
            <a:off x="6266219" y="4103289"/>
            <a:ext cx="2606975" cy="1131891"/>
            <a:chOff x="0" y="0"/>
            <a:chExt cx="2606974" cy="1131889"/>
          </a:xfrm>
        </p:grpSpPr>
        <p:sp>
          <p:nvSpPr>
            <p:cNvPr id="587" name="Oval"/>
            <p:cNvSpPr/>
            <p:nvPr/>
          </p:nvSpPr>
          <p:spPr>
            <a:xfrm>
              <a:off x="-1" y="0"/>
              <a:ext cx="2606976" cy="1131890"/>
            </a:xfrm>
            <a:prstGeom prst="ellipse">
              <a:avLst/>
            </a:prstGeom>
            <a:solidFill>
              <a:srgbClr val="D4FB79"/>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588" name="Repetitive speech"/>
            <p:cNvSpPr txBox="1"/>
            <p:nvPr/>
          </p:nvSpPr>
          <p:spPr>
            <a:xfrm>
              <a:off x="381782" y="164530"/>
              <a:ext cx="1843409" cy="802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t>Repetitive speech</a:t>
              </a:r>
            </a:p>
          </p:txBody>
        </p:sp>
      </p:grpSp>
      <p:grpSp>
        <p:nvGrpSpPr>
          <p:cNvPr id="592" name="Stopping a sentence in mid-flow"/>
          <p:cNvGrpSpPr/>
          <p:nvPr/>
        </p:nvGrpSpPr>
        <p:grpSpPr>
          <a:xfrm>
            <a:off x="1434931" y="4905311"/>
            <a:ext cx="4878825" cy="1104905"/>
            <a:chOff x="0" y="-1"/>
            <a:chExt cx="6074306" cy="1104904"/>
          </a:xfrm>
        </p:grpSpPr>
        <p:sp>
          <p:nvSpPr>
            <p:cNvPr id="590" name="Oval"/>
            <p:cNvSpPr/>
            <p:nvPr/>
          </p:nvSpPr>
          <p:spPr>
            <a:xfrm>
              <a:off x="0" y="-1"/>
              <a:ext cx="6074306" cy="1104904"/>
            </a:xfrm>
            <a:prstGeom prst="ellipse">
              <a:avLst/>
            </a:prstGeom>
            <a:solidFill>
              <a:srgbClr val="00F90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591" name="Stopping a sentence in mid-flow"/>
            <p:cNvSpPr txBox="1"/>
            <p:nvPr/>
          </p:nvSpPr>
          <p:spPr>
            <a:xfrm>
              <a:off x="889560" y="131823"/>
              <a:ext cx="4295185" cy="8412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rPr dirty="0"/>
                <a:t>Stopping a sentence </a:t>
              </a:r>
              <a:r>
                <a:rPr lang="en-GB" dirty="0" smtClean="0"/>
                <a:t/>
              </a:r>
              <a:br>
                <a:rPr lang="en-GB" dirty="0" smtClean="0"/>
              </a:br>
              <a:r>
                <a:rPr dirty="0" smtClean="0"/>
                <a:t>in </a:t>
              </a:r>
              <a:r>
                <a:rPr dirty="0"/>
                <a:t>mid-flow</a:t>
              </a:r>
            </a:p>
          </p:txBody>
        </p:sp>
      </p:grpSp>
      <p:sp>
        <p:nvSpPr>
          <p:cNvPr id="25"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26"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24"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p:cNvSpPr txBox="1">
            <a:spLocks/>
          </p:cNvSpPr>
          <p:nvPr/>
        </p:nvSpPr>
        <p:spPr bwMode="auto">
          <a:xfrm>
            <a:off x="4169" y="313990"/>
            <a:ext cx="6196853"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Communication difficulties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1" animBg="1" advAuto="0"/>
      <p:bldP spid="580" grpId="2" animBg="1" advAuto="0"/>
      <p:bldP spid="583" grpId="3" animBg="1" advAuto="0"/>
      <p:bldP spid="586" grpId="4" animBg="1" advAuto="0"/>
      <p:bldP spid="589" grpId="5" animBg="1" advAuto="0"/>
      <p:bldP spid="592" grpId="6"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lide Number"/>
          <p:cNvSpPr txBox="1">
            <a:spLocks noGrp="1"/>
          </p:cNvSpPr>
          <p:nvPr>
            <p:ph type="sldNum" sz="quarter" idx="4294967295"/>
          </p:nvPr>
        </p:nvSpPr>
        <p:spPr>
          <a:xfrm>
            <a:off x="7490235" y="6419278"/>
            <a:ext cx="259526" cy="239266"/>
          </a:xfrm>
          <a:prstGeom prst="rect">
            <a:avLst/>
          </a:prstGeom>
          <a:extLst>
            <a:ext uri="{C572A759-6A51-4108-AA02-DFA0A04FC94B}">
              <ma14:wrappingTextBoxFlag xmlns="" xmlns:ma14="http://schemas.microsoft.com/office/mac/drawingml/2011/main" val="1"/>
            </a:ext>
          </a:extLst>
        </p:spPr>
        <p:txBody>
          <a:bodyPr/>
          <a:lstStyle>
            <a:lvl1pPr algn="ctr" defTabSz="584200">
              <a:defRPr sz="1100">
                <a:solidFill>
                  <a:srgbClr val="3B44A4"/>
                </a:solidFill>
                <a:uFill>
                  <a:solidFill>
                    <a:srgbClr val="3B44A4"/>
                  </a:solidFill>
                </a:uFill>
                <a:latin typeface="Arial"/>
                <a:ea typeface="Arial"/>
                <a:cs typeface="Arial"/>
                <a:sym typeface="Arial"/>
              </a:defRPr>
            </a:lvl1pPr>
          </a:lstStyle>
          <a:p>
            <a:fld id="{86CB4B4D-7CA3-9044-876B-883B54F8677D}" type="slidenum">
              <a:t>23</a:t>
            </a:fld>
            <a:endParaRPr/>
          </a:p>
        </p:txBody>
      </p:sp>
      <p:grpSp>
        <p:nvGrpSpPr>
          <p:cNvPr id="597" name="Difficulty understanding other people"/>
          <p:cNvGrpSpPr/>
          <p:nvPr/>
        </p:nvGrpSpPr>
        <p:grpSpPr>
          <a:xfrm>
            <a:off x="285057" y="1473046"/>
            <a:ext cx="5101830" cy="1570039"/>
            <a:chOff x="-1" y="0"/>
            <a:chExt cx="6117980" cy="1570038"/>
          </a:xfrm>
        </p:grpSpPr>
        <p:sp>
          <p:nvSpPr>
            <p:cNvPr id="595" name="Oval"/>
            <p:cNvSpPr/>
            <p:nvPr/>
          </p:nvSpPr>
          <p:spPr>
            <a:xfrm>
              <a:off x="-1" y="0"/>
              <a:ext cx="6117980" cy="1570038"/>
            </a:xfrm>
            <a:prstGeom prst="ellipse">
              <a:avLst/>
            </a:prstGeom>
            <a:solidFill>
              <a:srgbClr val="CAF0FE"/>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596" name="Difficulty understanding other people"/>
            <p:cNvSpPr txBox="1"/>
            <p:nvPr/>
          </p:nvSpPr>
          <p:spPr>
            <a:xfrm>
              <a:off x="895956" y="364391"/>
              <a:ext cx="4326066" cy="8412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rPr sz="2400" dirty="0"/>
                <a:t>Difficulty understanding other people</a:t>
              </a:r>
            </a:p>
          </p:txBody>
        </p:sp>
      </p:grpSp>
      <p:grpSp>
        <p:nvGrpSpPr>
          <p:cNvPr id="600" name="Difficulty initiating conversation"/>
          <p:cNvGrpSpPr/>
          <p:nvPr/>
        </p:nvGrpSpPr>
        <p:grpSpPr>
          <a:xfrm>
            <a:off x="3827365" y="2938319"/>
            <a:ext cx="5258668" cy="832869"/>
            <a:chOff x="128345" y="420625"/>
            <a:chExt cx="6629400" cy="1104904"/>
          </a:xfrm>
        </p:grpSpPr>
        <p:sp>
          <p:nvSpPr>
            <p:cNvPr id="598" name="Oval"/>
            <p:cNvSpPr/>
            <p:nvPr/>
          </p:nvSpPr>
          <p:spPr>
            <a:xfrm>
              <a:off x="128345" y="420625"/>
              <a:ext cx="6629400" cy="1104904"/>
            </a:xfrm>
            <a:prstGeom prst="ellipse">
              <a:avLst/>
            </a:prstGeom>
            <a:solidFill>
              <a:srgbClr val="FFFC41"/>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599" name="Difficulty initiating conversation"/>
            <p:cNvSpPr txBox="1"/>
            <p:nvPr/>
          </p:nvSpPr>
          <p:spPr>
            <a:xfrm>
              <a:off x="1038972" y="574991"/>
              <a:ext cx="4687696" cy="8412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rPr sz="2400" dirty="0"/>
                <a:t>Difficulty initiating conversation</a:t>
              </a:r>
            </a:p>
          </p:txBody>
        </p:sp>
      </p:grpSp>
      <p:grpSp>
        <p:nvGrpSpPr>
          <p:cNvPr id="603" name="Sudden emotional outbursts"/>
          <p:cNvGrpSpPr/>
          <p:nvPr/>
        </p:nvGrpSpPr>
        <p:grpSpPr>
          <a:xfrm>
            <a:off x="175249" y="3984414"/>
            <a:ext cx="6775083" cy="1128689"/>
            <a:chOff x="-1" y="-1"/>
            <a:chExt cx="7937504" cy="1193804"/>
          </a:xfrm>
        </p:grpSpPr>
        <p:sp>
          <p:nvSpPr>
            <p:cNvPr id="601" name="Oval"/>
            <p:cNvSpPr/>
            <p:nvPr/>
          </p:nvSpPr>
          <p:spPr>
            <a:xfrm>
              <a:off x="-1" y="-1"/>
              <a:ext cx="7937504" cy="1193804"/>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02" name="Sudden emotional outbursts"/>
            <p:cNvSpPr txBox="1"/>
            <p:nvPr/>
          </p:nvSpPr>
          <p:spPr>
            <a:xfrm>
              <a:off x="1162420" y="360938"/>
              <a:ext cx="5612661" cy="4719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rPr sz="2400" dirty="0"/>
                <a:t>Sudden emotional outbursts</a:t>
              </a:r>
            </a:p>
          </p:txBody>
        </p:sp>
      </p:grpSp>
      <p:grpSp>
        <p:nvGrpSpPr>
          <p:cNvPr id="606" name="Going quiet or silent"/>
          <p:cNvGrpSpPr/>
          <p:nvPr/>
        </p:nvGrpSpPr>
        <p:grpSpPr>
          <a:xfrm>
            <a:off x="4932040" y="5113103"/>
            <a:ext cx="4032448" cy="973080"/>
            <a:chOff x="0" y="-1"/>
            <a:chExt cx="4349504" cy="1104904"/>
          </a:xfrm>
        </p:grpSpPr>
        <p:sp>
          <p:nvSpPr>
            <p:cNvPr id="604" name="Oval"/>
            <p:cNvSpPr/>
            <p:nvPr/>
          </p:nvSpPr>
          <p:spPr>
            <a:xfrm>
              <a:off x="0" y="-1"/>
              <a:ext cx="4349504" cy="1104904"/>
            </a:xfrm>
            <a:prstGeom prst="ellipse">
              <a:avLst/>
            </a:prstGeom>
            <a:solidFill>
              <a:srgbClr val="00F90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05" name="Going quiet or silent"/>
            <p:cNvSpPr txBox="1"/>
            <p:nvPr/>
          </p:nvSpPr>
          <p:spPr>
            <a:xfrm>
              <a:off x="636969" y="131823"/>
              <a:ext cx="3075565" cy="8412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rPr sz="2400" dirty="0"/>
                <a:t>Going quiet or silent</a:t>
              </a:r>
            </a:p>
          </p:txBody>
        </p:sp>
      </p:grpSp>
      <p:sp>
        <p:nvSpPr>
          <p:cNvPr id="1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1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17" name="Picture 4" descr="hl_logo_purple_rgb_med-re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txBox="1">
            <a:spLocks/>
          </p:cNvSpPr>
          <p:nvPr/>
        </p:nvSpPr>
        <p:spPr bwMode="auto">
          <a:xfrm>
            <a:off x="4169" y="313990"/>
            <a:ext cx="6224015"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Communication difficulties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 grpId="1" animBg="1" advAuto="0"/>
      <p:bldP spid="600" grpId="2" animBg="1" advAuto="0"/>
      <p:bldP spid="603" grpId="3" animBg="1" advAuto="0"/>
      <p:bldP spid="606" grpId="4"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lide Number"/>
          <p:cNvSpPr txBox="1">
            <a:spLocks noGrp="1"/>
          </p:cNvSpPr>
          <p:nvPr>
            <p:ph type="sldNum" sz="quarter" idx="4294967295"/>
          </p:nvPr>
        </p:nvSpPr>
        <p:spPr>
          <a:xfrm>
            <a:off x="8422819" y="6404293"/>
            <a:ext cx="263979" cy="2692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grpSp>
        <p:nvGrpSpPr>
          <p:cNvPr id="612" name="Excessive information"/>
          <p:cNvGrpSpPr/>
          <p:nvPr/>
        </p:nvGrpSpPr>
        <p:grpSpPr>
          <a:xfrm>
            <a:off x="828675" y="2047562"/>
            <a:ext cx="3741738" cy="1260480"/>
            <a:chOff x="0" y="0"/>
            <a:chExt cx="3741737" cy="1260478"/>
          </a:xfrm>
        </p:grpSpPr>
        <p:sp>
          <p:nvSpPr>
            <p:cNvPr id="610" name="Oval"/>
            <p:cNvSpPr/>
            <p:nvPr/>
          </p:nvSpPr>
          <p:spPr>
            <a:xfrm>
              <a:off x="0" y="-1"/>
              <a:ext cx="3741738" cy="1260480"/>
            </a:xfrm>
            <a:prstGeom prst="ellipse">
              <a:avLst/>
            </a:prstGeom>
            <a:solidFill>
              <a:srgbClr val="FFFB0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11" name="Excessive information"/>
            <p:cNvSpPr txBox="1"/>
            <p:nvPr/>
          </p:nvSpPr>
          <p:spPr>
            <a:xfrm>
              <a:off x="547964" y="178855"/>
              <a:ext cx="2645810" cy="902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rPr dirty="0"/>
                <a:t>Excessive information</a:t>
              </a:r>
            </a:p>
          </p:txBody>
        </p:sp>
      </p:grpSp>
      <p:grpSp>
        <p:nvGrpSpPr>
          <p:cNvPr id="615" name="Noisy environment"/>
          <p:cNvGrpSpPr/>
          <p:nvPr/>
        </p:nvGrpSpPr>
        <p:grpSpPr>
          <a:xfrm>
            <a:off x="4582335" y="2739637"/>
            <a:ext cx="4096695" cy="1260482"/>
            <a:chOff x="0" y="0"/>
            <a:chExt cx="4096694" cy="1260480"/>
          </a:xfrm>
        </p:grpSpPr>
        <p:sp>
          <p:nvSpPr>
            <p:cNvPr id="613" name="Oval"/>
            <p:cNvSpPr/>
            <p:nvPr/>
          </p:nvSpPr>
          <p:spPr>
            <a:xfrm>
              <a:off x="-1" y="-1"/>
              <a:ext cx="4096696" cy="1260482"/>
            </a:xfrm>
            <a:prstGeom prst="ellipse">
              <a:avLst/>
            </a:prstGeom>
            <a:solidFill>
              <a:srgbClr val="8EFA0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14" name="Noisy environment"/>
            <p:cNvSpPr txBox="1"/>
            <p:nvPr/>
          </p:nvSpPr>
          <p:spPr>
            <a:xfrm>
              <a:off x="599946" y="178856"/>
              <a:ext cx="2896802" cy="9027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t>Noisy environment</a:t>
              </a:r>
            </a:p>
          </p:txBody>
        </p:sp>
      </p:grpSp>
      <p:grpSp>
        <p:nvGrpSpPr>
          <p:cNvPr id="618" name="Sensory loss"/>
          <p:cNvGrpSpPr/>
          <p:nvPr/>
        </p:nvGrpSpPr>
        <p:grpSpPr>
          <a:xfrm>
            <a:off x="584894" y="3908112"/>
            <a:ext cx="3635080" cy="1141566"/>
            <a:chOff x="0" y="0"/>
            <a:chExt cx="3635078" cy="1141564"/>
          </a:xfrm>
        </p:grpSpPr>
        <p:sp>
          <p:nvSpPr>
            <p:cNvPr id="616" name="Oval"/>
            <p:cNvSpPr/>
            <p:nvPr/>
          </p:nvSpPr>
          <p:spPr>
            <a:xfrm>
              <a:off x="-1" y="-1"/>
              <a:ext cx="3635080" cy="1141566"/>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17" name="Sensory loss"/>
            <p:cNvSpPr txBox="1"/>
            <p:nvPr/>
          </p:nvSpPr>
          <p:spPr>
            <a:xfrm>
              <a:off x="532344" y="322598"/>
              <a:ext cx="2570390" cy="4963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t>Sensory loss</a:t>
              </a:r>
            </a:p>
          </p:txBody>
        </p:sp>
      </p:grpSp>
      <p:grpSp>
        <p:nvGrpSpPr>
          <p:cNvPr id="621" name="Pain"/>
          <p:cNvGrpSpPr/>
          <p:nvPr/>
        </p:nvGrpSpPr>
        <p:grpSpPr>
          <a:xfrm>
            <a:off x="5025661" y="4785728"/>
            <a:ext cx="2070103" cy="965203"/>
            <a:chOff x="0" y="0"/>
            <a:chExt cx="2070101" cy="965201"/>
          </a:xfrm>
        </p:grpSpPr>
        <p:sp>
          <p:nvSpPr>
            <p:cNvPr id="619" name="Oval"/>
            <p:cNvSpPr/>
            <p:nvPr/>
          </p:nvSpPr>
          <p:spPr>
            <a:xfrm>
              <a:off x="0" y="0"/>
              <a:ext cx="2070102" cy="965202"/>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20" name="Pain"/>
            <p:cNvSpPr txBox="1"/>
            <p:nvPr/>
          </p:nvSpPr>
          <p:spPr>
            <a:xfrm>
              <a:off x="303158" y="234417"/>
              <a:ext cx="1463785" cy="4963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t>Pain</a:t>
              </a:r>
            </a:p>
          </p:txBody>
        </p:sp>
      </p:grpSp>
      <p:sp>
        <p:nvSpPr>
          <p:cNvPr id="19"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20"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18"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txBox="1">
            <a:spLocks/>
          </p:cNvSpPr>
          <p:nvPr/>
        </p:nvSpPr>
        <p:spPr bwMode="auto">
          <a:xfrm>
            <a:off x="4169" y="313990"/>
            <a:ext cx="6851450" cy="1115791"/>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Blocks to good communication in dementia </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iterate>
                                    <p:tmAbs val="0"/>
                                  </p:iterate>
                                  <p:childTnLst>
                                    <p:set>
                                      <p:cBhvr>
                                        <p:cTn id="10" fill="hold"/>
                                        <p:tgtEl>
                                          <p:spTgt spid="6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iterate>
                                    <p:tmAbs val="0"/>
                                  </p:iterate>
                                  <p:childTnLst>
                                    <p:set>
                                      <p:cBhvr>
                                        <p:cTn id="14" fill="hold"/>
                                        <p:tgtEl>
                                          <p:spTgt spid="6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5" nodeType="clickEffect">
                                  <p:stCondLst>
                                    <p:cond delay="0"/>
                                  </p:stCondLst>
                                  <p:iterate>
                                    <p:tmAbs val="0"/>
                                  </p:iterate>
                                  <p:childTnLst>
                                    <p:set>
                                      <p:cBhvr>
                                        <p:cTn id="18" fill="hold"/>
                                        <p:tgtEl>
                                          <p:spTgt spid="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 grpId="2" animBg="1" advAuto="0"/>
      <p:bldP spid="615" grpId="3" animBg="1" advAuto="0"/>
      <p:bldP spid="618" grpId="4" animBg="1" advAuto="0"/>
      <p:bldP spid="621" grpId="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lide Number"/>
          <p:cNvSpPr txBox="1">
            <a:spLocks noGrp="1"/>
          </p:cNvSpPr>
          <p:nvPr>
            <p:ph type="sldNum" sz="quarter" idx="4294967295"/>
          </p:nvPr>
        </p:nvSpPr>
        <p:spPr>
          <a:xfrm>
            <a:off x="8422819" y="6404293"/>
            <a:ext cx="263979" cy="2692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25</a:t>
            </a:fld>
            <a:endParaRPr/>
          </a:p>
        </p:txBody>
      </p:sp>
      <p:grpSp>
        <p:nvGrpSpPr>
          <p:cNvPr id="627" name="Body language and face"/>
          <p:cNvGrpSpPr/>
          <p:nvPr/>
        </p:nvGrpSpPr>
        <p:grpSpPr>
          <a:xfrm>
            <a:off x="539552" y="4086620"/>
            <a:ext cx="4923334" cy="1442892"/>
            <a:chOff x="0" y="0"/>
            <a:chExt cx="4923333" cy="1442890"/>
          </a:xfrm>
        </p:grpSpPr>
        <p:sp>
          <p:nvSpPr>
            <p:cNvPr id="625" name="Oval"/>
            <p:cNvSpPr/>
            <p:nvPr/>
          </p:nvSpPr>
          <p:spPr>
            <a:xfrm>
              <a:off x="0" y="-1"/>
              <a:ext cx="4923334" cy="1442892"/>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26" name="Body language and face"/>
            <p:cNvSpPr txBox="1"/>
            <p:nvPr/>
          </p:nvSpPr>
          <p:spPr>
            <a:xfrm>
              <a:off x="721005" y="270061"/>
              <a:ext cx="3481323" cy="902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t>Body language and face</a:t>
              </a:r>
            </a:p>
          </p:txBody>
        </p:sp>
      </p:grpSp>
      <p:grpSp>
        <p:nvGrpSpPr>
          <p:cNvPr id="630" name="Degree of choice"/>
          <p:cNvGrpSpPr/>
          <p:nvPr/>
        </p:nvGrpSpPr>
        <p:grpSpPr>
          <a:xfrm>
            <a:off x="6022231" y="3501008"/>
            <a:ext cx="2544235" cy="1608885"/>
            <a:chOff x="0" y="0"/>
            <a:chExt cx="2544234" cy="1608884"/>
          </a:xfrm>
        </p:grpSpPr>
        <p:sp>
          <p:nvSpPr>
            <p:cNvPr id="628" name="Oval"/>
            <p:cNvSpPr/>
            <p:nvPr/>
          </p:nvSpPr>
          <p:spPr>
            <a:xfrm>
              <a:off x="-1" y="-1"/>
              <a:ext cx="2544236" cy="1608886"/>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29" name="Degree of choice"/>
            <p:cNvSpPr txBox="1"/>
            <p:nvPr/>
          </p:nvSpPr>
          <p:spPr>
            <a:xfrm>
              <a:off x="372593" y="353058"/>
              <a:ext cx="1799047" cy="9027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t>Degree of choice</a:t>
              </a:r>
            </a:p>
          </p:txBody>
        </p:sp>
      </p:grpSp>
      <p:grpSp>
        <p:nvGrpSpPr>
          <p:cNvPr id="633" name="Touch"/>
          <p:cNvGrpSpPr/>
          <p:nvPr/>
        </p:nvGrpSpPr>
        <p:grpSpPr>
          <a:xfrm>
            <a:off x="5580112" y="1714425"/>
            <a:ext cx="2070103" cy="965202"/>
            <a:chOff x="0" y="0"/>
            <a:chExt cx="2070101" cy="965201"/>
          </a:xfrm>
        </p:grpSpPr>
        <p:sp>
          <p:nvSpPr>
            <p:cNvPr id="631" name="Oval"/>
            <p:cNvSpPr/>
            <p:nvPr/>
          </p:nvSpPr>
          <p:spPr>
            <a:xfrm>
              <a:off x="0" y="0"/>
              <a:ext cx="2070102" cy="965202"/>
            </a:xfrm>
            <a:prstGeom prst="ellipse">
              <a:avLst/>
            </a:prstGeom>
            <a:solidFill>
              <a:srgbClr val="8EFA0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32" name="Touch"/>
            <p:cNvSpPr txBox="1"/>
            <p:nvPr/>
          </p:nvSpPr>
          <p:spPr>
            <a:xfrm>
              <a:off x="303158" y="234417"/>
              <a:ext cx="1463785" cy="4963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t>Touch</a:t>
              </a:r>
            </a:p>
          </p:txBody>
        </p:sp>
      </p:grpSp>
      <p:grpSp>
        <p:nvGrpSpPr>
          <p:cNvPr id="636" name="Tone of voice"/>
          <p:cNvGrpSpPr/>
          <p:nvPr/>
        </p:nvGrpSpPr>
        <p:grpSpPr>
          <a:xfrm>
            <a:off x="1045616" y="1924510"/>
            <a:ext cx="3340102" cy="1003300"/>
            <a:chOff x="0" y="0"/>
            <a:chExt cx="3340101" cy="1003300"/>
          </a:xfrm>
        </p:grpSpPr>
        <p:sp>
          <p:nvSpPr>
            <p:cNvPr id="634" name="Oval"/>
            <p:cNvSpPr/>
            <p:nvPr/>
          </p:nvSpPr>
          <p:spPr>
            <a:xfrm>
              <a:off x="0" y="0"/>
              <a:ext cx="3340102" cy="1003300"/>
            </a:xfrm>
            <a:prstGeom prst="ellipse">
              <a:avLst/>
            </a:prstGeom>
            <a:solidFill>
              <a:srgbClr val="FFFB0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35" name="Tone of voice"/>
            <p:cNvSpPr txBox="1"/>
            <p:nvPr/>
          </p:nvSpPr>
          <p:spPr>
            <a:xfrm>
              <a:off x="489146" y="50266"/>
              <a:ext cx="2361809" cy="902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t>Tone of voice</a:t>
              </a:r>
            </a:p>
          </p:txBody>
        </p:sp>
      </p:grpSp>
      <p:sp>
        <p:nvSpPr>
          <p:cNvPr id="19"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20"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18"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txBox="1">
            <a:spLocks/>
          </p:cNvSpPr>
          <p:nvPr/>
        </p:nvSpPr>
        <p:spPr bwMode="auto">
          <a:xfrm>
            <a:off x="4169" y="313990"/>
            <a:ext cx="6224015"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Think</a:t>
            </a:r>
            <a:r>
              <a:rPr kumimoji="0" lang="en-US" sz="3200" b="1"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about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2" animBg="1" advAuto="0"/>
      <p:bldP spid="630" grpId="4" animBg="1" advAuto="0"/>
      <p:bldP spid="633" grpId="3" animBg="1" advAuto="0"/>
      <p:bldP spid="636"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lide Number"/>
          <p:cNvSpPr txBox="1">
            <a:spLocks noGrp="1"/>
          </p:cNvSpPr>
          <p:nvPr>
            <p:ph type="sldNum" sz="quarter" idx="4294967295"/>
          </p:nvPr>
        </p:nvSpPr>
        <p:spPr>
          <a:xfrm>
            <a:off x="8422819" y="6404293"/>
            <a:ext cx="263979" cy="2692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26</a:t>
            </a:fld>
            <a:endParaRPr/>
          </a:p>
        </p:txBody>
      </p:sp>
      <p:grpSp>
        <p:nvGrpSpPr>
          <p:cNvPr id="642" name="Not speaking sharply or shouting"/>
          <p:cNvGrpSpPr/>
          <p:nvPr/>
        </p:nvGrpSpPr>
        <p:grpSpPr>
          <a:xfrm>
            <a:off x="5029200" y="1268760"/>
            <a:ext cx="3530600" cy="1536704"/>
            <a:chOff x="0" y="0"/>
            <a:chExt cx="3530600" cy="1536702"/>
          </a:xfrm>
        </p:grpSpPr>
        <p:sp>
          <p:nvSpPr>
            <p:cNvPr id="640" name="Oval"/>
            <p:cNvSpPr/>
            <p:nvPr/>
          </p:nvSpPr>
          <p:spPr>
            <a:xfrm>
              <a:off x="0" y="-1"/>
              <a:ext cx="3530600" cy="1536704"/>
            </a:xfrm>
            <a:prstGeom prst="ellipse">
              <a:avLst/>
            </a:prstGeom>
            <a:solidFill>
              <a:srgbClr val="FFFC41"/>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600" b="1">
                  <a:uFill>
                    <a:solidFill>
                      <a:srgbClr val="000000"/>
                    </a:solidFill>
                  </a:uFill>
                  <a:latin typeface="Arial"/>
                  <a:ea typeface="Arial"/>
                  <a:cs typeface="Arial"/>
                  <a:sym typeface="Arial"/>
                </a:defRPr>
              </a:pPr>
              <a:endParaRPr/>
            </a:p>
          </p:txBody>
        </p:sp>
        <p:sp>
          <p:nvSpPr>
            <p:cNvPr id="641" name="Not speaking sharply or shouting"/>
            <p:cNvSpPr txBox="1"/>
            <p:nvPr/>
          </p:nvSpPr>
          <p:spPr>
            <a:xfrm>
              <a:off x="517044" y="132401"/>
              <a:ext cx="2496512" cy="12718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600" b="1">
                  <a:uFill>
                    <a:solidFill>
                      <a:srgbClr val="000000"/>
                    </a:solidFill>
                  </a:uFill>
                  <a:latin typeface="Arial"/>
                  <a:ea typeface="Arial"/>
                  <a:cs typeface="Arial"/>
                  <a:sym typeface="Arial"/>
                </a:defRPr>
              </a:pPr>
              <a:r>
                <a:t>Not speaking sharply or shouting</a:t>
              </a:r>
            </a:p>
          </p:txBody>
        </p:sp>
      </p:grpSp>
      <p:grpSp>
        <p:nvGrpSpPr>
          <p:cNvPr id="645" name="Writing things down"/>
          <p:cNvGrpSpPr/>
          <p:nvPr/>
        </p:nvGrpSpPr>
        <p:grpSpPr>
          <a:xfrm>
            <a:off x="618732" y="1607405"/>
            <a:ext cx="4076702" cy="1039815"/>
            <a:chOff x="0" y="0"/>
            <a:chExt cx="4076701" cy="1039814"/>
          </a:xfrm>
        </p:grpSpPr>
        <p:sp>
          <p:nvSpPr>
            <p:cNvPr id="643" name="Oval"/>
            <p:cNvSpPr/>
            <p:nvPr/>
          </p:nvSpPr>
          <p:spPr>
            <a:xfrm>
              <a:off x="0" y="-1"/>
              <a:ext cx="4076702" cy="1039816"/>
            </a:xfrm>
            <a:prstGeom prst="ellipse">
              <a:avLst/>
            </a:prstGeom>
            <a:solidFill>
              <a:srgbClr val="97FA35"/>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600" b="1">
                  <a:uFill>
                    <a:solidFill>
                      <a:srgbClr val="000000"/>
                    </a:solidFill>
                  </a:uFill>
                  <a:latin typeface="Arial"/>
                  <a:ea typeface="Arial"/>
                  <a:cs typeface="Arial"/>
                  <a:sym typeface="Arial"/>
                </a:defRPr>
              </a:pPr>
              <a:endParaRPr/>
            </a:p>
          </p:txBody>
        </p:sp>
        <p:sp>
          <p:nvSpPr>
            <p:cNvPr id="644" name="Writing things down"/>
            <p:cNvSpPr txBox="1"/>
            <p:nvPr/>
          </p:nvSpPr>
          <p:spPr>
            <a:xfrm>
              <a:off x="597018" y="80807"/>
              <a:ext cx="2882664" cy="8781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600" b="1">
                  <a:uFill>
                    <a:solidFill>
                      <a:srgbClr val="000000"/>
                    </a:solidFill>
                  </a:uFill>
                  <a:latin typeface="Arial"/>
                  <a:ea typeface="Arial"/>
                  <a:cs typeface="Arial"/>
                  <a:sym typeface="Arial"/>
                </a:defRPr>
              </a:pPr>
              <a:r>
                <a:t>Writing things down</a:t>
              </a:r>
            </a:p>
          </p:txBody>
        </p:sp>
      </p:grpSp>
      <p:grpSp>
        <p:nvGrpSpPr>
          <p:cNvPr id="648" name="Keeping sentences short and simple"/>
          <p:cNvGrpSpPr/>
          <p:nvPr/>
        </p:nvGrpSpPr>
        <p:grpSpPr>
          <a:xfrm>
            <a:off x="5390353" y="3377618"/>
            <a:ext cx="3406877" cy="1782567"/>
            <a:chOff x="0" y="0"/>
            <a:chExt cx="3406876" cy="1782566"/>
          </a:xfrm>
        </p:grpSpPr>
        <p:sp>
          <p:nvSpPr>
            <p:cNvPr id="646" name="Oval"/>
            <p:cNvSpPr/>
            <p:nvPr/>
          </p:nvSpPr>
          <p:spPr>
            <a:xfrm>
              <a:off x="-1" y="-1"/>
              <a:ext cx="3406878" cy="1782568"/>
            </a:xfrm>
            <a:prstGeom prst="ellipse">
              <a:avLst/>
            </a:prstGeom>
            <a:solidFill>
              <a:srgbClr val="F9D3E0"/>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600" b="1">
                  <a:uFill>
                    <a:solidFill>
                      <a:srgbClr val="000000"/>
                    </a:solidFill>
                  </a:uFill>
                  <a:latin typeface="Arial"/>
                  <a:ea typeface="Arial"/>
                  <a:cs typeface="Arial"/>
                  <a:sym typeface="Arial"/>
                </a:defRPr>
              </a:pPr>
              <a:endParaRPr/>
            </a:p>
          </p:txBody>
        </p:sp>
        <p:sp>
          <p:nvSpPr>
            <p:cNvPr id="647" name="Keeping sentences short and simple"/>
            <p:cNvSpPr txBox="1"/>
            <p:nvPr/>
          </p:nvSpPr>
          <p:spPr>
            <a:xfrm>
              <a:off x="498924" y="58483"/>
              <a:ext cx="2409027" cy="16655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600" b="1">
                  <a:uFill>
                    <a:solidFill>
                      <a:srgbClr val="000000"/>
                    </a:solidFill>
                  </a:uFill>
                  <a:latin typeface="Arial"/>
                  <a:ea typeface="Arial"/>
                  <a:cs typeface="Arial"/>
                  <a:sym typeface="Arial"/>
                </a:defRPr>
              </a:pPr>
              <a:r>
                <a:t>Keeping sentences short and simple</a:t>
              </a:r>
            </a:p>
          </p:txBody>
        </p:sp>
      </p:grpSp>
      <p:grpSp>
        <p:nvGrpSpPr>
          <p:cNvPr id="651" name="Not rushing them"/>
          <p:cNvGrpSpPr/>
          <p:nvPr/>
        </p:nvGrpSpPr>
        <p:grpSpPr>
          <a:xfrm>
            <a:off x="558800" y="3038238"/>
            <a:ext cx="3182542" cy="1230663"/>
            <a:chOff x="0" y="0"/>
            <a:chExt cx="3182541" cy="1230661"/>
          </a:xfrm>
        </p:grpSpPr>
        <p:sp>
          <p:nvSpPr>
            <p:cNvPr id="649" name="Oval"/>
            <p:cNvSpPr/>
            <p:nvPr/>
          </p:nvSpPr>
          <p:spPr>
            <a:xfrm>
              <a:off x="0" y="0"/>
              <a:ext cx="3182542" cy="1230662"/>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600" b="1">
                  <a:uFill>
                    <a:solidFill>
                      <a:srgbClr val="000000"/>
                    </a:solidFill>
                  </a:uFill>
                  <a:latin typeface="Arial"/>
                  <a:ea typeface="Arial"/>
                  <a:cs typeface="Arial"/>
                  <a:sym typeface="Arial"/>
                </a:defRPr>
              </a:pPr>
              <a:endParaRPr/>
            </a:p>
          </p:txBody>
        </p:sp>
        <p:sp>
          <p:nvSpPr>
            <p:cNvPr id="650" name="Not rushing them"/>
            <p:cNvSpPr txBox="1"/>
            <p:nvPr/>
          </p:nvSpPr>
          <p:spPr>
            <a:xfrm>
              <a:off x="466072" y="176232"/>
              <a:ext cx="2250397" cy="8781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600" b="1">
                  <a:uFill>
                    <a:solidFill>
                      <a:srgbClr val="000000"/>
                    </a:solidFill>
                  </a:uFill>
                  <a:latin typeface="Arial"/>
                  <a:ea typeface="Arial"/>
                  <a:cs typeface="Arial"/>
                  <a:sym typeface="Arial"/>
                </a:defRPr>
              </a:pPr>
              <a:r>
                <a:t>Not rushing them</a:t>
              </a:r>
            </a:p>
          </p:txBody>
        </p:sp>
      </p:grpSp>
      <p:grpSp>
        <p:nvGrpSpPr>
          <p:cNvPr id="654" name="Encouraging them"/>
          <p:cNvGrpSpPr/>
          <p:nvPr/>
        </p:nvGrpSpPr>
        <p:grpSpPr>
          <a:xfrm>
            <a:off x="1763688" y="4611143"/>
            <a:ext cx="3530600" cy="1240187"/>
            <a:chOff x="0" y="0"/>
            <a:chExt cx="3530600" cy="1240186"/>
          </a:xfrm>
        </p:grpSpPr>
        <p:sp>
          <p:nvSpPr>
            <p:cNvPr id="652" name="Oval"/>
            <p:cNvSpPr/>
            <p:nvPr/>
          </p:nvSpPr>
          <p:spPr>
            <a:xfrm>
              <a:off x="0" y="-1"/>
              <a:ext cx="3530600" cy="1240188"/>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600" b="1">
                  <a:uFill>
                    <a:solidFill>
                      <a:srgbClr val="000000"/>
                    </a:solidFill>
                  </a:uFill>
                  <a:latin typeface="Arial"/>
                  <a:ea typeface="Arial"/>
                  <a:cs typeface="Arial"/>
                  <a:sym typeface="Arial"/>
                </a:defRPr>
              </a:pPr>
              <a:endParaRPr/>
            </a:p>
          </p:txBody>
        </p:sp>
        <p:sp>
          <p:nvSpPr>
            <p:cNvPr id="653" name="Encouraging them"/>
            <p:cNvSpPr txBox="1"/>
            <p:nvPr/>
          </p:nvSpPr>
          <p:spPr>
            <a:xfrm>
              <a:off x="517044" y="180994"/>
              <a:ext cx="2496512" cy="8781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600" b="1">
                  <a:uFill>
                    <a:solidFill>
                      <a:srgbClr val="000000"/>
                    </a:solidFill>
                  </a:uFill>
                  <a:latin typeface="Arial"/>
                  <a:ea typeface="Arial"/>
                  <a:cs typeface="Arial"/>
                  <a:sym typeface="Arial"/>
                </a:defRPr>
              </a:pPr>
              <a:r>
                <a:t>Encouraging them</a:t>
              </a:r>
            </a:p>
          </p:txBody>
        </p:sp>
      </p:grpSp>
      <p:sp>
        <p:nvSpPr>
          <p:cNvPr id="19"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20"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21"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bwMode="auto">
          <a:xfrm>
            <a:off x="4169" y="313990"/>
            <a:ext cx="6224015"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Positive responses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 grpId="1" animBg="1" advAuto="0"/>
      <p:bldP spid="645" grpId="2" animBg="1" advAuto="0"/>
      <p:bldP spid="648" grpId="3" animBg="1" advAuto="0"/>
      <p:bldP spid="651" grpId="4" animBg="1" advAuto="0"/>
      <p:bldP spid="654" grpId="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Body"/>
          <p:cNvSpPr txBox="1">
            <a:spLocks noGrp="1"/>
          </p:cNvSpPr>
          <p:nvPr>
            <p:ph type="body" idx="1"/>
          </p:nvPr>
        </p:nvSpPr>
        <p:spPr>
          <a:prstGeom prst="rect">
            <a:avLst/>
          </a:prstGeom>
        </p:spPr>
        <p:txBody>
          <a:bodyPr/>
          <a:lstStyle/>
          <a:p>
            <a:pPr marL="0" indent="0">
              <a:buSzTx/>
              <a:buNone/>
              <a:defRPr sz="2300"/>
            </a:pPr>
            <a:endParaRPr/>
          </a:p>
          <a:p>
            <a:pPr marL="0" indent="0">
              <a:buSzTx/>
              <a:buNone/>
              <a:defRPr sz="2300"/>
            </a:pPr>
            <a:endParaRPr/>
          </a:p>
          <a:p>
            <a:pPr marL="0" indent="0">
              <a:buSzTx/>
              <a:buNone/>
              <a:defRPr sz="2300"/>
            </a:pPr>
            <a:endParaRPr/>
          </a:p>
          <a:p>
            <a:pPr marL="0" indent="0">
              <a:buSzTx/>
              <a:buNone/>
              <a:defRPr sz="2300"/>
            </a:pPr>
            <a:endParaRPr/>
          </a:p>
          <a:p>
            <a:pPr marL="0" indent="0">
              <a:buSzTx/>
              <a:buNone/>
              <a:defRPr sz="2300"/>
            </a:pPr>
            <a:endParaRPr/>
          </a:p>
          <a:p>
            <a:pPr marL="0" indent="0">
              <a:buSzTx/>
              <a:buNone/>
              <a:defRPr sz="2300"/>
            </a:pPr>
            <a:endParaRPr/>
          </a:p>
          <a:p>
            <a:pPr marL="0" indent="0">
              <a:buSzTx/>
              <a:buNone/>
              <a:defRPr sz="2300"/>
            </a:pPr>
            <a:endParaRPr/>
          </a:p>
          <a:p>
            <a:pPr marL="0" indent="0">
              <a:buSzTx/>
              <a:buNone/>
              <a:defRPr sz="2300"/>
            </a:pPr>
            <a:endParaRPr/>
          </a:p>
          <a:p>
            <a:pPr marL="0" indent="0">
              <a:buSzTx/>
              <a:buNone/>
              <a:defRPr sz="2300"/>
            </a:pPr>
            <a:endParaRPr/>
          </a:p>
          <a:p>
            <a:pPr marL="0" indent="0">
              <a:buSzTx/>
              <a:buNone/>
              <a:defRPr sz="2300"/>
            </a:pPr>
            <a:r>
              <a:t>   </a:t>
            </a:r>
          </a:p>
          <a:p>
            <a:pPr marL="0" indent="0">
              <a:buSzTx/>
              <a:buNone/>
              <a:defRPr sz="2300"/>
            </a:pPr>
            <a:r>
              <a:t> </a:t>
            </a:r>
          </a:p>
        </p:txBody>
      </p:sp>
      <p:sp>
        <p:nvSpPr>
          <p:cNvPr id="657" name="Slide Number"/>
          <p:cNvSpPr txBox="1">
            <a:spLocks noGrp="1"/>
          </p:cNvSpPr>
          <p:nvPr>
            <p:ph type="sldNum" sz="quarter" idx="4294967295"/>
          </p:nvPr>
        </p:nvSpPr>
        <p:spPr>
          <a:xfrm>
            <a:off x="8422819" y="6404293"/>
            <a:ext cx="263979" cy="2692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27</a:t>
            </a:fld>
            <a:endParaRPr/>
          </a:p>
        </p:txBody>
      </p:sp>
      <p:sp>
        <p:nvSpPr>
          <p:cNvPr id="659" name="As we become more emotional and less cognitive, it’s the way you talk to us, not what you say, that we will remember.…"/>
          <p:cNvSpPr txBox="1"/>
          <p:nvPr/>
        </p:nvSpPr>
        <p:spPr>
          <a:xfrm>
            <a:off x="323528" y="1556792"/>
            <a:ext cx="8460110" cy="45012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spcAft>
                <a:spcPts val="600"/>
              </a:spcAft>
            </a:pPr>
            <a:r>
              <a:rPr lang="en-GB" b="1" dirty="0"/>
              <a:t>As we become more emotional and less cognitive, </a:t>
            </a:r>
            <a:r>
              <a:rPr lang="en-GB" b="1" dirty="0" smtClean="0"/>
              <a:t/>
            </a:r>
            <a:br>
              <a:rPr lang="en-GB" b="1" dirty="0" smtClean="0"/>
            </a:br>
            <a:r>
              <a:rPr lang="en-GB" b="1" dirty="0" smtClean="0"/>
              <a:t>it’s </a:t>
            </a:r>
            <a:r>
              <a:rPr lang="en-GB" b="1" dirty="0"/>
              <a:t>the way you talk to us, not what you say, that we will remember. </a:t>
            </a:r>
            <a:endParaRPr lang="en-GB" b="1" dirty="0" smtClean="0"/>
          </a:p>
          <a:p>
            <a:pPr>
              <a:spcAft>
                <a:spcPts val="600"/>
              </a:spcAft>
            </a:pPr>
            <a:endParaRPr lang="en-GB" sz="1100" dirty="0"/>
          </a:p>
          <a:p>
            <a:pPr>
              <a:spcAft>
                <a:spcPts val="600"/>
              </a:spcAft>
            </a:pPr>
            <a:r>
              <a:rPr lang="en-GB" b="1" dirty="0"/>
              <a:t>We know the feeling, but don’t know the plot</a:t>
            </a:r>
            <a:r>
              <a:rPr lang="en-GB" b="1" dirty="0" smtClean="0"/>
              <a:t>.</a:t>
            </a:r>
          </a:p>
          <a:p>
            <a:pPr>
              <a:spcAft>
                <a:spcPts val="600"/>
              </a:spcAft>
            </a:pPr>
            <a:endParaRPr lang="en-GB" sz="1100" dirty="0"/>
          </a:p>
          <a:p>
            <a:pPr>
              <a:spcAft>
                <a:spcPts val="600"/>
              </a:spcAft>
            </a:pPr>
            <a:r>
              <a:rPr lang="en-GB" b="1" dirty="0"/>
              <a:t>Your smile, your laugh and your touch are what we will connect with. </a:t>
            </a:r>
            <a:endParaRPr lang="en-GB" b="1" dirty="0" smtClean="0"/>
          </a:p>
          <a:p>
            <a:pPr>
              <a:spcAft>
                <a:spcPts val="600"/>
              </a:spcAft>
            </a:pPr>
            <a:endParaRPr lang="en-GB" sz="1100" dirty="0"/>
          </a:p>
          <a:p>
            <a:pPr>
              <a:spcAft>
                <a:spcPts val="600"/>
              </a:spcAft>
            </a:pPr>
            <a:r>
              <a:rPr lang="en-GB" b="1" dirty="0"/>
              <a:t>Empathy heals. Just love us as we are. </a:t>
            </a:r>
            <a:endParaRPr lang="en-GB" b="1" dirty="0" smtClean="0"/>
          </a:p>
          <a:p>
            <a:pPr>
              <a:spcAft>
                <a:spcPts val="600"/>
              </a:spcAft>
            </a:pPr>
            <a:endParaRPr lang="en-GB" sz="1100" dirty="0"/>
          </a:p>
          <a:p>
            <a:r>
              <a:rPr lang="en-GB" b="1" dirty="0"/>
              <a:t>We’re still here in emotion and spirit, if only you could find us  </a:t>
            </a:r>
            <a:endParaRPr lang="en-GB" b="1" dirty="0" smtClean="0"/>
          </a:p>
          <a:p>
            <a:endParaRPr lang="en-GB" b="1" dirty="0"/>
          </a:p>
          <a:p>
            <a:r>
              <a:rPr lang="en-GB" b="1" dirty="0" smtClean="0"/>
              <a:t>   </a:t>
            </a:r>
            <a:endParaRPr lang="en-GB" sz="1100" dirty="0"/>
          </a:p>
          <a:p>
            <a:pPr algn="r"/>
            <a:r>
              <a:rPr lang="en-GB" sz="1400" b="1" i="1" dirty="0" err="1">
                <a:latin typeface="Arial" panose="020B0604020202020204" pitchFamily="34" charset="0"/>
                <a:cs typeface="Arial" panose="020B0604020202020204" pitchFamily="34" charset="0"/>
              </a:rPr>
              <a:t>Bryden</a:t>
            </a:r>
            <a:r>
              <a:rPr lang="en-GB" sz="1400" b="1" i="1" dirty="0">
                <a:latin typeface="Arial" panose="020B0604020202020204" pitchFamily="34" charset="0"/>
                <a:cs typeface="Arial" panose="020B0604020202020204" pitchFamily="34" charset="0"/>
              </a:rPr>
              <a:t> C, Dancing with Dementia, Jessica Kingsley, 2005</a:t>
            </a:r>
            <a:endParaRPr lang="en-GB" sz="1400" dirty="0">
              <a:latin typeface="Arial" panose="020B0604020202020204" pitchFamily="34" charset="0"/>
              <a:cs typeface="Arial" panose="020B0604020202020204" pitchFamily="34" charset="0"/>
            </a:endParaRPr>
          </a:p>
          <a:p>
            <a:r>
              <a:rPr lang="en-GB" dirty="0"/>
              <a:t> </a:t>
            </a:r>
          </a:p>
          <a:p>
            <a:pPr marR="40639" lvl="1">
              <a:spcBef>
                <a:spcPts val="700"/>
              </a:spcBef>
              <a:defRPr sz="2700" b="1" i="1">
                <a:uFill>
                  <a:solidFill>
                    <a:srgbClr val="000000"/>
                  </a:solidFill>
                </a:uFill>
                <a:latin typeface="Arial"/>
                <a:ea typeface="Arial"/>
                <a:cs typeface="Arial"/>
                <a:sym typeface="Arial"/>
              </a:defRPr>
            </a:pPr>
            <a:endParaRPr sz="2000" b="0" dirty="0"/>
          </a:p>
        </p:txBody>
      </p:sp>
      <p:sp>
        <p:nvSpPr>
          <p:cNvPr id="10"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11"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9"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fill="hold"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Alzheimer’s Society (national and local)…"/>
          <p:cNvSpPr txBox="1">
            <a:spLocks noGrp="1"/>
          </p:cNvSpPr>
          <p:nvPr>
            <p:ph type="body" idx="1"/>
          </p:nvPr>
        </p:nvSpPr>
        <p:spPr>
          <a:xfrm>
            <a:off x="457200" y="1628800"/>
            <a:ext cx="8229600" cy="4464496"/>
          </a:xfrm>
          <a:prstGeom prst="rect">
            <a:avLst/>
          </a:prstGeom>
        </p:spPr>
        <p:txBody>
          <a:bodyPr>
            <a:normAutofit lnSpcReduction="10000"/>
          </a:bodyPr>
          <a:lstStyle/>
          <a:p>
            <a:pPr marL="285750" indent="-285750" defTabSz="877822">
              <a:spcBef>
                <a:spcPts val="0"/>
              </a:spcBef>
              <a:spcAft>
                <a:spcPts val="600"/>
              </a:spcAft>
              <a:buSzTx/>
              <a:buFont typeface="Arial" panose="020B0604020202020204" pitchFamily="34" charset="0"/>
              <a:buChar char="•"/>
              <a:defRPr sz="2500"/>
            </a:pPr>
            <a:r>
              <a:rPr sz="1800" dirty="0"/>
              <a:t>Alzheimer’s Society (national and local)</a:t>
            </a:r>
          </a:p>
          <a:p>
            <a:pPr marL="285750" indent="-285750" defTabSz="877822">
              <a:spcBef>
                <a:spcPts val="0"/>
              </a:spcBef>
              <a:spcAft>
                <a:spcPts val="600"/>
              </a:spcAft>
              <a:buSzTx/>
              <a:buFont typeface="Arial" panose="020B0604020202020204" pitchFamily="34" charset="0"/>
              <a:buChar char="•"/>
              <a:defRPr sz="2500"/>
            </a:pPr>
            <a:r>
              <a:rPr sz="1800" dirty="0"/>
              <a:t>Alzheimer’s cafes</a:t>
            </a:r>
            <a:endParaRPr sz="1800" dirty="0">
              <a:uFillTx/>
            </a:endParaRPr>
          </a:p>
          <a:p>
            <a:pPr marL="285750" indent="-285750" defTabSz="877822">
              <a:spcBef>
                <a:spcPts val="0"/>
              </a:spcBef>
              <a:spcAft>
                <a:spcPts val="600"/>
              </a:spcAft>
              <a:buSzTx/>
              <a:buFont typeface="Arial" panose="020B0604020202020204" pitchFamily="34" charset="0"/>
              <a:buChar char="•"/>
              <a:defRPr sz="2500"/>
            </a:pPr>
            <a:r>
              <a:rPr sz="1800" dirty="0"/>
              <a:t>Age UK (national and local)</a:t>
            </a:r>
            <a:endParaRPr sz="1800" dirty="0">
              <a:uFillTx/>
            </a:endParaRPr>
          </a:p>
          <a:p>
            <a:pPr marL="285750" indent="-285750" defTabSz="877822">
              <a:spcBef>
                <a:spcPts val="0"/>
              </a:spcBef>
              <a:spcAft>
                <a:spcPts val="600"/>
              </a:spcAft>
              <a:buSzTx/>
              <a:buFont typeface="Arial" panose="020B0604020202020204" pitchFamily="34" charset="0"/>
              <a:buChar char="•"/>
              <a:defRPr sz="2500"/>
            </a:pPr>
            <a:r>
              <a:rPr sz="1800" dirty="0"/>
              <a:t>Huntington’s Disease Association </a:t>
            </a:r>
            <a:endParaRPr sz="1800" dirty="0">
              <a:uFillTx/>
            </a:endParaRPr>
          </a:p>
          <a:p>
            <a:pPr marL="285750" indent="-285750" defTabSz="877822">
              <a:spcBef>
                <a:spcPts val="0"/>
              </a:spcBef>
              <a:spcAft>
                <a:spcPts val="600"/>
              </a:spcAft>
              <a:buSzTx/>
              <a:buFont typeface="Arial" panose="020B0604020202020204" pitchFamily="34" charset="0"/>
              <a:buChar char="•"/>
              <a:defRPr sz="2500"/>
            </a:pPr>
            <a:r>
              <a:rPr sz="1800" dirty="0"/>
              <a:t>Lewy Body Society</a:t>
            </a:r>
          </a:p>
          <a:p>
            <a:pPr marL="285750" indent="-285750" defTabSz="877822">
              <a:spcBef>
                <a:spcPts val="0"/>
              </a:spcBef>
              <a:spcAft>
                <a:spcPts val="600"/>
              </a:spcAft>
              <a:buSzTx/>
              <a:buFont typeface="Arial" panose="020B0604020202020204" pitchFamily="34" charset="0"/>
              <a:buChar char="•"/>
              <a:defRPr sz="2500"/>
            </a:pPr>
            <a:r>
              <a:rPr sz="1800" dirty="0"/>
              <a:t>Frontotemporal dementia (FTD) support</a:t>
            </a:r>
            <a:endParaRPr sz="1800" dirty="0">
              <a:uFillTx/>
            </a:endParaRPr>
          </a:p>
          <a:p>
            <a:pPr marL="285750" indent="-285750" defTabSz="877822">
              <a:spcBef>
                <a:spcPts val="0"/>
              </a:spcBef>
              <a:spcAft>
                <a:spcPts val="600"/>
              </a:spcAft>
              <a:buSzTx/>
              <a:buFont typeface="Arial" panose="020B0604020202020204" pitchFamily="34" charset="0"/>
              <a:buChar char="•"/>
              <a:defRPr sz="2500"/>
            </a:pPr>
            <a:r>
              <a:rPr sz="1800" dirty="0" err="1"/>
              <a:t>Carers</a:t>
            </a:r>
            <a:r>
              <a:rPr sz="1800" dirty="0"/>
              <a:t> UK</a:t>
            </a:r>
          </a:p>
          <a:p>
            <a:pPr marL="285750" indent="-285750" defTabSz="877822">
              <a:spcBef>
                <a:spcPts val="0"/>
              </a:spcBef>
              <a:spcAft>
                <a:spcPts val="600"/>
              </a:spcAft>
              <a:buSzTx/>
              <a:buFont typeface="Arial" panose="020B0604020202020204" pitchFamily="34" charset="0"/>
              <a:buChar char="•"/>
              <a:defRPr sz="2500"/>
            </a:pPr>
            <a:r>
              <a:rPr sz="1800" dirty="0"/>
              <a:t>National Association of Widows </a:t>
            </a:r>
            <a:endParaRPr sz="1800" dirty="0">
              <a:uFillTx/>
            </a:endParaRPr>
          </a:p>
          <a:p>
            <a:pPr marL="285750" indent="-285750" defTabSz="877822">
              <a:spcBef>
                <a:spcPts val="0"/>
              </a:spcBef>
              <a:spcAft>
                <a:spcPts val="600"/>
              </a:spcAft>
              <a:buSzTx/>
              <a:buFont typeface="Arial" panose="020B0604020202020204" pitchFamily="34" charset="0"/>
              <a:buChar char="•"/>
              <a:defRPr sz="2500"/>
            </a:pPr>
            <a:r>
              <a:rPr sz="1800" dirty="0"/>
              <a:t>Cruse Bereavement Care</a:t>
            </a:r>
            <a:endParaRPr sz="1800" dirty="0">
              <a:uFillTx/>
            </a:endParaRPr>
          </a:p>
          <a:p>
            <a:pPr marL="285750" indent="-285750" defTabSz="877822">
              <a:spcBef>
                <a:spcPts val="0"/>
              </a:spcBef>
              <a:spcAft>
                <a:spcPts val="600"/>
              </a:spcAft>
              <a:buSzTx/>
              <a:buFont typeface="Arial" panose="020B0604020202020204" pitchFamily="34" charset="0"/>
              <a:buChar char="•"/>
              <a:defRPr sz="2500"/>
            </a:pPr>
            <a:r>
              <a:rPr sz="1800" dirty="0"/>
              <a:t>Befriending schemes</a:t>
            </a:r>
            <a:endParaRPr sz="1800" dirty="0">
              <a:uFillTx/>
            </a:endParaRPr>
          </a:p>
          <a:p>
            <a:pPr marL="285750" indent="-285750" defTabSz="877822">
              <a:spcBef>
                <a:spcPts val="0"/>
              </a:spcBef>
              <a:spcAft>
                <a:spcPts val="600"/>
              </a:spcAft>
              <a:buSzTx/>
              <a:buFont typeface="Arial" panose="020B0604020202020204" pitchFamily="34" charset="0"/>
              <a:buChar char="•"/>
              <a:defRPr sz="2500"/>
            </a:pPr>
            <a:r>
              <a:rPr sz="1800" dirty="0"/>
              <a:t>Luncheon clubs</a:t>
            </a:r>
          </a:p>
          <a:p>
            <a:pPr marL="285750" indent="-285750" defTabSz="877822">
              <a:spcBef>
                <a:spcPts val="0"/>
              </a:spcBef>
              <a:spcAft>
                <a:spcPts val="600"/>
              </a:spcAft>
              <a:buSzTx/>
              <a:buFont typeface="Arial" panose="020B0604020202020204" pitchFamily="34" charset="0"/>
              <a:buChar char="•"/>
              <a:defRPr sz="2500"/>
            </a:pPr>
            <a:r>
              <a:rPr sz="1800" dirty="0"/>
              <a:t>Action on Elder Abuse</a:t>
            </a:r>
          </a:p>
          <a:p>
            <a:pPr marL="285750" indent="-285750" defTabSz="877822">
              <a:spcBef>
                <a:spcPts val="0"/>
              </a:spcBef>
              <a:spcAft>
                <a:spcPts val="600"/>
              </a:spcAft>
              <a:buSzTx/>
              <a:buFont typeface="Arial" panose="020B0604020202020204" pitchFamily="34" charset="0"/>
              <a:buChar char="•"/>
              <a:defRPr sz="2500"/>
            </a:pPr>
            <a:r>
              <a:rPr sz="1800" dirty="0"/>
              <a:t>Admiral Nurses</a:t>
            </a:r>
          </a:p>
        </p:txBody>
      </p:sp>
      <p:sp>
        <p:nvSpPr>
          <p:cNvPr id="664"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lnSpcReduction="1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t>28</a:t>
            </a:fld>
            <a:endParaRPr/>
          </a:p>
        </p:txBody>
      </p:sp>
      <p:sp>
        <p:nvSpPr>
          <p:cNvPr id="10"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11"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169" y="313990"/>
            <a:ext cx="6224015"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Useful </a:t>
            </a:r>
            <a:r>
              <a:rPr kumimoji="0" lang="en-US" sz="3200" b="1" i="0" u="none" strike="noStrike" kern="1200" cap="none" spc="0" normalizeH="0" baseline="0" noProof="0" dirty="0" err="1" smtClean="0">
                <a:ln>
                  <a:noFill/>
                </a:ln>
                <a:solidFill>
                  <a:srgbClr val="FFFFFF"/>
                </a:solidFill>
                <a:effectLst/>
                <a:uLnTx/>
                <a:uFillTx/>
                <a:latin typeface="Arial" panose="020B0604020202020204" pitchFamily="34" charset="0"/>
                <a:cs typeface="Arial" panose="020B0604020202020204" pitchFamily="34" charset="0"/>
              </a:rPr>
              <a:t>organisations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6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6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66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66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66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66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66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66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66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663">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663">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iterate>
                                    <p:tmAbs val="0"/>
                                  </p:iterate>
                                  <p:childTnLst>
                                    <p:set>
                                      <p:cBhvr>
                                        <p:cTn id="47" fill="hold"/>
                                        <p:tgtEl>
                                          <p:spTgt spid="663">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iterate>
                                    <p:tmAbs val="0"/>
                                  </p:iterate>
                                  <p:childTnLst>
                                    <p:set>
                                      <p:cBhvr>
                                        <p:cTn id="51" fill="hold"/>
                                        <p:tgtEl>
                                          <p:spTgt spid="663">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iterate>
                                    <p:tmAbs val="0"/>
                                  </p:iterate>
                                  <p:childTnLst>
                                    <p:set>
                                      <p:cBhvr>
                                        <p:cTn id="55" fill="hold"/>
                                        <p:tgtEl>
                                          <p:spTgt spid="6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lnSpcReduction="1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t>29</a:t>
            </a:fld>
            <a:endParaRPr/>
          </a:p>
        </p:txBody>
      </p:sp>
      <p:grpSp>
        <p:nvGrpSpPr>
          <p:cNvPr id="671" name="Their own home unchanged with informal care by family &amp; friends"/>
          <p:cNvGrpSpPr/>
          <p:nvPr/>
        </p:nvGrpSpPr>
        <p:grpSpPr>
          <a:xfrm>
            <a:off x="868740" y="1869275"/>
            <a:ext cx="3611668" cy="1366654"/>
            <a:chOff x="299956" y="0"/>
            <a:chExt cx="5014941" cy="1366653"/>
          </a:xfrm>
        </p:grpSpPr>
        <p:sp>
          <p:nvSpPr>
            <p:cNvPr id="669" name="Oval"/>
            <p:cNvSpPr/>
            <p:nvPr/>
          </p:nvSpPr>
          <p:spPr>
            <a:xfrm>
              <a:off x="299956" y="0"/>
              <a:ext cx="5014941" cy="1366653"/>
            </a:xfrm>
            <a:prstGeom prst="ellipse">
              <a:avLst/>
            </a:prstGeom>
            <a:solidFill>
              <a:srgbClr val="FFD479"/>
            </a:solidFill>
            <a:ln w="12700" cap="flat">
              <a:solidFill>
                <a:srgbClr val="000000"/>
              </a:solidFill>
              <a:prstDash val="solid"/>
              <a:miter lim="400000"/>
            </a:ln>
            <a:effectLst/>
          </p:spPr>
          <p:txBody>
            <a:bodyPr wrap="square" lIns="45718" tIns="45718" rIns="45718" bIns="45718" numCol="1" anchor="ctr">
              <a:noAutofit/>
            </a:bodyPr>
            <a:lstStyle/>
            <a:p>
              <a:pPr algn="ctr">
                <a:spcBef>
                  <a:spcPts val="700"/>
                </a:spcBef>
                <a:defRPr sz="2200" b="1">
                  <a:uFill>
                    <a:solidFill>
                      <a:srgbClr val="000000"/>
                    </a:solidFill>
                  </a:uFill>
                  <a:latin typeface="Arial"/>
                  <a:ea typeface="Arial"/>
                  <a:cs typeface="Arial"/>
                  <a:sym typeface="Arial"/>
                </a:defRPr>
              </a:pPr>
              <a:endParaRPr/>
            </a:p>
          </p:txBody>
        </p:sp>
        <p:sp>
          <p:nvSpPr>
            <p:cNvPr id="670" name="Their own home unchanged with informal care by family &amp; friends"/>
            <p:cNvSpPr txBox="1"/>
            <p:nvPr/>
          </p:nvSpPr>
          <p:spPr>
            <a:xfrm>
              <a:off x="863589" y="346962"/>
              <a:ext cx="4169783" cy="7181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a:spcBef>
                  <a:spcPts val="700"/>
                </a:spcBef>
                <a:defRPr sz="2200" b="1">
                  <a:uFill>
                    <a:solidFill>
                      <a:srgbClr val="000000"/>
                    </a:solidFill>
                  </a:uFill>
                  <a:latin typeface="Arial"/>
                  <a:ea typeface="Arial"/>
                  <a:cs typeface="Arial"/>
                  <a:sym typeface="Arial"/>
                </a:defRPr>
              </a:lvl1pPr>
            </a:lstStyle>
            <a:p>
              <a:r>
                <a:rPr sz="2000" dirty="0"/>
                <a:t>Their own home unchanged with informal care by family &amp; friends</a:t>
              </a:r>
            </a:p>
          </p:txBody>
        </p:sp>
      </p:grpSp>
      <p:grpSp>
        <p:nvGrpSpPr>
          <p:cNvPr id="674" name="Their own home with adaptations with informal care by family &amp; friends"/>
          <p:cNvGrpSpPr/>
          <p:nvPr/>
        </p:nvGrpSpPr>
        <p:grpSpPr>
          <a:xfrm>
            <a:off x="4813053" y="1828098"/>
            <a:ext cx="4211960" cy="1584175"/>
            <a:chOff x="370729" y="101625"/>
            <a:chExt cx="6485596" cy="1332470"/>
          </a:xfrm>
        </p:grpSpPr>
        <p:sp>
          <p:nvSpPr>
            <p:cNvPr id="672" name="Oval"/>
            <p:cNvSpPr/>
            <p:nvPr/>
          </p:nvSpPr>
          <p:spPr>
            <a:xfrm>
              <a:off x="370729" y="101625"/>
              <a:ext cx="6485596" cy="1332470"/>
            </a:xfrm>
            <a:prstGeom prst="ellipse">
              <a:avLst/>
            </a:prstGeom>
            <a:solidFill>
              <a:srgbClr val="F9D3E0"/>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200" b="1">
                  <a:uFill>
                    <a:solidFill>
                      <a:srgbClr val="000000"/>
                    </a:solidFill>
                  </a:uFill>
                  <a:latin typeface="Arial"/>
                  <a:ea typeface="Arial"/>
                  <a:cs typeface="Arial"/>
                  <a:sym typeface="Arial"/>
                </a:defRPr>
              </a:pPr>
              <a:endParaRPr/>
            </a:p>
          </p:txBody>
        </p:sp>
        <p:sp>
          <p:nvSpPr>
            <p:cNvPr id="673" name="Their own home with adaptations with informal care by family &amp; friends"/>
            <p:cNvSpPr txBox="1"/>
            <p:nvPr/>
          </p:nvSpPr>
          <p:spPr>
            <a:xfrm>
              <a:off x="1228439" y="408788"/>
              <a:ext cx="4848155" cy="7181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a:spcBef>
                  <a:spcPts val="700"/>
                </a:spcBef>
                <a:defRPr sz="2200" b="1">
                  <a:uFill>
                    <a:solidFill>
                      <a:srgbClr val="000000"/>
                    </a:solidFill>
                  </a:uFill>
                  <a:latin typeface="Arial"/>
                  <a:ea typeface="Arial"/>
                  <a:cs typeface="Arial"/>
                  <a:sym typeface="Arial"/>
                </a:defRPr>
              </a:lvl1pPr>
            </a:lstStyle>
            <a:p>
              <a:r>
                <a:rPr sz="2000" dirty="0"/>
                <a:t>Their own home with adaptations with informal care by family &amp; friends</a:t>
              </a:r>
            </a:p>
          </p:txBody>
        </p:sp>
      </p:grpSp>
      <p:grpSp>
        <p:nvGrpSpPr>
          <p:cNvPr id="677" name="Their own home with daily care support visits"/>
          <p:cNvGrpSpPr/>
          <p:nvPr/>
        </p:nvGrpSpPr>
        <p:grpSpPr>
          <a:xfrm>
            <a:off x="97220" y="3412273"/>
            <a:ext cx="4258842" cy="1219187"/>
            <a:chOff x="-1" y="-1"/>
            <a:chExt cx="4564022" cy="1241818"/>
          </a:xfrm>
        </p:grpSpPr>
        <p:sp>
          <p:nvSpPr>
            <p:cNvPr id="675" name="Oval"/>
            <p:cNvSpPr/>
            <p:nvPr/>
          </p:nvSpPr>
          <p:spPr>
            <a:xfrm>
              <a:off x="-1" y="-1"/>
              <a:ext cx="4564022" cy="1241818"/>
            </a:xfrm>
            <a:prstGeom prst="ellipse">
              <a:avLst/>
            </a:prstGeom>
            <a:solidFill>
              <a:srgbClr val="00F900"/>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200" b="1">
                  <a:uFill>
                    <a:solidFill>
                      <a:srgbClr val="000000"/>
                    </a:solidFill>
                  </a:uFill>
                  <a:latin typeface="Arial"/>
                  <a:ea typeface="Arial"/>
                  <a:cs typeface="Arial"/>
                  <a:sym typeface="Arial"/>
                </a:defRPr>
              </a:pPr>
              <a:endParaRPr/>
            </a:p>
          </p:txBody>
        </p:sp>
        <p:sp>
          <p:nvSpPr>
            <p:cNvPr id="676" name="Their own home with daily care support visits"/>
            <p:cNvSpPr txBox="1"/>
            <p:nvPr/>
          </p:nvSpPr>
          <p:spPr>
            <a:xfrm>
              <a:off x="668384" y="261836"/>
              <a:ext cx="3227251" cy="7181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a:spcBef>
                  <a:spcPts val="700"/>
                </a:spcBef>
                <a:defRPr sz="2200" b="1">
                  <a:uFill>
                    <a:solidFill>
                      <a:srgbClr val="000000"/>
                    </a:solidFill>
                  </a:uFill>
                  <a:latin typeface="Arial"/>
                  <a:ea typeface="Arial"/>
                  <a:cs typeface="Arial"/>
                  <a:sym typeface="Arial"/>
                </a:defRPr>
              </a:lvl1pPr>
            </a:lstStyle>
            <a:p>
              <a:r>
                <a:rPr sz="2000" dirty="0"/>
                <a:t>Their own home with daily care support visits</a:t>
              </a:r>
            </a:p>
          </p:txBody>
        </p:sp>
      </p:grpSp>
      <p:grpSp>
        <p:nvGrpSpPr>
          <p:cNvPr id="680" name="End of life at home, in a care home, hospital or hospice"/>
          <p:cNvGrpSpPr/>
          <p:nvPr/>
        </p:nvGrpSpPr>
        <p:grpSpPr>
          <a:xfrm>
            <a:off x="219176" y="4808335"/>
            <a:ext cx="4014930" cy="1241819"/>
            <a:chOff x="0" y="-1"/>
            <a:chExt cx="5157262" cy="1241818"/>
          </a:xfrm>
        </p:grpSpPr>
        <p:sp>
          <p:nvSpPr>
            <p:cNvPr id="678" name="Oval"/>
            <p:cNvSpPr/>
            <p:nvPr/>
          </p:nvSpPr>
          <p:spPr>
            <a:xfrm>
              <a:off x="0" y="-1"/>
              <a:ext cx="5157262" cy="1241818"/>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200" b="1">
                  <a:uFill>
                    <a:solidFill>
                      <a:srgbClr val="000000"/>
                    </a:solidFill>
                  </a:uFill>
                  <a:latin typeface="Arial"/>
                  <a:ea typeface="Arial"/>
                  <a:cs typeface="Arial"/>
                  <a:sym typeface="Arial"/>
                </a:defRPr>
              </a:pPr>
              <a:endParaRPr/>
            </a:p>
          </p:txBody>
        </p:sp>
        <p:sp>
          <p:nvSpPr>
            <p:cNvPr id="679" name="End of life at home, in a care home, hospital or hospice"/>
            <p:cNvSpPr txBox="1"/>
            <p:nvPr/>
          </p:nvSpPr>
          <p:spPr>
            <a:xfrm>
              <a:off x="755262" y="261836"/>
              <a:ext cx="3646737" cy="7181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200" b="1">
                  <a:uFill>
                    <a:solidFill>
                      <a:srgbClr val="000000"/>
                    </a:solidFill>
                  </a:uFill>
                  <a:latin typeface="Arial"/>
                  <a:ea typeface="Arial"/>
                  <a:cs typeface="Arial"/>
                  <a:sym typeface="Arial"/>
                </a:defRPr>
              </a:pPr>
              <a:r>
                <a:rPr sz="2000" dirty="0"/>
                <a:t>End of life at home, in a care home, hospital or hospice</a:t>
              </a:r>
            </a:p>
          </p:txBody>
        </p:sp>
      </p:grpSp>
      <p:grpSp>
        <p:nvGrpSpPr>
          <p:cNvPr id="683" name="Nursing home"/>
          <p:cNvGrpSpPr/>
          <p:nvPr/>
        </p:nvGrpSpPr>
        <p:grpSpPr>
          <a:xfrm>
            <a:off x="4151220" y="4445382"/>
            <a:ext cx="2247839" cy="854577"/>
            <a:chOff x="-1" y="-1"/>
            <a:chExt cx="2247838" cy="854576"/>
          </a:xfrm>
        </p:grpSpPr>
        <p:sp>
          <p:nvSpPr>
            <p:cNvPr id="681" name="Oval"/>
            <p:cNvSpPr/>
            <p:nvPr/>
          </p:nvSpPr>
          <p:spPr>
            <a:xfrm>
              <a:off x="-1" y="-1"/>
              <a:ext cx="2247838" cy="854576"/>
            </a:xfrm>
            <a:prstGeom prst="ellipse">
              <a:avLst/>
            </a:prstGeom>
            <a:solidFill>
              <a:srgbClr val="D4FB79"/>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200" b="1">
                  <a:uFill>
                    <a:solidFill>
                      <a:srgbClr val="000000"/>
                    </a:solidFill>
                  </a:uFill>
                  <a:latin typeface="Arial"/>
                  <a:ea typeface="Arial"/>
                  <a:cs typeface="Arial"/>
                  <a:sym typeface="Arial"/>
                </a:defRPr>
              </a:pPr>
              <a:endParaRPr/>
            </a:p>
          </p:txBody>
        </p:sp>
        <p:sp>
          <p:nvSpPr>
            <p:cNvPr id="682" name="Nursing home"/>
            <p:cNvSpPr txBox="1"/>
            <p:nvPr/>
          </p:nvSpPr>
          <p:spPr>
            <a:xfrm>
              <a:off x="329187" y="68215"/>
              <a:ext cx="1589460" cy="7181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a:spcBef>
                  <a:spcPts val="700"/>
                </a:spcBef>
                <a:defRPr sz="2200" b="1">
                  <a:uFill>
                    <a:solidFill>
                      <a:srgbClr val="000000"/>
                    </a:solidFill>
                  </a:uFill>
                  <a:latin typeface="Arial"/>
                  <a:ea typeface="Arial"/>
                  <a:cs typeface="Arial"/>
                  <a:sym typeface="Arial"/>
                </a:defRPr>
              </a:lvl1pPr>
            </a:lstStyle>
            <a:p>
              <a:r>
                <a:rPr sz="2000" dirty="0"/>
                <a:t>Nursing home</a:t>
              </a:r>
            </a:p>
          </p:txBody>
        </p:sp>
      </p:grpSp>
      <p:grpSp>
        <p:nvGrpSpPr>
          <p:cNvPr id="686" name="Residential home"/>
          <p:cNvGrpSpPr/>
          <p:nvPr/>
        </p:nvGrpSpPr>
        <p:grpSpPr>
          <a:xfrm>
            <a:off x="5525490" y="3528556"/>
            <a:ext cx="2543773" cy="986619"/>
            <a:chOff x="-1" y="-1"/>
            <a:chExt cx="2543772" cy="986618"/>
          </a:xfrm>
        </p:grpSpPr>
        <p:sp>
          <p:nvSpPr>
            <p:cNvPr id="684" name="Oval"/>
            <p:cNvSpPr/>
            <p:nvPr/>
          </p:nvSpPr>
          <p:spPr>
            <a:xfrm>
              <a:off x="-1" y="-1"/>
              <a:ext cx="2543772" cy="986618"/>
            </a:xfrm>
            <a:prstGeom prst="ellipse">
              <a:avLst/>
            </a:prstGeom>
            <a:solidFill>
              <a:srgbClr val="FFFC41"/>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200" b="1">
                  <a:uFill>
                    <a:solidFill>
                      <a:srgbClr val="000000"/>
                    </a:solidFill>
                  </a:uFill>
                  <a:latin typeface="Arial"/>
                  <a:ea typeface="Arial"/>
                  <a:cs typeface="Arial"/>
                  <a:sym typeface="Arial"/>
                </a:defRPr>
              </a:pPr>
              <a:endParaRPr/>
            </a:p>
          </p:txBody>
        </p:sp>
        <p:sp>
          <p:nvSpPr>
            <p:cNvPr id="685" name="Residential home"/>
            <p:cNvSpPr txBox="1"/>
            <p:nvPr/>
          </p:nvSpPr>
          <p:spPr>
            <a:xfrm>
              <a:off x="372525" y="134235"/>
              <a:ext cx="1798720" cy="7181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a:spcBef>
                  <a:spcPts val="700"/>
                </a:spcBef>
                <a:defRPr sz="2200" b="1">
                  <a:uFill>
                    <a:solidFill>
                      <a:srgbClr val="000000"/>
                    </a:solidFill>
                  </a:uFill>
                  <a:latin typeface="Arial"/>
                  <a:ea typeface="Arial"/>
                  <a:cs typeface="Arial"/>
                  <a:sym typeface="Arial"/>
                </a:defRPr>
              </a:lvl1pPr>
            </a:lstStyle>
            <a:p>
              <a:r>
                <a:rPr sz="2000" dirty="0"/>
                <a:t>Residential home</a:t>
              </a:r>
            </a:p>
          </p:txBody>
        </p:sp>
      </p:grpSp>
      <p:grpSp>
        <p:nvGrpSpPr>
          <p:cNvPr id="689" name="Extra care schemes"/>
          <p:cNvGrpSpPr/>
          <p:nvPr/>
        </p:nvGrpSpPr>
        <p:grpSpPr>
          <a:xfrm>
            <a:off x="6336936" y="4954877"/>
            <a:ext cx="2675244" cy="1095277"/>
            <a:chOff x="0" y="-1"/>
            <a:chExt cx="3256804" cy="1075670"/>
          </a:xfrm>
        </p:grpSpPr>
        <p:sp>
          <p:nvSpPr>
            <p:cNvPr id="687" name="Oval"/>
            <p:cNvSpPr/>
            <p:nvPr/>
          </p:nvSpPr>
          <p:spPr>
            <a:xfrm>
              <a:off x="0" y="-1"/>
              <a:ext cx="3256804" cy="1075670"/>
            </a:xfrm>
            <a:prstGeom prst="ellipse">
              <a:avLst/>
            </a:prstGeom>
            <a:solidFill>
              <a:srgbClr val="D4FB79"/>
            </a:solidFill>
            <a:ln w="9525" cap="flat">
              <a:solidFill>
                <a:srgbClr val="000000"/>
              </a:solidFill>
              <a:prstDash val="solid"/>
              <a:round/>
            </a:ln>
            <a:effectLst/>
          </p:spPr>
          <p:txBody>
            <a:bodyPr wrap="square" lIns="45718" tIns="45718" rIns="45718" bIns="45718" numCol="1" anchor="ctr">
              <a:noAutofit/>
            </a:bodyPr>
            <a:lstStyle/>
            <a:p>
              <a:pPr algn="ctr">
                <a:spcBef>
                  <a:spcPts val="700"/>
                </a:spcBef>
                <a:defRPr sz="2200" b="1">
                  <a:uFill>
                    <a:solidFill>
                      <a:srgbClr val="000000"/>
                    </a:solidFill>
                  </a:uFill>
                  <a:latin typeface="Arial"/>
                  <a:ea typeface="Arial"/>
                  <a:cs typeface="Arial"/>
                  <a:sym typeface="Arial"/>
                </a:defRPr>
              </a:pPr>
              <a:endParaRPr/>
            </a:p>
          </p:txBody>
        </p:sp>
        <p:sp>
          <p:nvSpPr>
            <p:cNvPr id="688" name="Extra care schemes"/>
            <p:cNvSpPr txBox="1"/>
            <p:nvPr/>
          </p:nvSpPr>
          <p:spPr>
            <a:xfrm>
              <a:off x="476947" y="178762"/>
              <a:ext cx="2302910" cy="7181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ctr">
                <a:spcBef>
                  <a:spcPts val="700"/>
                </a:spcBef>
                <a:defRPr sz="2200" b="1">
                  <a:uFill>
                    <a:solidFill>
                      <a:srgbClr val="000000"/>
                    </a:solidFill>
                  </a:uFill>
                  <a:latin typeface="Arial"/>
                  <a:ea typeface="Arial"/>
                  <a:cs typeface="Arial"/>
                  <a:sym typeface="Arial"/>
                </a:defRPr>
              </a:lvl1pPr>
            </a:lstStyle>
            <a:p>
              <a:r>
                <a:rPr sz="2000" dirty="0"/>
                <a:t>Extra care schemes</a:t>
              </a:r>
            </a:p>
          </p:txBody>
        </p:sp>
      </p:grpSp>
      <p:sp>
        <p:nvSpPr>
          <p:cNvPr id="27"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28"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26" name="Picture 4" descr="hl_logo_purple_rgb_med-re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1"/>
          <p:cNvSpPr txBox="1">
            <a:spLocks/>
          </p:cNvSpPr>
          <p:nvPr/>
        </p:nvSpPr>
        <p:spPr bwMode="auto">
          <a:xfrm>
            <a:off x="1" y="360364"/>
            <a:ext cx="7020271"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People diagnosed with</a:t>
            </a:r>
            <a:r>
              <a:rPr kumimoji="0" lang="en-US" sz="3200" b="1"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dementia</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Subtitle 2"/>
          <p:cNvSpPr txBox="1">
            <a:spLocks/>
          </p:cNvSpPr>
          <p:nvPr/>
        </p:nvSpPr>
        <p:spPr>
          <a:xfrm>
            <a:off x="981" y="1268759"/>
            <a:ext cx="5651139" cy="510497"/>
          </a:xfrm>
          <a:prstGeom prst="rect">
            <a:avLst/>
          </a:prstGeom>
          <a:solidFill>
            <a:srgbClr val="3D948B"/>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 typical journey in terms of where they live</a:t>
            </a:r>
            <a:endPar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6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 grpId="1" animBg="1" advAuto="0"/>
      <p:bldP spid="674" grpId="2" animBg="1" advAuto="0"/>
      <p:bldP spid="677" grpId="3" animBg="1" advAuto="0"/>
      <p:bldP spid="680" grpId="7" animBg="1" advAuto="0"/>
      <p:bldP spid="683" grpId="6" animBg="1" advAuto="0"/>
      <p:bldP spid="686" grpId="5" animBg="1" advAuto="0"/>
      <p:bldP spid="689" grpId="4"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lide Number"/>
          <p:cNvSpPr txBox="1">
            <a:spLocks noGrp="1"/>
          </p:cNvSpPr>
          <p:nvPr>
            <p:ph type="sldNum" sz="quarter" idx="4294967295"/>
          </p:nvPr>
        </p:nvSpPr>
        <p:spPr>
          <a:xfrm>
            <a:off x="8502740" y="6404293"/>
            <a:ext cx="184058" cy="2692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
        <p:nvSpPr>
          <p:cNvPr id="368" name="Fire exits…"/>
          <p:cNvSpPr txBox="1">
            <a:spLocks noGrp="1"/>
          </p:cNvSpPr>
          <p:nvPr>
            <p:ph type="body" idx="4294967295"/>
          </p:nvPr>
        </p:nvSpPr>
        <p:spPr>
          <a:xfrm>
            <a:off x="395536" y="1412775"/>
            <a:ext cx="8229600" cy="4817733"/>
          </a:xfrm>
          <a:prstGeom prst="rect">
            <a:avLst/>
          </a:prstGeom>
        </p:spPr>
        <p:txBody>
          <a:bodyPr>
            <a:normAutofit/>
          </a:bodyPr>
          <a:lstStyle/>
          <a:p>
            <a:pPr defTabSz="877822">
              <a:spcBef>
                <a:spcPts val="600"/>
              </a:spcBef>
              <a:spcAft>
                <a:spcPts val="600"/>
              </a:spcAft>
              <a:buSzPct val="123076"/>
              <a:buFont typeface="Wingdings" panose="05000000000000000000" pitchFamily="2" charset="2"/>
              <a:buChar char="ü"/>
              <a:defRPr sz="2400">
                <a:latin typeface="Arial"/>
                <a:ea typeface="Arial"/>
                <a:cs typeface="Arial"/>
                <a:sym typeface="Arial"/>
              </a:defRPr>
            </a:pPr>
            <a:r>
              <a:rPr sz="1800" dirty="0"/>
              <a:t>Fire exits</a:t>
            </a:r>
          </a:p>
          <a:p>
            <a:pPr defTabSz="877822">
              <a:spcBef>
                <a:spcPts val="600"/>
              </a:spcBef>
              <a:spcAft>
                <a:spcPts val="600"/>
              </a:spcAft>
              <a:buSzPct val="123076"/>
              <a:buFont typeface="Wingdings" panose="05000000000000000000" pitchFamily="2" charset="2"/>
              <a:buChar char="ü"/>
              <a:defRPr sz="2400">
                <a:latin typeface="Arial"/>
                <a:ea typeface="Arial"/>
                <a:cs typeface="Arial"/>
                <a:sym typeface="Arial"/>
              </a:defRPr>
            </a:pPr>
            <a:r>
              <a:rPr sz="1800" dirty="0"/>
              <a:t>Toilets</a:t>
            </a:r>
          </a:p>
          <a:p>
            <a:pPr defTabSz="877822">
              <a:spcBef>
                <a:spcPts val="600"/>
              </a:spcBef>
              <a:spcAft>
                <a:spcPts val="600"/>
              </a:spcAft>
              <a:buSzPct val="123076"/>
              <a:buFont typeface="Wingdings" panose="05000000000000000000" pitchFamily="2" charset="2"/>
              <a:buChar char="ü"/>
              <a:defRPr sz="2400">
                <a:latin typeface="Arial"/>
                <a:ea typeface="Arial"/>
                <a:cs typeface="Arial"/>
                <a:sym typeface="Arial"/>
              </a:defRPr>
            </a:pPr>
            <a:r>
              <a:rPr sz="1800" dirty="0" smtClean="0"/>
              <a:t>Stories </a:t>
            </a:r>
            <a:r>
              <a:rPr sz="1800" dirty="0"/>
              <a:t>and confidentiality</a:t>
            </a:r>
          </a:p>
          <a:p>
            <a:pPr defTabSz="877822">
              <a:spcBef>
                <a:spcPts val="600"/>
              </a:spcBef>
              <a:spcAft>
                <a:spcPts val="600"/>
              </a:spcAft>
              <a:buSzPct val="123076"/>
              <a:buFont typeface="Wingdings" panose="05000000000000000000" pitchFamily="2" charset="2"/>
              <a:buChar char="ü"/>
              <a:defRPr sz="2400">
                <a:latin typeface="Arial"/>
                <a:ea typeface="Arial"/>
                <a:cs typeface="Arial"/>
                <a:sym typeface="Arial"/>
              </a:defRPr>
            </a:pPr>
            <a:r>
              <a:rPr sz="1800" dirty="0"/>
              <a:t>Questions</a:t>
            </a:r>
          </a:p>
          <a:p>
            <a:pPr defTabSz="877822">
              <a:spcBef>
                <a:spcPts val="600"/>
              </a:spcBef>
              <a:spcAft>
                <a:spcPts val="600"/>
              </a:spcAft>
              <a:buSzPct val="123076"/>
              <a:buFont typeface="Wingdings" panose="05000000000000000000" pitchFamily="2" charset="2"/>
              <a:buChar char="ü"/>
              <a:defRPr sz="2400">
                <a:latin typeface="Arial"/>
                <a:ea typeface="Arial"/>
                <a:cs typeface="Arial"/>
                <a:sym typeface="Arial"/>
              </a:defRPr>
            </a:pPr>
            <a:r>
              <a:rPr sz="1800" dirty="0"/>
              <a:t>Listening and respect</a:t>
            </a:r>
          </a:p>
          <a:p>
            <a:pPr defTabSz="877822">
              <a:spcBef>
                <a:spcPts val="600"/>
              </a:spcBef>
              <a:spcAft>
                <a:spcPts val="600"/>
              </a:spcAft>
              <a:buSzPct val="123076"/>
              <a:buFont typeface="Wingdings" panose="05000000000000000000" pitchFamily="2" charset="2"/>
              <a:buChar char="ü"/>
              <a:defRPr sz="2400">
                <a:latin typeface="Arial"/>
                <a:ea typeface="Arial"/>
                <a:cs typeface="Arial"/>
                <a:sym typeface="Arial"/>
              </a:defRPr>
            </a:pPr>
            <a:r>
              <a:rPr sz="1800" dirty="0"/>
              <a:t>Mobiles</a:t>
            </a:r>
          </a:p>
          <a:p>
            <a:pPr defTabSz="877822">
              <a:spcBef>
                <a:spcPts val="600"/>
              </a:spcBef>
              <a:spcAft>
                <a:spcPts val="600"/>
              </a:spcAft>
              <a:buSzPct val="123076"/>
              <a:buFont typeface="Wingdings" panose="05000000000000000000" pitchFamily="2" charset="2"/>
              <a:buChar char="ü"/>
              <a:defRPr sz="2400">
                <a:latin typeface="Arial"/>
                <a:ea typeface="Arial"/>
                <a:cs typeface="Arial"/>
                <a:sym typeface="Arial"/>
              </a:defRPr>
            </a:pPr>
            <a:r>
              <a:rPr sz="1800" dirty="0"/>
              <a:t>Handouts</a:t>
            </a:r>
          </a:p>
          <a:p>
            <a:pPr defTabSz="877822">
              <a:spcBef>
                <a:spcPts val="600"/>
              </a:spcBef>
              <a:spcAft>
                <a:spcPts val="600"/>
              </a:spcAft>
              <a:buSzPct val="123076"/>
              <a:buFont typeface="Wingdings" panose="05000000000000000000" pitchFamily="2" charset="2"/>
              <a:buChar char="ü"/>
              <a:defRPr sz="2400">
                <a:latin typeface="Arial"/>
                <a:ea typeface="Arial"/>
                <a:cs typeface="Arial"/>
                <a:sym typeface="Arial"/>
              </a:defRPr>
            </a:pPr>
            <a:r>
              <a:rPr sz="1800" dirty="0"/>
              <a:t>Evaluation forms</a:t>
            </a:r>
          </a:p>
          <a:p>
            <a:pPr defTabSz="877822">
              <a:spcBef>
                <a:spcPts val="600"/>
              </a:spcBef>
              <a:spcAft>
                <a:spcPts val="600"/>
              </a:spcAft>
              <a:buSzPct val="123076"/>
              <a:buFont typeface="Wingdings" panose="05000000000000000000" pitchFamily="2" charset="2"/>
              <a:buChar char="ü"/>
              <a:defRPr sz="2400">
                <a:latin typeface="Arial"/>
                <a:ea typeface="Arial"/>
                <a:cs typeface="Arial"/>
                <a:sym typeface="Arial"/>
              </a:defRPr>
            </a:pPr>
            <a:r>
              <a:rPr sz="1800" dirty="0"/>
              <a:t>Certificates</a:t>
            </a:r>
          </a:p>
          <a:p>
            <a:pPr defTabSz="877822">
              <a:spcBef>
                <a:spcPts val="600"/>
              </a:spcBef>
              <a:spcAft>
                <a:spcPts val="600"/>
              </a:spcAft>
              <a:buSzPct val="123076"/>
              <a:buFont typeface="Wingdings" panose="05000000000000000000" pitchFamily="2" charset="2"/>
              <a:buChar char="ü"/>
              <a:defRPr sz="2400">
                <a:latin typeface="Arial"/>
                <a:ea typeface="Arial"/>
                <a:cs typeface="Arial"/>
                <a:sym typeface="Arial"/>
              </a:defRPr>
            </a:pPr>
            <a:r>
              <a:rPr sz="1800" dirty="0"/>
              <a:t>Key learning points and </a:t>
            </a:r>
            <a:r>
              <a:rPr sz="1800" dirty="0" err="1"/>
              <a:t>programme</a:t>
            </a:r>
            <a:endParaRPr sz="1800" dirty="0"/>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11" name="Title 1"/>
          <p:cNvSpPr txBox="1">
            <a:spLocks/>
          </p:cNvSpPr>
          <p:nvPr/>
        </p:nvSpPr>
        <p:spPr bwMode="auto">
          <a:xfrm>
            <a:off x="1" y="360364"/>
            <a:ext cx="6804247"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Housekeeping</a:t>
            </a:r>
            <a:r>
              <a:rPr kumimoji="0" lang="en-US" sz="3200" b="1" i="0" u="none" strike="noStrike" kern="1200" cap="none" spc="0" normalizeH="0" noProof="0" dirty="0" smtClean="0">
                <a:ln>
                  <a:noFill/>
                </a:ln>
                <a:solidFill>
                  <a:srgbClr val="FFFFFF"/>
                </a:solidFill>
                <a:effectLst/>
                <a:uLnTx/>
                <a:uFillTx/>
                <a:latin typeface="Arial" panose="020B0604020202020204" pitchFamily="34" charset="0"/>
                <a:ea typeface="+mj-ea"/>
                <a:cs typeface="Arial" panose="020B0604020202020204" pitchFamily="34" charset="0"/>
              </a:rPr>
              <a:t> and ground rules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pic>
        <p:nvPicPr>
          <p:cNvPr id="10"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6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6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6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6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68">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68">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368">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368">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368">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36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1" build="p" bldLvl="5"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lide Number"/>
          <p:cNvSpPr txBox="1">
            <a:spLocks noGrp="1"/>
          </p:cNvSpPr>
          <p:nvPr>
            <p:ph type="sldNum" sz="quarter" idx="4294967295"/>
          </p:nvPr>
        </p:nvSpPr>
        <p:spPr>
          <a:xfrm>
            <a:off x="8428383" y="6334121"/>
            <a:ext cx="258416"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lnSpcReduction="1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t>30</a:t>
            </a:fld>
            <a:endParaRPr/>
          </a:p>
        </p:txBody>
      </p:sp>
      <p:grpSp>
        <p:nvGrpSpPr>
          <p:cNvPr id="695" name="Reminiscence"/>
          <p:cNvGrpSpPr/>
          <p:nvPr/>
        </p:nvGrpSpPr>
        <p:grpSpPr>
          <a:xfrm>
            <a:off x="1892732" y="1670942"/>
            <a:ext cx="3686894" cy="1133411"/>
            <a:chOff x="0" y="0"/>
            <a:chExt cx="3686892" cy="1133409"/>
          </a:xfrm>
        </p:grpSpPr>
        <p:sp>
          <p:nvSpPr>
            <p:cNvPr id="693" name="Oval"/>
            <p:cNvSpPr/>
            <p:nvPr/>
          </p:nvSpPr>
          <p:spPr>
            <a:xfrm>
              <a:off x="-1" y="0"/>
              <a:ext cx="3686894" cy="1133410"/>
            </a:xfrm>
            <a:prstGeom prst="ellipse">
              <a:avLst/>
            </a:prstGeom>
            <a:solidFill>
              <a:srgbClr val="FFD479"/>
            </a:solidFill>
            <a:ln w="12700" cap="flat">
              <a:solidFill>
                <a:srgbClr val="000000"/>
              </a:solidFill>
              <a:prstDash val="solid"/>
              <a:miter lim="400000"/>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694" name="Reminiscence"/>
            <p:cNvSpPr txBox="1"/>
            <p:nvPr/>
          </p:nvSpPr>
          <p:spPr>
            <a:xfrm>
              <a:off x="539932" y="28319"/>
              <a:ext cx="2607028" cy="1076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marR="40639" algn="ctr">
                <a:spcBef>
                  <a:spcPts val="700"/>
                </a:spcBef>
                <a:defRPr sz="2800" b="1">
                  <a:uFill>
                    <a:solidFill>
                      <a:srgbClr val="000000"/>
                    </a:solidFill>
                  </a:uFill>
                  <a:latin typeface="Arial"/>
                  <a:ea typeface="Arial"/>
                  <a:cs typeface="Arial"/>
                  <a:sym typeface="Arial"/>
                </a:defRPr>
              </a:lvl1pPr>
            </a:lstStyle>
            <a:p>
              <a:r>
                <a:t>Reminiscence</a:t>
              </a:r>
            </a:p>
          </p:txBody>
        </p:sp>
      </p:grpSp>
      <p:grpSp>
        <p:nvGrpSpPr>
          <p:cNvPr id="698" name="Music and song"/>
          <p:cNvGrpSpPr/>
          <p:nvPr/>
        </p:nvGrpSpPr>
        <p:grpSpPr>
          <a:xfrm>
            <a:off x="5672787" y="2302068"/>
            <a:ext cx="3166767" cy="1133411"/>
            <a:chOff x="0" y="0"/>
            <a:chExt cx="3166766" cy="1133409"/>
          </a:xfrm>
        </p:grpSpPr>
        <p:sp>
          <p:nvSpPr>
            <p:cNvPr id="696" name="Oval"/>
            <p:cNvSpPr/>
            <p:nvPr/>
          </p:nvSpPr>
          <p:spPr>
            <a:xfrm>
              <a:off x="-1" y="0"/>
              <a:ext cx="3166768" cy="1133410"/>
            </a:xfrm>
            <a:prstGeom prst="ellipse">
              <a:avLst/>
            </a:prstGeom>
            <a:solidFill>
              <a:srgbClr val="F9D3E0"/>
            </a:solidFill>
            <a:ln w="9525" cap="flat">
              <a:solidFill>
                <a:srgbClr val="000000"/>
              </a:solidFill>
              <a:prstDash val="solid"/>
              <a:round/>
            </a:ln>
            <a:effectLst/>
          </p:spPr>
          <p:txBody>
            <a:bodyPr wrap="square" lIns="45718" tIns="45718" rIns="45718" bIns="45718" numCol="1" anchor="ctr">
              <a:noAutofit/>
            </a:bodyPr>
            <a:lstStyle/>
            <a:p>
              <a:pPr marR="40639" algn="ctr">
                <a:spcBef>
                  <a:spcPts val="600"/>
                </a:spcBef>
                <a:defRPr sz="2800" b="1">
                  <a:uFill>
                    <a:solidFill>
                      <a:srgbClr val="000000"/>
                    </a:solidFill>
                  </a:uFill>
                  <a:latin typeface="Arial"/>
                  <a:ea typeface="Arial"/>
                  <a:cs typeface="Arial"/>
                  <a:sym typeface="Arial"/>
                </a:defRPr>
              </a:pPr>
              <a:endParaRPr/>
            </a:p>
          </p:txBody>
        </p:sp>
        <p:sp>
          <p:nvSpPr>
            <p:cNvPr id="697" name="Music and song"/>
            <p:cNvSpPr txBox="1"/>
            <p:nvPr/>
          </p:nvSpPr>
          <p:spPr>
            <a:xfrm>
              <a:off x="463762" y="115321"/>
              <a:ext cx="2239243" cy="902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600"/>
                </a:spcBef>
                <a:defRPr sz="2800" b="1">
                  <a:uFill>
                    <a:solidFill>
                      <a:srgbClr val="000000"/>
                    </a:solidFill>
                  </a:uFill>
                  <a:latin typeface="Arial"/>
                  <a:ea typeface="Arial"/>
                  <a:cs typeface="Arial"/>
                  <a:sym typeface="Arial"/>
                </a:defRPr>
              </a:lvl1pPr>
            </a:lstStyle>
            <a:p>
              <a:r>
                <a:t>Music and song</a:t>
              </a:r>
            </a:p>
          </p:txBody>
        </p:sp>
      </p:grpSp>
      <p:grpSp>
        <p:nvGrpSpPr>
          <p:cNvPr id="701" name="Laughter"/>
          <p:cNvGrpSpPr/>
          <p:nvPr/>
        </p:nvGrpSpPr>
        <p:grpSpPr>
          <a:xfrm>
            <a:off x="341046" y="2942555"/>
            <a:ext cx="3002694" cy="707185"/>
            <a:chOff x="0" y="0"/>
            <a:chExt cx="3002692" cy="707184"/>
          </a:xfrm>
        </p:grpSpPr>
        <p:sp>
          <p:nvSpPr>
            <p:cNvPr id="699" name="Oval"/>
            <p:cNvSpPr/>
            <p:nvPr/>
          </p:nvSpPr>
          <p:spPr>
            <a:xfrm>
              <a:off x="-1" y="-1"/>
              <a:ext cx="3002694" cy="707186"/>
            </a:xfrm>
            <a:prstGeom prst="ellipse">
              <a:avLst/>
            </a:prstGeom>
            <a:solidFill>
              <a:srgbClr val="00F900"/>
            </a:solidFill>
            <a:ln w="9525" cap="flat">
              <a:solidFill>
                <a:srgbClr val="000000"/>
              </a:solidFill>
              <a:prstDash val="solid"/>
              <a:round/>
            </a:ln>
            <a:effectLst/>
          </p:spPr>
          <p:txBody>
            <a:bodyPr wrap="square" lIns="45718" tIns="45718" rIns="45718" bIns="45718" numCol="1" anchor="ctr">
              <a:noAutofit/>
            </a:bodyPr>
            <a:lstStyle/>
            <a:p>
              <a:pPr marR="40639" algn="ctr">
                <a:spcBef>
                  <a:spcPts val="600"/>
                </a:spcBef>
                <a:defRPr sz="2800" b="1">
                  <a:uFill>
                    <a:solidFill>
                      <a:srgbClr val="000000"/>
                    </a:solidFill>
                  </a:uFill>
                  <a:latin typeface="Arial"/>
                  <a:ea typeface="Arial"/>
                  <a:cs typeface="Arial"/>
                  <a:sym typeface="Arial"/>
                </a:defRPr>
              </a:pPr>
              <a:endParaRPr/>
            </a:p>
          </p:txBody>
        </p:sp>
        <p:sp>
          <p:nvSpPr>
            <p:cNvPr id="700" name="Laughter"/>
            <p:cNvSpPr txBox="1"/>
            <p:nvPr/>
          </p:nvSpPr>
          <p:spPr>
            <a:xfrm>
              <a:off x="439733" y="105408"/>
              <a:ext cx="2123226" cy="4963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600"/>
                </a:spcBef>
                <a:defRPr sz="2800" b="1">
                  <a:uFill>
                    <a:solidFill>
                      <a:srgbClr val="000000"/>
                    </a:solidFill>
                  </a:uFill>
                  <a:latin typeface="Arial"/>
                  <a:ea typeface="Arial"/>
                  <a:cs typeface="Arial"/>
                  <a:sym typeface="Arial"/>
                </a:defRPr>
              </a:lvl1pPr>
            </a:lstStyle>
            <a:p>
              <a:r>
                <a:t>Laughter</a:t>
              </a:r>
            </a:p>
          </p:txBody>
        </p:sp>
      </p:grpSp>
      <p:grpSp>
        <p:nvGrpSpPr>
          <p:cNvPr id="704" name="Exercise and activity"/>
          <p:cNvGrpSpPr/>
          <p:nvPr/>
        </p:nvGrpSpPr>
        <p:grpSpPr>
          <a:xfrm>
            <a:off x="3365499" y="3435480"/>
            <a:ext cx="3329718" cy="1095826"/>
            <a:chOff x="0" y="0"/>
            <a:chExt cx="3329716" cy="1095824"/>
          </a:xfrm>
        </p:grpSpPr>
        <p:sp>
          <p:nvSpPr>
            <p:cNvPr id="702" name="Oval"/>
            <p:cNvSpPr/>
            <p:nvPr/>
          </p:nvSpPr>
          <p:spPr>
            <a:xfrm>
              <a:off x="-1" y="-1"/>
              <a:ext cx="3329718" cy="1095826"/>
            </a:xfrm>
            <a:prstGeom prst="ellipse">
              <a:avLst/>
            </a:prstGeom>
            <a:solidFill>
              <a:srgbClr val="FFFC41"/>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703" name="Exercise and activity"/>
            <p:cNvSpPr txBox="1"/>
            <p:nvPr/>
          </p:nvSpPr>
          <p:spPr>
            <a:xfrm>
              <a:off x="487624" y="96528"/>
              <a:ext cx="2354466" cy="902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800" b="1">
                  <a:uFill>
                    <a:solidFill>
                      <a:srgbClr val="000000"/>
                    </a:solidFill>
                  </a:uFill>
                  <a:latin typeface="Arial"/>
                  <a:ea typeface="Arial"/>
                  <a:cs typeface="Arial"/>
                  <a:sym typeface="Arial"/>
                </a:defRPr>
              </a:lvl1pPr>
            </a:lstStyle>
            <a:p>
              <a:r>
                <a:t>Exercise and activity</a:t>
              </a:r>
            </a:p>
          </p:txBody>
        </p:sp>
      </p:grpSp>
      <p:grpSp>
        <p:nvGrpSpPr>
          <p:cNvPr id="707" name="Gardens and nature"/>
          <p:cNvGrpSpPr/>
          <p:nvPr/>
        </p:nvGrpSpPr>
        <p:grpSpPr>
          <a:xfrm>
            <a:off x="1842392" y="5037487"/>
            <a:ext cx="3329716" cy="1075865"/>
            <a:chOff x="0" y="0"/>
            <a:chExt cx="3329715" cy="1075863"/>
          </a:xfrm>
        </p:grpSpPr>
        <p:sp>
          <p:nvSpPr>
            <p:cNvPr id="705" name="Oval"/>
            <p:cNvSpPr/>
            <p:nvPr/>
          </p:nvSpPr>
          <p:spPr>
            <a:xfrm>
              <a:off x="0" y="0"/>
              <a:ext cx="3329716" cy="1075864"/>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706" name="Gardens and nature"/>
            <p:cNvSpPr txBox="1"/>
            <p:nvPr/>
          </p:nvSpPr>
          <p:spPr>
            <a:xfrm>
              <a:off x="487626" y="86548"/>
              <a:ext cx="2354464" cy="9027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800" b="1">
                  <a:uFill>
                    <a:solidFill>
                      <a:srgbClr val="000000"/>
                    </a:solidFill>
                  </a:uFill>
                  <a:latin typeface="Arial"/>
                  <a:ea typeface="Arial"/>
                  <a:cs typeface="Arial"/>
                  <a:sym typeface="Arial"/>
                </a:defRPr>
              </a:pPr>
              <a:r>
                <a:t>Gardens and nature</a:t>
              </a:r>
            </a:p>
          </p:txBody>
        </p:sp>
      </p:grpSp>
      <p:grpSp>
        <p:nvGrpSpPr>
          <p:cNvPr id="710" name="Nutrition"/>
          <p:cNvGrpSpPr/>
          <p:nvPr/>
        </p:nvGrpSpPr>
        <p:grpSpPr>
          <a:xfrm>
            <a:off x="354850" y="3983393"/>
            <a:ext cx="2589787" cy="1020417"/>
            <a:chOff x="0" y="0"/>
            <a:chExt cx="2589785" cy="1020416"/>
          </a:xfrm>
        </p:grpSpPr>
        <p:sp>
          <p:nvSpPr>
            <p:cNvPr id="708" name="Oval"/>
            <p:cNvSpPr/>
            <p:nvPr/>
          </p:nvSpPr>
          <p:spPr>
            <a:xfrm>
              <a:off x="0" y="110536"/>
              <a:ext cx="2589786" cy="799344"/>
            </a:xfrm>
            <a:prstGeom prst="ellipse">
              <a:avLst/>
            </a:prstGeom>
            <a:solidFill>
              <a:srgbClr val="D4FB79"/>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709" name="Nutrition"/>
            <p:cNvSpPr txBox="1"/>
            <p:nvPr/>
          </p:nvSpPr>
          <p:spPr>
            <a:xfrm>
              <a:off x="379265" y="0"/>
              <a:ext cx="1831255" cy="10204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marR="40639" algn="ctr">
                <a:spcBef>
                  <a:spcPts val="700"/>
                </a:spcBef>
                <a:defRPr sz="2800" b="1">
                  <a:uFill>
                    <a:solidFill>
                      <a:srgbClr val="000000"/>
                    </a:solidFill>
                  </a:uFill>
                  <a:latin typeface="Arial"/>
                  <a:ea typeface="Arial"/>
                  <a:cs typeface="Arial"/>
                  <a:sym typeface="Arial"/>
                </a:defRPr>
              </a:lvl1pPr>
            </a:lstStyle>
            <a:p>
              <a:r>
                <a:t>Nutrition</a:t>
              </a:r>
            </a:p>
          </p:txBody>
        </p:sp>
      </p:grpSp>
      <p:grpSp>
        <p:nvGrpSpPr>
          <p:cNvPr id="713" name="Familiarity &amp; routine"/>
          <p:cNvGrpSpPr/>
          <p:nvPr/>
        </p:nvGrpSpPr>
        <p:grpSpPr>
          <a:xfrm>
            <a:off x="5573026" y="4627926"/>
            <a:ext cx="3326543" cy="1248753"/>
            <a:chOff x="0" y="0"/>
            <a:chExt cx="3326541" cy="1248751"/>
          </a:xfrm>
        </p:grpSpPr>
        <p:sp>
          <p:nvSpPr>
            <p:cNvPr id="711" name="Oval"/>
            <p:cNvSpPr/>
            <p:nvPr/>
          </p:nvSpPr>
          <p:spPr>
            <a:xfrm>
              <a:off x="0" y="0"/>
              <a:ext cx="3326542" cy="1248752"/>
            </a:xfrm>
            <a:prstGeom prst="ellipse">
              <a:avLst/>
            </a:prstGeom>
            <a:solidFill>
              <a:srgbClr val="FFD479"/>
            </a:solidFill>
            <a:ln w="12700" cap="flat">
              <a:solidFill>
                <a:srgbClr val="000000"/>
              </a:solidFill>
              <a:prstDash val="solid"/>
              <a:miter lim="400000"/>
            </a:ln>
            <a:effectLst/>
          </p:spPr>
          <p:txBody>
            <a:bodyPr wrap="square" lIns="45718" tIns="45718" rIns="45718" bIns="45718" numCol="1" anchor="ctr">
              <a:noAutofit/>
            </a:bodyPr>
            <a:lstStyle/>
            <a:p>
              <a:pPr marR="40639" algn="ctr">
                <a:spcBef>
                  <a:spcPts val="700"/>
                </a:spcBef>
                <a:defRPr sz="2800" b="1">
                  <a:uFill>
                    <a:solidFill>
                      <a:srgbClr val="000000"/>
                    </a:solidFill>
                  </a:uFill>
                  <a:latin typeface="Arial"/>
                  <a:ea typeface="Arial"/>
                  <a:cs typeface="Arial"/>
                  <a:sym typeface="Arial"/>
                </a:defRPr>
              </a:pPr>
              <a:endParaRPr/>
            </a:p>
          </p:txBody>
        </p:sp>
        <p:sp>
          <p:nvSpPr>
            <p:cNvPr id="712" name="Familiarity &amp; routine"/>
            <p:cNvSpPr txBox="1"/>
            <p:nvPr/>
          </p:nvSpPr>
          <p:spPr>
            <a:xfrm>
              <a:off x="487161" y="172992"/>
              <a:ext cx="2352219" cy="902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R="40639" algn="ctr">
                <a:spcBef>
                  <a:spcPts val="700"/>
                </a:spcBef>
                <a:defRPr sz="2800" b="1">
                  <a:uFill>
                    <a:solidFill>
                      <a:srgbClr val="000000"/>
                    </a:solidFill>
                  </a:uFill>
                  <a:latin typeface="Arial"/>
                  <a:ea typeface="Arial"/>
                  <a:cs typeface="Arial"/>
                  <a:sym typeface="Arial"/>
                </a:defRPr>
              </a:lvl1pPr>
            </a:lstStyle>
            <a:p>
              <a:r>
                <a:t>Familiarity &amp; routine</a:t>
              </a:r>
            </a:p>
          </p:txBody>
        </p:sp>
      </p:grpSp>
      <p:sp>
        <p:nvSpPr>
          <p:cNvPr id="2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2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2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txBox="1">
            <a:spLocks/>
          </p:cNvSpPr>
          <p:nvPr/>
        </p:nvSpPr>
        <p:spPr bwMode="auto">
          <a:xfrm>
            <a:off x="1" y="360364"/>
            <a:ext cx="7020271" cy="1115791"/>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Supporting people with dementia in your day-to-day work</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7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7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7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1" animBg="1" advAuto="0"/>
      <p:bldP spid="698" grpId="2" animBg="1" advAuto="0"/>
      <p:bldP spid="701" grpId="3" animBg="1" advAuto="0"/>
      <p:bldP spid="704" grpId="4" animBg="1" advAuto="0"/>
      <p:bldP spid="707" grpId="7" animBg="1" advAuto="0"/>
      <p:bldP spid="710" grpId="5" animBg="1" advAuto="0"/>
      <p:bldP spid="713" grpId="6"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Alzheimer’s Society (AS)…"/>
          <p:cNvSpPr txBox="1">
            <a:spLocks noGrp="1"/>
          </p:cNvSpPr>
          <p:nvPr>
            <p:ph type="body" idx="1"/>
          </p:nvPr>
        </p:nvSpPr>
        <p:spPr>
          <a:xfrm>
            <a:off x="226430" y="1628800"/>
            <a:ext cx="8229600" cy="4746600"/>
          </a:xfrm>
          <a:prstGeom prst="rect">
            <a:avLst/>
          </a:prstGeom>
        </p:spPr>
        <p:txBody>
          <a:bodyPr>
            <a:normAutofit lnSpcReduction="10000"/>
          </a:bodyPr>
          <a:lstStyle/>
          <a:p>
            <a:pPr marL="0" indent="0" defTabSz="434340">
              <a:spcBef>
                <a:spcPts val="0"/>
              </a:spcBef>
              <a:buSzTx/>
              <a:buNone/>
              <a:defRPr sz="1800" b="1">
                <a:latin typeface="Arial"/>
                <a:ea typeface="Arial"/>
                <a:cs typeface="Arial"/>
                <a:sym typeface="Arial"/>
              </a:defRPr>
            </a:pPr>
            <a:r>
              <a:rPr dirty="0"/>
              <a:t>Alzheimer’s Society (AS</a:t>
            </a:r>
            <a:r>
              <a:rPr dirty="0" smtClean="0"/>
              <a:t>)</a:t>
            </a:r>
            <a:r>
              <a:rPr lang="en-GB" dirty="0" smtClean="0"/>
              <a:t> </a:t>
            </a:r>
            <a:r>
              <a:rPr dirty="0" smtClean="0"/>
              <a:t>(</a:t>
            </a:r>
            <a:r>
              <a:rPr dirty="0"/>
              <a:t>AS National Dementia Helpline)</a:t>
            </a:r>
          </a:p>
          <a:p>
            <a:pPr marL="0" indent="0" defTabSz="434340">
              <a:spcBef>
                <a:spcPts val="0"/>
              </a:spcBef>
              <a:buSzTx/>
              <a:buNone/>
              <a:defRPr sz="1800">
                <a:latin typeface="Arial"/>
                <a:ea typeface="Arial"/>
                <a:cs typeface="Arial"/>
                <a:sym typeface="Arial"/>
              </a:defRPr>
            </a:pPr>
            <a:r>
              <a:rPr dirty="0"/>
              <a:t>Tel: 0207 423 3500 (general enquiries)</a:t>
            </a:r>
          </a:p>
          <a:p>
            <a:pPr marL="0" indent="0" defTabSz="434340">
              <a:spcBef>
                <a:spcPts val="0"/>
              </a:spcBef>
              <a:buSzTx/>
              <a:buNone/>
              <a:defRPr sz="1800">
                <a:latin typeface="Arial"/>
                <a:ea typeface="Arial"/>
                <a:cs typeface="Arial"/>
                <a:sym typeface="Arial"/>
              </a:defRPr>
            </a:pPr>
            <a:r>
              <a:rPr dirty="0"/>
              <a:t>0845 3000 336 (helpline)</a:t>
            </a:r>
          </a:p>
          <a:p>
            <a:pPr marL="0" indent="0" defTabSz="434340">
              <a:spcBef>
                <a:spcPts val="0"/>
              </a:spcBef>
              <a:buSzTx/>
              <a:buNone/>
              <a:defRPr sz="1800">
                <a:latin typeface="Arial"/>
                <a:ea typeface="Arial"/>
                <a:cs typeface="Arial"/>
                <a:sym typeface="Arial"/>
              </a:defRPr>
            </a:pPr>
            <a:r>
              <a:rPr dirty="0"/>
              <a:t>Email: </a:t>
            </a:r>
            <a:r>
              <a:rPr u="sng" dirty="0">
                <a:solidFill>
                  <a:srgbClr val="0000FF"/>
                </a:solidFill>
                <a:uFill>
                  <a:solidFill>
                    <a:srgbClr val="0000FF"/>
                  </a:solidFill>
                </a:uFill>
                <a:hlinkClick r:id="rId2"/>
              </a:rPr>
              <a:t>info@alzheimers.org.uk</a:t>
            </a:r>
          </a:p>
          <a:p>
            <a:pPr marL="0" indent="0" defTabSz="434340">
              <a:spcBef>
                <a:spcPts val="0"/>
              </a:spcBef>
              <a:buSzTx/>
              <a:buNone/>
              <a:defRPr sz="1800">
                <a:latin typeface="Arial"/>
                <a:ea typeface="Arial"/>
                <a:cs typeface="Arial"/>
                <a:sym typeface="Arial"/>
              </a:defRPr>
            </a:pPr>
            <a:endParaRPr u="sng" dirty="0">
              <a:solidFill>
                <a:srgbClr val="0000FF"/>
              </a:solidFill>
              <a:uFill>
                <a:solidFill>
                  <a:srgbClr val="0000FF"/>
                </a:solidFill>
              </a:uFill>
              <a:hlinkClick r:id="rId2"/>
            </a:endParaRPr>
          </a:p>
          <a:p>
            <a:pPr marL="0" indent="0" defTabSz="434340">
              <a:spcBef>
                <a:spcPts val="0"/>
              </a:spcBef>
              <a:buSzTx/>
              <a:buNone/>
              <a:defRPr sz="1800" b="1">
                <a:latin typeface="Arial"/>
                <a:ea typeface="Arial"/>
                <a:cs typeface="Arial"/>
                <a:sym typeface="Arial"/>
              </a:defRPr>
            </a:pPr>
            <a:r>
              <a:rPr dirty="0" err="1"/>
              <a:t>Carers</a:t>
            </a:r>
            <a:r>
              <a:rPr dirty="0"/>
              <a:t> UK</a:t>
            </a:r>
          </a:p>
          <a:p>
            <a:pPr marL="0" indent="0" defTabSz="434340">
              <a:spcBef>
                <a:spcPts val="0"/>
              </a:spcBef>
              <a:buSzTx/>
              <a:buNone/>
              <a:defRPr sz="1800">
                <a:latin typeface="Arial"/>
                <a:ea typeface="Arial"/>
                <a:cs typeface="Arial"/>
                <a:sym typeface="Arial"/>
              </a:defRPr>
            </a:pPr>
            <a:r>
              <a:rPr dirty="0"/>
              <a:t>Tel: 0808 808 7777 (free </a:t>
            </a:r>
            <a:r>
              <a:rPr dirty="0" err="1"/>
              <a:t>carers’</a:t>
            </a:r>
            <a:r>
              <a:rPr dirty="0"/>
              <a:t> line) (part time)           Email: </a:t>
            </a:r>
            <a:r>
              <a:rPr u="sng" dirty="0">
                <a:solidFill>
                  <a:srgbClr val="0000FF"/>
                </a:solidFill>
                <a:uFill>
                  <a:solidFill>
                    <a:srgbClr val="0000FF"/>
                  </a:solidFill>
                </a:uFill>
                <a:hlinkClick r:id="rId3"/>
              </a:rPr>
              <a:t>info@carersuk.org</a:t>
            </a:r>
          </a:p>
          <a:p>
            <a:pPr marL="0" indent="0" defTabSz="434340">
              <a:spcBef>
                <a:spcPts val="0"/>
              </a:spcBef>
              <a:buSzTx/>
              <a:buNone/>
              <a:defRPr sz="1800">
                <a:latin typeface="Arial"/>
                <a:ea typeface="Arial"/>
                <a:cs typeface="Arial"/>
                <a:sym typeface="Arial"/>
              </a:defRPr>
            </a:pPr>
            <a:endParaRPr u="sng" dirty="0">
              <a:solidFill>
                <a:srgbClr val="0000FF"/>
              </a:solidFill>
              <a:uFill>
                <a:solidFill>
                  <a:srgbClr val="0000FF"/>
                </a:solidFill>
              </a:uFill>
              <a:hlinkClick r:id="rId3"/>
            </a:endParaRPr>
          </a:p>
          <a:p>
            <a:pPr marL="0" indent="0" defTabSz="434340">
              <a:spcBef>
                <a:spcPts val="0"/>
              </a:spcBef>
              <a:buSzTx/>
              <a:buNone/>
              <a:defRPr sz="1800" b="1">
                <a:latin typeface="Arial"/>
                <a:ea typeface="Arial"/>
                <a:cs typeface="Arial"/>
                <a:sym typeface="Arial"/>
              </a:defRPr>
            </a:pPr>
            <a:r>
              <a:rPr dirty="0"/>
              <a:t>Princess Royal Trust for </a:t>
            </a:r>
            <a:r>
              <a:rPr dirty="0" err="1"/>
              <a:t>Carers</a:t>
            </a:r>
            <a:endParaRPr dirty="0"/>
          </a:p>
          <a:p>
            <a:pPr marL="0" indent="0" defTabSz="434340">
              <a:spcBef>
                <a:spcPts val="0"/>
              </a:spcBef>
              <a:buSzTx/>
              <a:buNone/>
              <a:defRPr sz="1800">
                <a:latin typeface="Arial"/>
                <a:ea typeface="Arial"/>
                <a:cs typeface="Arial"/>
                <a:sym typeface="Arial"/>
              </a:defRPr>
            </a:pPr>
            <a:r>
              <a:rPr dirty="0"/>
              <a:t>Tel: 0844 800 4361                                                         Email: </a:t>
            </a:r>
            <a:r>
              <a:rPr u="sng" dirty="0">
                <a:solidFill>
                  <a:srgbClr val="0000FF"/>
                </a:solidFill>
                <a:uFill>
                  <a:solidFill>
                    <a:srgbClr val="0000FF"/>
                  </a:solidFill>
                </a:uFill>
                <a:hlinkClick r:id="rId4"/>
              </a:rPr>
              <a:t>info@carers.org</a:t>
            </a:r>
          </a:p>
          <a:p>
            <a:pPr marL="0" indent="0" defTabSz="434340">
              <a:spcBef>
                <a:spcPts val="0"/>
              </a:spcBef>
              <a:buSzTx/>
              <a:buNone/>
              <a:defRPr sz="1800">
                <a:latin typeface="Arial"/>
                <a:ea typeface="Arial"/>
                <a:cs typeface="Arial"/>
                <a:sym typeface="Arial"/>
              </a:defRPr>
            </a:pPr>
            <a:endParaRPr u="sng" dirty="0">
              <a:solidFill>
                <a:srgbClr val="0000FF"/>
              </a:solidFill>
              <a:uFill>
                <a:solidFill>
                  <a:srgbClr val="0000FF"/>
                </a:solidFill>
              </a:uFill>
              <a:hlinkClick r:id="rId4"/>
            </a:endParaRPr>
          </a:p>
          <a:p>
            <a:pPr marL="0" indent="0" defTabSz="434340">
              <a:spcBef>
                <a:spcPts val="0"/>
              </a:spcBef>
              <a:buSzTx/>
              <a:buNone/>
              <a:defRPr sz="1800" b="1">
                <a:latin typeface="Arial"/>
                <a:ea typeface="Arial"/>
                <a:cs typeface="Arial"/>
                <a:sym typeface="Arial"/>
              </a:defRPr>
            </a:pPr>
            <a:r>
              <a:rPr dirty="0"/>
              <a:t>Age UK </a:t>
            </a:r>
          </a:p>
          <a:p>
            <a:pPr marL="0" indent="0" defTabSz="434340">
              <a:spcBef>
                <a:spcPts val="0"/>
              </a:spcBef>
              <a:buSzTx/>
              <a:buNone/>
              <a:defRPr sz="1800">
                <a:latin typeface="Arial"/>
                <a:ea typeface="Arial"/>
                <a:cs typeface="Arial"/>
                <a:sym typeface="Arial"/>
              </a:defRPr>
            </a:pPr>
            <a:r>
              <a:rPr dirty="0"/>
              <a:t>Tel: 0800 169 8787 (general enquiries)      </a:t>
            </a:r>
          </a:p>
          <a:p>
            <a:pPr marL="0" indent="0" defTabSz="434340">
              <a:spcBef>
                <a:spcPts val="0"/>
              </a:spcBef>
              <a:buSzTx/>
              <a:buNone/>
              <a:defRPr sz="1800">
                <a:latin typeface="Arial"/>
                <a:ea typeface="Arial"/>
                <a:cs typeface="Arial"/>
                <a:sym typeface="Arial"/>
              </a:defRPr>
            </a:pPr>
            <a:r>
              <a:rPr dirty="0"/>
              <a:t>0800 169 6565 (advice line)                                   Email: </a:t>
            </a:r>
            <a:r>
              <a:rPr u="sng" dirty="0">
                <a:solidFill>
                  <a:srgbClr val="0000FF"/>
                </a:solidFill>
                <a:uFill>
                  <a:solidFill>
                    <a:srgbClr val="0000FF"/>
                  </a:solidFill>
                </a:uFill>
                <a:hlinkClick r:id="rId5"/>
              </a:rPr>
              <a:t>contact@ageUK.org.uk</a:t>
            </a:r>
          </a:p>
          <a:p>
            <a:pPr marL="0" indent="0" defTabSz="434340">
              <a:spcBef>
                <a:spcPts val="0"/>
              </a:spcBef>
              <a:buSzTx/>
              <a:buNone/>
              <a:defRPr sz="1800">
                <a:latin typeface="Arial"/>
                <a:ea typeface="Arial"/>
                <a:cs typeface="Arial"/>
                <a:sym typeface="Arial"/>
              </a:defRPr>
            </a:pPr>
            <a:endParaRPr u="sng" dirty="0">
              <a:solidFill>
                <a:srgbClr val="0000FF"/>
              </a:solidFill>
              <a:uFill>
                <a:solidFill>
                  <a:srgbClr val="0000FF"/>
                </a:solidFill>
              </a:uFill>
              <a:hlinkClick r:id="rId5"/>
            </a:endParaRPr>
          </a:p>
          <a:p>
            <a:pPr marL="0" indent="0" defTabSz="434340">
              <a:spcBef>
                <a:spcPts val="0"/>
              </a:spcBef>
              <a:buSzTx/>
              <a:buNone/>
              <a:defRPr sz="1800" b="1">
                <a:latin typeface="Arial"/>
                <a:ea typeface="Arial"/>
                <a:cs typeface="Arial"/>
                <a:sym typeface="Arial"/>
              </a:defRPr>
            </a:pPr>
            <a:r>
              <a:rPr dirty="0"/>
              <a:t>Action on Elder Abuse </a:t>
            </a:r>
          </a:p>
          <a:p>
            <a:pPr marL="0" indent="0" defTabSz="434340">
              <a:spcBef>
                <a:spcPts val="0"/>
              </a:spcBef>
              <a:buSzTx/>
              <a:buNone/>
              <a:defRPr sz="1800">
                <a:latin typeface="Arial"/>
                <a:ea typeface="Arial"/>
                <a:cs typeface="Arial"/>
                <a:sym typeface="Arial"/>
              </a:defRPr>
            </a:pPr>
            <a:r>
              <a:rPr dirty="0"/>
              <a:t>Tel: 080 8808 8141                                     Email:  </a:t>
            </a:r>
            <a:r>
              <a:rPr u="sng" dirty="0">
                <a:solidFill>
                  <a:srgbClr val="0000FF"/>
                </a:solidFill>
                <a:uFill>
                  <a:solidFill>
                    <a:srgbClr val="0000FF"/>
                  </a:solidFill>
                </a:uFill>
                <a:hlinkClick r:id="rId6"/>
              </a:rPr>
              <a:t>enquiries@elderabuse.org.uk</a:t>
            </a:r>
          </a:p>
        </p:txBody>
      </p:sp>
      <p:sp>
        <p:nvSpPr>
          <p:cNvPr id="720" name="Slide Number"/>
          <p:cNvSpPr txBox="1">
            <a:spLocks noGrp="1"/>
          </p:cNvSpPr>
          <p:nvPr>
            <p:ph type="sldNum" sz="quarter" idx="4294967295"/>
          </p:nvPr>
        </p:nvSpPr>
        <p:spPr>
          <a:xfrm>
            <a:off x="8422819" y="6404293"/>
            <a:ext cx="263979" cy="2692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31</a:t>
            </a:fld>
            <a:endParaRPr/>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7" name="Picture 4" descr="hl_logo_purple_rgb_med-re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 y="360364"/>
            <a:ext cx="5940151" cy="1115791"/>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Contact details for useful </a:t>
            </a:r>
            <a:r>
              <a:rPr kumimoji="0" lang="en-US" sz="3200" b="1" i="0" u="none" strike="noStrike" kern="1200" cap="none" spc="0" normalizeH="0" baseline="0" noProof="0" dirty="0" err="1" smtClean="0">
                <a:ln>
                  <a:noFill/>
                </a:ln>
                <a:solidFill>
                  <a:srgbClr val="FFFFFF"/>
                </a:solidFill>
                <a:effectLst/>
                <a:uLnTx/>
                <a:uFillTx/>
                <a:latin typeface="Arial" panose="020B0604020202020204" pitchFamily="34" charset="0"/>
                <a:cs typeface="Arial" panose="020B0604020202020204" pitchFamily="34" charset="0"/>
              </a:rPr>
              <a:t>organisations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1. Be given an overview of dementia and an understanding of how it affects people…"/>
          <p:cNvSpPr txBox="1">
            <a:spLocks noGrp="1"/>
          </p:cNvSpPr>
          <p:nvPr>
            <p:ph type="body" idx="1"/>
          </p:nvPr>
        </p:nvSpPr>
        <p:spPr>
          <a:xfrm>
            <a:off x="337221" y="1556792"/>
            <a:ext cx="8784423" cy="3829174"/>
          </a:xfrm>
          <a:prstGeom prst="rect">
            <a:avLst/>
          </a:prstGeom>
        </p:spPr>
        <p:txBody>
          <a:bodyPr>
            <a:normAutofit/>
          </a:bodyPr>
          <a:lstStyle/>
          <a:p>
            <a:pPr marL="0" indent="0">
              <a:spcAft>
                <a:spcPts val="1200"/>
              </a:spcAft>
              <a:buSzTx/>
              <a:buNone/>
              <a:defRPr sz="2500">
                <a:latin typeface="Arial"/>
                <a:ea typeface="Arial"/>
                <a:cs typeface="Arial"/>
                <a:sym typeface="Arial"/>
              </a:defRPr>
            </a:pPr>
            <a:r>
              <a:rPr lang="en-US" altLang="en-US" sz="1800" dirty="0">
                <a:solidFill>
                  <a:schemeClr val="tx1"/>
                </a:solidFill>
                <a:latin typeface="Arial" panose="020B0604020202020204" pitchFamily="34" charset="0"/>
                <a:cs typeface="Arial" panose="020B0604020202020204" pitchFamily="34" charset="0"/>
              </a:rPr>
              <a:t>By the end of the session participants </a:t>
            </a:r>
            <a:r>
              <a:rPr lang="en-US" altLang="en-US" sz="1800" dirty="0" smtClean="0">
                <a:solidFill>
                  <a:schemeClr val="tx1"/>
                </a:solidFill>
                <a:latin typeface="Arial" panose="020B0604020202020204" pitchFamily="34" charset="0"/>
                <a:cs typeface="Arial" panose="020B0604020202020204" pitchFamily="34" charset="0"/>
              </a:rPr>
              <a:t>will:</a:t>
            </a:r>
            <a:endParaRPr lang="en-US" altLang="en-US" sz="1800" dirty="0">
              <a:solidFill>
                <a:schemeClr val="tx1"/>
              </a:solidFill>
              <a:latin typeface="Arial" panose="020B0604020202020204" pitchFamily="34" charset="0"/>
              <a:cs typeface="Arial" panose="020B0604020202020204" pitchFamily="34" charset="0"/>
            </a:endParaRPr>
          </a:p>
          <a:p>
            <a:pPr marL="0" indent="0">
              <a:spcAft>
                <a:spcPts val="1200"/>
              </a:spcAft>
              <a:buSzTx/>
              <a:buNone/>
              <a:defRPr sz="2500">
                <a:latin typeface="Arial"/>
                <a:ea typeface="Arial"/>
                <a:cs typeface="Arial"/>
                <a:sym typeface="Arial"/>
              </a:defRPr>
            </a:pPr>
            <a:r>
              <a:rPr sz="1800" dirty="0" smtClean="0"/>
              <a:t>1</a:t>
            </a:r>
            <a:r>
              <a:rPr sz="1800" dirty="0"/>
              <a:t>. </a:t>
            </a:r>
            <a:r>
              <a:rPr lang="en-GB" sz="1800" dirty="0" smtClean="0"/>
              <a:t>Learn about </a:t>
            </a:r>
            <a:r>
              <a:rPr sz="1800" dirty="0" smtClean="0"/>
              <a:t>dementia </a:t>
            </a:r>
            <a:r>
              <a:rPr sz="1800" dirty="0"/>
              <a:t>and </a:t>
            </a:r>
            <a:r>
              <a:rPr sz="1800" dirty="0" smtClean="0"/>
              <a:t>how </a:t>
            </a:r>
            <a:r>
              <a:rPr sz="1800" dirty="0"/>
              <a:t>it affects people</a:t>
            </a:r>
          </a:p>
          <a:p>
            <a:pPr marL="0" indent="0">
              <a:spcAft>
                <a:spcPts val="1200"/>
              </a:spcAft>
              <a:buSzTx/>
              <a:buNone/>
              <a:defRPr sz="2500">
                <a:latin typeface="Arial"/>
                <a:ea typeface="Arial"/>
                <a:cs typeface="Arial"/>
                <a:sym typeface="Arial"/>
              </a:defRPr>
            </a:pPr>
            <a:r>
              <a:rPr sz="1800" dirty="0"/>
              <a:t>2. Be </a:t>
            </a:r>
            <a:r>
              <a:rPr lang="en-GB" sz="1800" dirty="0" smtClean="0"/>
              <a:t>able to describe </a:t>
            </a:r>
            <a:r>
              <a:rPr sz="1800" dirty="0" smtClean="0"/>
              <a:t>other </a:t>
            </a:r>
            <a:r>
              <a:rPr sz="1800" dirty="0"/>
              <a:t>conditions that may be mistaken for dementia</a:t>
            </a:r>
          </a:p>
          <a:p>
            <a:pPr marL="0" indent="0">
              <a:spcAft>
                <a:spcPts val="1200"/>
              </a:spcAft>
              <a:buSzTx/>
              <a:buNone/>
              <a:defRPr sz="2500">
                <a:latin typeface="Arial"/>
                <a:ea typeface="Arial"/>
                <a:cs typeface="Arial"/>
                <a:sym typeface="Arial"/>
              </a:defRPr>
            </a:pPr>
            <a:r>
              <a:rPr sz="1800" dirty="0"/>
              <a:t>3. Explore common types of dementia, plus signs and symptoms </a:t>
            </a:r>
          </a:p>
          <a:p>
            <a:pPr marL="0" indent="0">
              <a:spcAft>
                <a:spcPts val="1200"/>
              </a:spcAft>
              <a:buSzTx/>
              <a:buNone/>
              <a:defRPr sz="2500">
                <a:latin typeface="Arial"/>
                <a:ea typeface="Arial"/>
                <a:cs typeface="Arial"/>
                <a:sym typeface="Arial"/>
              </a:defRPr>
            </a:pPr>
            <a:r>
              <a:rPr sz="1800" dirty="0"/>
              <a:t>4. Discover person-</a:t>
            </a:r>
            <a:r>
              <a:rPr sz="1800" dirty="0" err="1"/>
              <a:t>centred</a:t>
            </a:r>
            <a:r>
              <a:rPr sz="1800" dirty="0"/>
              <a:t> approaches to working with people living with dementia</a:t>
            </a:r>
          </a:p>
          <a:p>
            <a:pPr marL="0" indent="0">
              <a:spcAft>
                <a:spcPts val="1200"/>
              </a:spcAft>
              <a:buSzTx/>
              <a:buNone/>
              <a:defRPr sz="2500">
                <a:latin typeface="Arial"/>
                <a:ea typeface="Arial"/>
                <a:cs typeface="Arial"/>
                <a:sym typeface="Arial"/>
              </a:defRPr>
            </a:pPr>
            <a:r>
              <a:rPr sz="1800" dirty="0"/>
              <a:t>5. Discover effective ways of responding to </a:t>
            </a:r>
            <a:r>
              <a:rPr sz="1800" dirty="0" err="1"/>
              <a:t>behaviours</a:t>
            </a:r>
            <a:r>
              <a:rPr sz="1800" dirty="0"/>
              <a:t> that are challenging</a:t>
            </a:r>
          </a:p>
          <a:p>
            <a:pPr marL="269875" indent="-269875">
              <a:spcAft>
                <a:spcPts val="1200"/>
              </a:spcAft>
              <a:buSzTx/>
              <a:buNone/>
              <a:defRPr sz="2500">
                <a:latin typeface="Arial"/>
                <a:ea typeface="Arial"/>
                <a:cs typeface="Arial"/>
                <a:sym typeface="Arial"/>
              </a:defRPr>
            </a:pPr>
            <a:r>
              <a:rPr sz="1800" dirty="0"/>
              <a:t>6. </a:t>
            </a:r>
            <a:r>
              <a:rPr lang="en-GB" sz="1800" dirty="0" smtClean="0"/>
              <a:t>Learn about </a:t>
            </a:r>
            <a:r>
              <a:rPr sz="1800" dirty="0" smtClean="0"/>
              <a:t>local </a:t>
            </a:r>
            <a:r>
              <a:rPr sz="1800" dirty="0"/>
              <a:t>and national services that can provide support to people living </a:t>
            </a:r>
            <a:r>
              <a:rPr sz="1800" dirty="0" smtClean="0"/>
              <a:t>with </a:t>
            </a:r>
            <a:r>
              <a:rPr sz="1800" dirty="0"/>
              <a:t>dementia and their families</a:t>
            </a:r>
          </a:p>
        </p:txBody>
      </p:sp>
      <p:sp>
        <p:nvSpPr>
          <p:cNvPr id="373" name="Slide Number"/>
          <p:cNvSpPr txBox="1">
            <a:spLocks noGrp="1"/>
          </p:cNvSpPr>
          <p:nvPr>
            <p:ph type="sldNum" sz="quarter" idx="4294967295"/>
          </p:nvPr>
        </p:nvSpPr>
        <p:spPr>
          <a:xfrm>
            <a:off x="2489092" y="6174700"/>
            <a:ext cx="184058" cy="269237"/>
          </a:xfrm>
          <a:prstGeom prst="rect">
            <a:avLst/>
          </a:prstGeom>
          <a:extLst>
            <a:ext uri="{C572A759-6A51-4108-AA02-DFA0A04FC94B}">
              <ma14:wrappingTextBoxFlag xmlns="" xmlns:ma14="http://schemas.microsoft.com/office/mac/drawingml/2011/main" val="1"/>
            </a:ext>
          </a:extLst>
        </p:spPr>
        <p:txBody>
          <a:bodyPr>
            <a:normAutofit lnSpcReduction="10000"/>
          </a:bodyPr>
          <a:lstStyle/>
          <a:p>
            <a:fld id="{86CB4B4D-7CA3-9044-876B-883B54F8677D}" type="slidenum">
              <a:t>4</a:t>
            </a:fld>
            <a:endParaRPr/>
          </a:p>
        </p:txBody>
      </p:sp>
      <p:sp>
        <p:nvSpPr>
          <p:cNvPr id="7" name="www.sitra.org                 www.homeless.org.uk"/>
          <p:cNvSpPr txBox="1"/>
          <p:nvPr/>
        </p:nvSpPr>
        <p:spPr>
          <a:xfrm>
            <a:off x="221781" y="5946649"/>
            <a:ext cx="8697263" cy="11913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68000" tIns="468000" rIns="468000" bIns="468000" numCol="1" anchor="ctr">
            <a:spAutoFit/>
          </a:bodyPr>
          <a:lstStyle>
            <a:lvl1pPr defTabSz="457200">
              <a:defRPr b="1">
                <a:solidFill>
                  <a:srgbClr val="9D3F7B"/>
                </a:solidFill>
                <a:latin typeface="Proxima Nova Bold"/>
                <a:ea typeface="Proxima Nova Bold"/>
                <a:cs typeface="Proxima Nova Bold"/>
                <a:sym typeface="Proxima Nova Bold"/>
              </a:defRPr>
            </a:lvl1pPr>
          </a:lstStyle>
          <a:p>
            <a:pPr algn="r"/>
            <a:r>
              <a:rPr lang="en-US" sz="1600" dirty="0" smtClean="0">
                <a:latin typeface="Arial" panose="020B0604020202020204" pitchFamily="34" charset="0"/>
                <a:cs typeface="Arial" panose="020B0604020202020204" pitchFamily="34" charset="0"/>
              </a:rPr>
              <a:t>www.homeless.org.uk</a:t>
            </a:r>
            <a:r>
              <a:rPr sz="1600" dirty="0"/>
              <a:t>			       	</a:t>
            </a:r>
            <a:r>
              <a:rPr lang="en-GB" sz="1600" dirty="0" smtClean="0"/>
              <a:t>	</a:t>
            </a:r>
            <a:r>
              <a:rPr sz="1600" dirty="0"/>
              <a:t>	</a:t>
            </a: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8"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9"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12" name="Title 1"/>
          <p:cNvSpPr txBox="1">
            <a:spLocks/>
          </p:cNvSpPr>
          <p:nvPr/>
        </p:nvSpPr>
        <p:spPr bwMode="auto">
          <a:xfrm>
            <a:off x="1" y="360364"/>
            <a:ext cx="6275807"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Learning objectives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pic>
        <p:nvPicPr>
          <p:cNvPr id="13"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2">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372">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37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iterate>
                                    <p:tmAbs val="0"/>
                                  </p:iterate>
                                  <p:childTnLst>
                                    <p:set>
                                      <p:cBhvr>
                                        <p:cTn id="17" fill="hold"/>
                                        <p:tgtEl>
                                          <p:spTgt spid="37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37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p:tmAbs val="0"/>
                                  </p:iterate>
                                  <p:childTnLst>
                                    <p:set>
                                      <p:cBhvr>
                                        <p:cTn id="25" fill="hold"/>
                                        <p:tgtEl>
                                          <p:spTgt spid="372">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3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Dementia is an umbrella term that refers to a number of diseases that all involve the progressive destruction of brain cells.…"/>
          <p:cNvSpPr txBox="1">
            <a:spLocks noGrp="1"/>
          </p:cNvSpPr>
          <p:nvPr>
            <p:ph type="body" idx="1"/>
          </p:nvPr>
        </p:nvSpPr>
        <p:spPr>
          <a:xfrm>
            <a:off x="457200" y="1844824"/>
            <a:ext cx="8075240" cy="3600400"/>
          </a:xfrm>
          <a:prstGeom prst="rect">
            <a:avLst/>
          </a:prstGeom>
        </p:spPr>
        <p:txBody>
          <a:bodyPr>
            <a:normAutofit/>
          </a:bodyPr>
          <a:lstStyle/>
          <a:p>
            <a:pPr marL="0" indent="0">
              <a:buSzTx/>
              <a:buNone/>
              <a:defRPr sz="2800" u="sng"/>
            </a:pPr>
            <a:r>
              <a:rPr lang="en-GB" sz="1800" b="1" u="sng" dirty="0" smtClean="0"/>
              <a:t>Dementia</a:t>
            </a:r>
            <a:r>
              <a:rPr lang="en-GB" sz="1800" u="none" dirty="0" smtClean="0"/>
              <a:t> </a:t>
            </a:r>
            <a:r>
              <a:rPr sz="1800" u="none" dirty="0" smtClean="0"/>
              <a:t>is </a:t>
            </a:r>
            <a:r>
              <a:rPr sz="1800" u="none" dirty="0"/>
              <a:t>an umbrella term that refers to a number of diseases that all involve the progressive destruction of brain cells. </a:t>
            </a:r>
          </a:p>
          <a:p>
            <a:pPr marL="0" indent="0">
              <a:buSzTx/>
              <a:buNone/>
              <a:defRPr sz="2800"/>
            </a:pPr>
            <a:endParaRPr sz="1800" u="none" dirty="0"/>
          </a:p>
          <a:p>
            <a:pPr marL="0" indent="0">
              <a:buSzTx/>
              <a:buNone/>
              <a:defRPr sz="2800"/>
            </a:pPr>
            <a:r>
              <a:rPr sz="1800" dirty="0"/>
              <a:t>Dementia generally increasingly affects memory and communication, and may result in significant changes in </a:t>
            </a:r>
            <a:r>
              <a:rPr sz="1800" dirty="0" err="1"/>
              <a:t>behaviour</a:t>
            </a:r>
            <a:r>
              <a:rPr sz="1800" dirty="0"/>
              <a:t>.</a:t>
            </a:r>
          </a:p>
        </p:txBody>
      </p:sp>
      <p:sp>
        <p:nvSpPr>
          <p:cNvPr id="7"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8"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9" name="Title 1"/>
          <p:cNvSpPr txBox="1">
            <a:spLocks/>
          </p:cNvSpPr>
          <p:nvPr/>
        </p:nvSpPr>
        <p:spPr bwMode="auto">
          <a:xfrm>
            <a:off x="1" y="360364"/>
            <a:ext cx="6275807"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Definition</a:t>
            </a:r>
            <a:r>
              <a:rPr kumimoji="0" lang="en-GB" sz="3200" b="1" i="0" u="none" strike="noStrike" kern="1200" cap="none" spc="0" normalizeH="0" noProof="0" dirty="0" smtClean="0">
                <a:ln>
                  <a:noFill/>
                </a:ln>
                <a:solidFill>
                  <a:srgbClr val="FFFFFF"/>
                </a:solidFill>
                <a:effectLst/>
                <a:uLnTx/>
                <a:uFillTx/>
                <a:latin typeface="Arial" panose="020B0604020202020204" pitchFamily="34" charset="0"/>
                <a:ea typeface="+mj-ea"/>
                <a:cs typeface="Arial" panose="020B0604020202020204" pitchFamily="34" charset="0"/>
              </a:rPr>
              <a:t> of dementia</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pic>
        <p:nvPicPr>
          <p:cNvPr id="10"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6"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 y="360364"/>
            <a:ext cx="7740351" cy="1115791"/>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lvl="0" algn="l">
              <a:lnSpc>
                <a:spcPts val="3500"/>
              </a:lnSpc>
            </a:pPr>
            <a:r>
              <a:rPr lang="en-GB" sz="3200" b="1" dirty="0">
                <a:solidFill>
                  <a:schemeClr val="bg1"/>
                </a:solidFill>
                <a:latin typeface="Arial" panose="020B0604020202020204" pitchFamily="34" charset="0"/>
                <a:cs typeface="Arial" panose="020B0604020202020204" pitchFamily="34" charset="0"/>
              </a:rPr>
              <a:t>Other common conditions </a:t>
            </a:r>
            <a:r>
              <a:rPr lang="en-GB" sz="3200" b="1" dirty="0" smtClean="0">
                <a:solidFill>
                  <a:schemeClr val="bg1"/>
                </a:solidFill>
                <a:latin typeface="Arial" panose="020B0604020202020204" pitchFamily="34" charset="0"/>
                <a:cs typeface="Arial" panose="020B0604020202020204" pitchFamily="34" charset="0"/>
              </a:rPr>
              <a:t>in </a:t>
            </a:r>
            <a:r>
              <a:rPr lang="en-GB" sz="3200" b="1" dirty="0">
                <a:solidFill>
                  <a:schemeClr val="bg1"/>
                </a:solidFill>
                <a:latin typeface="Arial" panose="020B0604020202020204" pitchFamily="34" charset="0"/>
                <a:cs typeface="Arial" panose="020B0604020202020204" pitchFamily="34" charset="0"/>
              </a:rPr>
              <a:t>later life that may be mistaken for dementia </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Subtitle 2"/>
          <p:cNvSpPr txBox="1">
            <a:spLocks/>
          </p:cNvSpPr>
          <p:nvPr/>
        </p:nvSpPr>
        <p:spPr>
          <a:xfrm>
            <a:off x="1" y="1731413"/>
            <a:ext cx="4570413" cy="510497"/>
          </a:xfrm>
          <a:prstGeom prst="rect">
            <a:avLst/>
          </a:prstGeom>
          <a:solidFill>
            <a:srgbClr val="3D948B"/>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Confusion</a:t>
            </a:r>
            <a:r>
              <a:rPr lang="en-US" sz="1900" b="1" dirty="0" smtClean="0">
                <a:solidFill>
                  <a:srgbClr val="FFFFFF"/>
                </a:solidFill>
                <a:latin typeface="Arial" panose="020B0604020202020204" pitchFamily="34" charset="0"/>
                <a:cs typeface="Arial" panose="020B0604020202020204" pitchFamily="34" charset="0"/>
              </a:rPr>
              <a:t>al states (delirium)</a:t>
            </a:r>
            <a:endPar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Sudden change of environment / routine…"/>
          <p:cNvSpPr txBox="1">
            <a:spLocks noGrp="1"/>
          </p:cNvSpPr>
          <p:nvPr>
            <p:ph type="body" idx="1"/>
          </p:nvPr>
        </p:nvSpPr>
        <p:spPr>
          <a:xfrm>
            <a:off x="323528" y="2420888"/>
            <a:ext cx="8229600" cy="3412977"/>
          </a:xfrm>
          <a:prstGeom prst="rect">
            <a:avLst/>
          </a:prstGeom>
        </p:spPr>
        <p:txBody>
          <a:bodyPr>
            <a:normAutofit/>
          </a:bodyPr>
          <a:lstStyle/>
          <a:p>
            <a:pPr marL="0" indent="0">
              <a:buSzTx/>
              <a:buNone/>
              <a:defRPr sz="2600"/>
            </a:pPr>
            <a:r>
              <a:rPr sz="1800" dirty="0" smtClean="0"/>
              <a:t>Sudden change of environment / routine</a:t>
            </a:r>
            <a:endParaRPr sz="1800" dirty="0" smtClean="0">
              <a:uFillTx/>
            </a:endParaRPr>
          </a:p>
          <a:p>
            <a:pPr marL="0" indent="0">
              <a:buSzTx/>
              <a:buNone/>
              <a:defRPr sz="2600"/>
            </a:pPr>
            <a:r>
              <a:rPr sz="1800" dirty="0" smtClean="0"/>
              <a:t>Infection 	</a:t>
            </a:r>
            <a:endParaRPr sz="1800" dirty="0" smtClean="0">
              <a:uFillTx/>
            </a:endParaRPr>
          </a:p>
          <a:p>
            <a:pPr marL="0" indent="0">
              <a:buSzTx/>
              <a:buNone/>
              <a:defRPr sz="2600"/>
            </a:pPr>
            <a:r>
              <a:rPr sz="1800" dirty="0" smtClean="0"/>
              <a:t>Constipation</a:t>
            </a:r>
            <a:endParaRPr sz="1800" dirty="0" smtClean="0">
              <a:uFillTx/>
            </a:endParaRPr>
          </a:p>
          <a:p>
            <a:pPr marL="0" indent="0">
              <a:buSzTx/>
              <a:buNone/>
              <a:defRPr sz="2600"/>
            </a:pPr>
            <a:r>
              <a:rPr sz="1800" dirty="0" smtClean="0"/>
              <a:t>Lack of oxygen</a:t>
            </a:r>
            <a:r>
              <a:rPr sz="1800" dirty="0" smtClean="0">
                <a:uFillTx/>
              </a:rPr>
              <a:t> to the brain (cerebral anoxia)</a:t>
            </a:r>
          </a:p>
          <a:p>
            <a:pPr marL="0" indent="0">
              <a:buSzTx/>
              <a:buNone/>
              <a:defRPr sz="2600"/>
            </a:pPr>
            <a:r>
              <a:rPr sz="1800" dirty="0" smtClean="0"/>
              <a:t>Underactive thyroid gland (</a:t>
            </a:r>
            <a:r>
              <a:rPr sz="1800" dirty="0" err="1" smtClean="0"/>
              <a:t>myxoedema</a:t>
            </a:r>
            <a:r>
              <a:rPr sz="1800" dirty="0" smtClean="0"/>
              <a:t>)</a:t>
            </a:r>
            <a:endParaRPr sz="1800" dirty="0" smtClean="0">
              <a:uFillTx/>
            </a:endParaRPr>
          </a:p>
          <a:p>
            <a:pPr marL="0" indent="0">
              <a:buSzTx/>
              <a:buNone/>
              <a:defRPr sz="2600"/>
            </a:pPr>
            <a:r>
              <a:rPr sz="1800" dirty="0" smtClean="0"/>
              <a:t>Unstable blood glucose levels</a:t>
            </a:r>
            <a:endParaRPr sz="1800" dirty="0" smtClean="0">
              <a:uFillTx/>
            </a:endParaRPr>
          </a:p>
          <a:p>
            <a:pPr marL="0" indent="0">
              <a:buSzTx/>
              <a:buNone/>
              <a:defRPr sz="2600">
                <a:uFillTx/>
              </a:defRPr>
            </a:pPr>
            <a:r>
              <a:rPr sz="1800" dirty="0" smtClean="0"/>
              <a:t>High or low temperature</a:t>
            </a:r>
          </a:p>
          <a:p>
            <a:pPr marL="0" indent="0">
              <a:buSzTx/>
              <a:buNone/>
              <a:defRPr sz="2600"/>
            </a:pPr>
            <a:r>
              <a:rPr sz="1800" dirty="0" smtClean="0"/>
              <a:t>Kidney or liver disease</a:t>
            </a:r>
            <a:endParaRPr sz="1800" dirty="0" smtClean="0">
              <a:uFillTx/>
            </a:endParaRPr>
          </a:p>
          <a:p>
            <a:pPr marL="0" indent="0">
              <a:buSzTx/>
              <a:buNone/>
              <a:defRPr sz="2600"/>
            </a:pPr>
            <a:r>
              <a:rPr sz="1800" dirty="0" smtClean="0"/>
              <a:t>Malnutrition or dehydration </a:t>
            </a:r>
            <a:endParaRPr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1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1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1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12">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1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6"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7"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 y="360364"/>
            <a:ext cx="7740351" cy="1115791"/>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lvl="0" algn="l">
              <a:lnSpc>
                <a:spcPts val="3500"/>
              </a:lnSpc>
            </a:pPr>
            <a:r>
              <a:rPr lang="en-GB" sz="3200" b="1" dirty="0">
                <a:solidFill>
                  <a:schemeClr val="bg1"/>
                </a:solidFill>
                <a:latin typeface="Arial" panose="020B0604020202020204" pitchFamily="34" charset="0"/>
                <a:cs typeface="Arial" panose="020B0604020202020204" pitchFamily="34" charset="0"/>
              </a:rPr>
              <a:t>Other common conditions </a:t>
            </a:r>
            <a:r>
              <a:rPr lang="en-GB" sz="3200" b="1" dirty="0" smtClean="0">
                <a:solidFill>
                  <a:schemeClr val="bg1"/>
                </a:solidFill>
                <a:latin typeface="Arial" panose="020B0604020202020204" pitchFamily="34" charset="0"/>
                <a:cs typeface="Arial" panose="020B0604020202020204" pitchFamily="34" charset="0"/>
              </a:rPr>
              <a:t>in </a:t>
            </a:r>
            <a:r>
              <a:rPr lang="en-GB" sz="3200" b="1" dirty="0">
                <a:solidFill>
                  <a:schemeClr val="bg1"/>
                </a:solidFill>
                <a:latin typeface="Arial" panose="020B0604020202020204" pitchFamily="34" charset="0"/>
                <a:cs typeface="Arial" panose="020B0604020202020204" pitchFamily="34" charset="0"/>
              </a:rPr>
              <a:t>later life that may be mistaken for dementia </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Subtitle 2"/>
          <p:cNvSpPr txBox="1">
            <a:spLocks/>
          </p:cNvSpPr>
          <p:nvPr/>
        </p:nvSpPr>
        <p:spPr>
          <a:xfrm>
            <a:off x="1" y="1731413"/>
            <a:ext cx="5076055" cy="510497"/>
          </a:xfrm>
          <a:prstGeom prst="rect">
            <a:avLst/>
          </a:prstGeom>
          <a:solidFill>
            <a:srgbClr val="3D948B"/>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Confusion</a:t>
            </a:r>
            <a:r>
              <a:rPr lang="en-US" sz="1900" b="1" dirty="0" smtClean="0">
                <a:solidFill>
                  <a:srgbClr val="FFFFFF"/>
                </a:solidFill>
                <a:latin typeface="Arial" panose="020B0604020202020204" pitchFamily="34" charset="0"/>
                <a:cs typeface="Arial" panose="020B0604020202020204" pitchFamily="34" charset="0"/>
              </a:rPr>
              <a:t>al states (delirium) continued </a:t>
            </a:r>
            <a:endPar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Sudden change of environment / routine…"/>
          <p:cNvSpPr txBox="1">
            <a:spLocks noGrp="1"/>
          </p:cNvSpPr>
          <p:nvPr>
            <p:ph type="body" idx="1"/>
          </p:nvPr>
        </p:nvSpPr>
        <p:spPr>
          <a:xfrm>
            <a:off x="323528" y="2420888"/>
            <a:ext cx="8229600" cy="3412977"/>
          </a:xfrm>
          <a:prstGeom prst="rect">
            <a:avLst/>
          </a:prstGeom>
        </p:spPr>
        <p:txBody>
          <a:bodyPr>
            <a:normAutofit lnSpcReduction="10000"/>
          </a:bodyPr>
          <a:lstStyle/>
          <a:p>
            <a:pPr marL="0" indent="0">
              <a:buSzTx/>
              <a:buNone/>
              <a:defRPr sz="2600"/>
            </a:pPr>
            <a:r>
              <a:rPr lang="en-GB" sz="1800" dirty="0"/>
              <a:t>Effect of alcohol or drugs / medications</a:t>
            </a:r>
            <a:endParaRPr lang="en-GB" sz="1800" dirty="0">
              <a:uFillTx/>
            </a:endParaRPr>
          </a:p>
          <a:p>
            <a:pPr marL="0" indent="0">
              <a:buSzTx/>
              <a:buNone/>
              <a:defRPr sz="2600"/>
            </a:pPr>
            <a:r>
              <a:rPr lang="en-GB" sz="1800" dirty="0"/>
              <a:t>Depression</a:t>
            </a:r>
            <a:endParaRPr lang="en-GB" sz="1800" dirty="0">
              <a:uFillTx/>
            </a:endParaRPr>
          </a:p>
          <a:p>
            <a:pPr marL="0" indent="0">
              <a:buSzTx/>
              <a:buNone/>
              <a:defRPr sz="2600"/>
            </a:pPr>
            <a:r>
              <a:rPr lang="en-GB" sz="1800" dirty="0"/>
              <a:t>Bereavement, severe shock or stress	</a:t>
            </a:r>
            <a:endParaRPr lang="en-GB" sz="1800" dirty="0">
              <a:uFillTx/>
            </a:endParaRPr>
          </a:p>
          <a:p>
            <a:pPr marL="0" indent="0">
              <a:buSzTx/>
              <a:buNone/>
              <a:defRPr sz="2600"/>
            </a:pPr>
            <a:r>
              <a:rPr lang="en-GB" sz="1800" dirty="0"/>
              <a:t>Stroke / mini stroke (TIA)</a:t>
            </a:r>
            <a:endParaRPr lang="en-GB" sz="1800" dirty="0">
              <a:uFillTx/>
            </a:endParaRPr>
          </a:p>
          <a:p>
            <a:pPr marL="0" indent="0">
              <a:buSzTx/>
              <a:buNone/>
              <a:defRPr sz="2600"/>
            </a:pPr>
            <a:r>
              <a:rPr lang="en-GB" sz="1800" dirty="0"/>
              <a:t>Brain tumour or cancer elsewhere</a:t>
            </a:r>
          </a:p>
          <a:p>
            <a:pPr marL="0" indent="0">
              <a:buSzTx/>
              <a:buNone/>
              <a:defRPr sz="2600"/>
            </a:pPr>
            <a:r>
              <a:rPr lang="en-GB" sz="1800" dirty="0"/>
              <a:t>Head injury / concussion</a:t>
            </a:r>
          </a:p>
          <a:p>
            <a:pPr marL="0" indent="0">
              <a:buSzTx/>
              <a:buNone/>
              <a:defRPr sz="2600"/>
            </a:pPr>
            <a:r>
              <a:rPr lang="en-GB" sz="1800" dirty="0"/>
              <a:t>A fall or fracture</a:t>
            </a:r>
          </a:p>
          <a:p>
            <a:pPr marL="0" indent="0">
              <a:buSzTx/>
              <a:buNone/>
              <a:defRPr sz="2600"/>
            </a:pPr>
            <a:r>
              <a:rPr lang="en-GB" sz="1800" dirty="0"/>
              <a:t>Pain</a:t>
            </a:r>
          </a:p>
          <a:p>
            <a:pPr marL="0" indent="0">
              <a:buSzTx/>
              <a:buNone/>
              <a:defRPr sz="2600"/>
            </a:pPr>
            <a:r>
              <a:rPr lang="en-GB" sz="1800" dirty="0"/>
              <a:t>Abuse</a:t>
            </a:r>
            <a:endParaRPr lang="en-GB" sz="1800" dirty="0">
              <a:uFillTx/>
            </a:endParaRPr>
          </a:p>
          <a:p>
            <a:pPr marL="0" indent="0">
              <a:buSzTx/>
              <a:buNone/>
              <a:defRPr sz="2600"/>
            </a:pPr>
            <a:r>
              <a:rPr lang="en-GB" sz="1800" dirty="0"/>
              <a:t>Epilepsy (following a seizure)</a:t>
            </a:r>
          </a:p>
        </p:txBody>
      </p:sp>
    </p:spTree>
    <p:extLst>
      <p:ext uri="{BB962C8B-B14F-4D97-AF65-F5344CB8AC3E}">
        <p14:creationId xmlns:p14="http://schemas.microsoft.com/office/powerpoint/2010/main" val="30525634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1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1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1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1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iterate>
                                    <p:tmAbs val="0"/>
                                  </p:iterate>
                                  <p:childTnLst>
                                    <p:set>
                                      <p:cBhvr>
                                        <p:cTn id="26" fill="hold"/>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lide Number"/>
          <p:cNvSpPr txBox="1">
            <a:spLocks noGrp="1"/>
          </p:cNvSpPr>
          <p:nvPr>
            <p:ph type="sldNum" sz="quarter" idx="4294967295"/>
          </p:nvPr>
        </p:nvSpPr>
        <p:spPr>
          <a:xfrm>
            <a:off x="8428387" y="6334123"/>
            <a:ext cx="258417"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lnSpcReduction="1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t>8</a:t>
            </a:fld>
            <a:endParaRPr/>
          </a:p>
        </p:txBody>
      </p:sp>
      <p:grpSp>
        <p:nvGrpSpPr>
          <p:cNvPr id="391" name="Age"/>
          <p:cNvGrpSpPr/>
          <p:nvPr/>
        </p:nvGrpSpPr>
        <p:grpSpPr>
          <a:xfrm>
            <a:off x="798458" y="1232012"/>
            <a:ext cx="1358059" cy="687312"/>
            <a:chOff x="0" y="0"/>
            <a:chExt cx="1358057" cy="687310"/>
          </a:xfrm>
        </p:grpSpPr>
        <p:sp>
          <p:nvSpPr>
            <p:cNvPr id="389" name="Oval"/>
            <p:cNvSpPr/>
            <p:nvPr/>
          </p:nvSpPr>
          <p:spPr>
            <a:xfrm>
              <a:off x="0" y="-1"/>
              <a:ext cx="1358058" cy="687312"/>
            </a:xfrm>
            <a:prstGeom prst="ellipse">
              <a:avLst/>
            </a:prstGeom>
            <a:solidFill>
              <a:srgbClr val="FFFC41"/>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400" b="1">
                  <a:latin typeface="Arial"/>
                  <a:ea typeface="Arial"/>
                  <a:cs typeface="Arial"/>
                  <a:sym typeface="Arial"/>
                </a:defRPr>
              </a:pPr>
              <a:endParaRPr/>
            </a:p>
          </p:txBody>
        </p:sp>
        <p:sp>
          <p:nvSpPr>
            <p:cNvPr id="390" name="Age"/>
            <p:cNvSpPr txBox="1"/>
            <p:nvPr/>
          </p:nvSpPr>
          <p:spPr>
            <a:xfrm>
              <a:off x="198883" y="120040"/>
              <a:ext cx="960292" cy="447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L="342900" indent="-342900" algn="ctr">
                <a:spcBef>
                  <a:spcPts val="400"/>
                </a:spcBef>
                <a:defRPr sz="2400" b="1">
                  <a:latin typeface="Arial"/>
                  <a:ea typeface="Arial"/>
                  <a:cs typeface="Arial"/>
                  <a:sym typeface="Arial"/>
                </a:defRPr>
              </a:lvl1pPr>
            </a:lstStyle>
            <a:p>
              <a:r>
                <a:t>Age</a:t>
              </a:r>
            </a:p>
          </p:txBody>
        </p:sp>
      </p:grpSp>
      <p:grpSp>
        <p:nvGrpSpPr>
          <p:cNvPr id="394" name="Genetics"/>
          <p:cNvGrpSpPr/>
          <p:nvPr/>
        </p:nvGrpSpPr>
        <p:grpSpPr>
          <a:xfrm>
            <a:off x="2799018" y="1258919"/>
            <a:ext cx="2080867" cy="764075"/>
            <a:chOff x="0" y="0"/>
            <a:chExt cx="2080866" cy="764074"/>
          </a:xfrm>
        </p:grpSpPr>
        <p:sp>
          <p:nvSpPr>
            <p:cNvPr id="392" name="Oval"/>
            <p:cNvSpPr/>
            <p:nvPr/>
          </p:nvSpPr>
          <p:spPr>
            <a:xfrm>
              <a:off x="-1" y="-1"/>
              <a:ext cx="2080868" cy="764076"/>
            </a:xfrm>
            <a:prstGeom prst="ellipse">
              <a:avLst/>
            </a:prstGeom>
            <a:solidFill>
              <a:srgbClr val="00F900"/>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400" b="1">
                  <a:latin typeface="Arial"/>
                  <a:ea typeface="Arial"/>
                  <a:cs typeface="Arial"/>
                  <a:sym typeface="Arial"/>
                </a:defRPr>
              </a:pPr>
              <a:endParaRPr/>
            </a:p>
          </p:txBody>
        </p:sp>
        <p:sp>
          <p:nvSpPr>
            <p:cNvPr id="393" name="Genetics"/>
            <p:cNvSpPr txBox="1"/>
            <p:nvPr/>
          </p:nvSpPr>
          <p:spPr>
            <a:xfrm>
              <a:off x="304736" y="158422"/>
              <a:ext cx="1471395" cy="447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L="342900" indent="-342900" algn="ctr">
                <a:spcBef>
                  <a:spcPts val="400"/>
                </a:spcBef>
                <a:defRPr sz="2400" b="1">
                  <a:latin typeface="Arial"/>
                  <a:ea typeface="Arial"/>
                  <a:cs typeface="Arial"/>
                  <a:sym typeface="Arial"/>
                </a:defRPr>
              </a:lvl1pPr>
            </a:lstStyle>
            <a:p>
              <a:r>
                <a:t>Genetics</a:t>
              </a:r>
            </a:p>
          </p:txBody>
        </p:sp>
      </p:grpSp>
      <p:grpSp>
        <p:nvGrpSpPr>
          <p:cNvPr id="397" name="Down’s syndrome"/>
          <p:cNvGrpSpPr/>
          <p:nvPr/>
        </p:nvGrpSpPr>
        <p:grpSpPr>
          <a:xfrm>
            <a:off x="5979382" y="1313586"/>
            <a:ext cx="2846509" cy="1418818"/>
            <a:chOff x="0" y="0"/>
            <a:chExt cx="2846508" cy="1418817"/>
          </a:xfrm>
        </p:grpSpPr>
        <p:sp>
          <p:nvSpPr>
            <p:cNvPr id="395" name="Oval"/>
            <p:cNvSpPr/>
            <p:nvPr/>
          </p:nvSpPr>
          <p:spPr>
            <a:xfrm>
              <a:off x="0" y="96001"/>
              <a:ext cx="2846509" cy="1226817"/>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400" b="1">
                  <a:latin typeface="Arial"/>
                  <a:ea typeface="Arial"/>
                  <a:cs typeface="Arial"/>
                  <a:sym typeface="Arial"/>
                </a:defRPr>
              </a:pPr>
              <a:endParaRPr/>
            </a:p>
          </p:txBody>
        </p:sp>
        <p:sp>
          <p:nvSpPr>
            <p:cNvPr id="396" name="Down’s syndrome"/>
            <p:cNvSpPr txBox="1"/>
            <p:nvPr/>
          </p:nvSpPr>
          <p:spPr>
            <a:xfrm>
              <a:off x="416861" y="0"/>
              <a:ext cx="2012785" cy="14188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marL="342900" indent="-342900" algn="ctr">
                <a:spcBef>
                  <a:spcPts val="400"/>
                </a:spcBef>
                <a:defRPr sz="2400" b="1">
                  <a:latin typeface="Arial"/>
                  <a:ea typeface="Arial"/>
                  <a:cs typeface="Arial"/>
                  <a:sym typeface="Arial"/>
                </a:defRPr>
              </a:lvl1pPr>
            </a:lstStyle>
            <a:p>
              <a:r>
                <a:t>Down’s syndrome</a:t>
              </a:r>
            </a:p>
          </p:txBody>
        </p:sp>
      </p:grpSp>
      <p:grpSp>
        <p:nvGrpSpPr>
          <p:cNvPr id="400" name="High blood pressure (61%) AD"/>
          <p:cNvGrpSpPr/>
          <p:nvPr/>
        </p:nvGrpSpPr>
        <p:grpSpPr>
          <a:xfrm>
            <a:off x="8768" y="2196539"/>
            <a:ext cx="2846510" cy="1155703"/>
            <a:chOff x="0" y="0"/>
            <a:chExt cx="2846508" cy="1155702"/>
          </a:xfrm>
        </p:grpSpPr>
        <p:sp>
          <p:nvSpPr>
            <p:cNvPr id="398" name="Oval"/>
            <p:cNvSpPr/>
            <p:nvPr/>
          </p:nvSpPr>
          <p:spPr>
            <a:xfrm>
              <a:off x="-1" y="-1"/>
              <a:ext cx="2846510" cy="1155704"/>
            </a:xfrm>
            <a:prstGeom prst="ellipse">
              <a:avLst/>
            </a:prstGeom>
            <a:solidFill>
              <a:srgbClr val="00FA92"/>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400" b="1">
                  <a:latin typeface="Arial"/>
                  <a:ea typeface="Arial"/>
                  <a:cs typeface="Arial"/>
                  <a:sym typeface="Arial"/>
                </a:defRPr>
              </a:pPr>
              <a:endParaRPr/>
            </a:p>
          </p:txBody>
        </p:sp>
        <p:sp>
          <p:nvSpPr>
            <p:cNvPr id="399" name="High blood pressure"/>
            <p:cNvSpPr txBox="1"/>
            <p:nvPr/>
          </p:nvSpPr>
          <p:spPr>
            <a:xfrm>
              <a:off x="416860" y="176436"/>
              <a:ext cx="2012787" cy="802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L="342900" indent="-342900" algn="ctr">
                <a:spcBef>
                  <a:spcPts val="400"/>
                </a:spcBef>
                <a:defRPr sz="2400" b="1">
                  <a:latin typeface="Arial"/>
                  <a:ea typeface="Arial"/>
                  <a:cs typeface="Arial"/>
                  <a:sym typeface="Arial"/>
                </a:defRPr>
              </a:lvl1pPr>
            </a:lstStyle>
            <a:p>
              <a:r>
                <a:t>High blood pressure</a:t>
              </a:r>
            </a:p>
          </p:txBody>
        </p:sp>
      </p:grpSp>
      <p:grpSp>
        <p:nvGrpSpPr>
          <p:cNvPr id="403" name="Obesity (60%) AD"/>
          <p:cNvGrpSpPr/>
          <p:nvPr/>
        </p:nvGrpSpPr>
        <p:grpSpPr>
          <a:xfrm>
            <a:off x="3263900" y="2196538"/>
            <a:ext cx="2616200" cy="1155703"/>
            <a:chOff x="0" y="0"/>
            <a:chExt cx="2616200" cy="1155702"/>
          </a:xfrm>
        </p:grpSpPr>
        <p:sp>
          <p:nvSpPr>
            <p:cNvPr id="401" name="Oval"/>
            <p:cNvSpPr/>
            <p:nvPr/>
          </p:nvSpPr>
          <p:spPr>
            <a:xfrm>
              <a:off x="0" y="-1"/>
              <a:ext cx="2616200" cy="1155704"/>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400" b="1">
                  <a:latin typeface="Arial"/>
                  <a:ea typeface="Arial"/>
                  <a:cs typeface="Arial"/>
                  <a:sym typeface="Arial"/>
                </a:defRPr>
              </a:pPr>
              <a:endParaRPr/>
            </a:p>
          </p:txBody>
        </p:sp>
        <p:sp>
          <p:nvSpPr>
            <p:cNvPr id="402" name="Obesity"/>
            <p:cNvSpPr txBox="1"/>
            <p:nvPr/>
          </p:nvSpPr>
          <p:spPr>
            <a:xfrm>
              <a:off x="383133" y="354236"/>
              <a:ext cx="1849934" cy="447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L="342900" indent="-342900" algn="ctr">
                <a:spcBef>
                  <a:spcPts val="400"/>
                </a:spcBef>
                <a:defRPr sz="2400" b="1">
                  <a:latin typeface="Arial"/>
                  <a:ea typeface="Arial"/>
                  <a:cs typeface="Arial"/>
                  <a:sym typeface="Arial"/>
                </a:defRPr>
              </a:lvl1pPr>
            </a:lstStyle>
            <a:p>
              <a:r>
                <a:t>Obesity</a:t>
              </a:r>
            </a:p>
          </p:txBody>
        </p:sp>
      </p:grpSp>
      <p:grpSp>
        <p:nvGrpSpPr>
          <p:cNvPr id="406" name="Smoking (59%) D"/>
          <p:cNvGrpSpPr/>
          <p:nvPr/>
        </p:nvGrpSpPr>
        <p:grpSpPr>
          <a:xfrm>
            <a:off x="5880100" y="2980783"/>
            <a:ext cx="3216079" cy="1001666"/>
            <a:chOff x="0" y="0"/>
            <a:chExt cx="3216078" cy="1001664"/>
          </a:xfrm>
        </p:grpSpPr>
        <p:sp>
          <p:nvSpPr>
            <p:cNvPr id="404" name="Oval"/>
            <p:cNvSpPr/>
            <p:nvPr/>
          </p:nvSpPr>
          <p:spPr>
            <a:xfrm>
              <a:off x="-1" y="-1"/>
              <a:ext cx="3216080" cy="1001666"/>
            </a:xfrm>
            <a:prstGeom prst="ellipse">
              <a:avLst/>
            </a:prstGeom>
            <a:solidFill>
              <a:srgbClr val="FFFB00"/>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a:latin typeface="Arial"/>
                  <a:ea typeface="Arial"/>
                  <a:cs typeface="Arial"/>
                  <a:sym typeface="Arial"/>
                </a:defRPr>
              </a:pPr>
              <a:endParaRPr/>
            </a:p>
          </p:txBody>
        </p:sp>
        <p:sp>
          <p:nvSpPr>
            <p:cNvPr id="405" name="Smoking"/>
            <p:cNvSpPr txBox="1"/>
            <p:nvPr/>
          </p:nvSpPr>
          <p:spPr>
            <a:xfrm>
              <a:off x="470983" y="277217"/>
              <a:ext cx="2274111" cy="447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L="342900" indent="-342900" algn="ctr">
                <a:spcBef>
                  <a:spcPts val="400"/>
                </a:spcBef>
                <a:defRPr sz="2400" b="1">
                  <a:latin typeface="Arial"/>
                  <a:ea typeface="Arial"/>
                  <a:cs typeface="Arial"/>
                  <a:sym typeface="Arial"/>
                </a:defRPr>
              </a:lvl1pPr>
            </a:lstStyle>
            <a:p>
              <a:r>
                <a:t>Smoking</a:t>
              </a:r>
            </a:p>
          </p:txBody>
        </p:sp>
      </p:grpSp>
      <p:grpSp>
        <p:nvGrpSpPr>
          <p:cNvPr id="409" name="Diabetes (46%) D"/>
          <p:cNvGrpSpPr/>
          <p:nvPr/>
        </p:nvGrpSpPr>
        <p:grpSpPr>
          <a:xfrm>
            <a:off x="1006505" y="3520135"/>
            <a:ext cx="3216080" cy="854575"/>
            <a:chOff x="0" y="0"/>
            <a:chExt cx="3216078" cy="854574"/>
          </a:xfrm>
        </p:grpSpPr>
        <p:sp>
          <p:nvSpPr>
            <p:cNvPr id="407" name="Oval"/>
            <p:cNvSpPr/>
            <p:nvPr/>
          </p:nvSpPr>
          <p:spPr>
            <a:xfrm>
              <a:off x="-1" y="-1"/>
              <a:ext cx="3216080" cy="854576"/>
            </a:xfrm>
            <a:prstGeom prst="ellipse">
              <a:avLst/>
            </a:prstGeom>
            <a:solidFill>
              <a:srgbClr val="D6D6D6"/>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408" name="Diabetes"/>
            <p:cNvSpPr txBox="1"/>
            <p:nvPr/>
          </p:nvSpPr>
          <p:spPr>
            <a:xfrm>
              <a:off x="470983" y="203672"/>
              <a:ext cx="2274112" cy="4472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t>Diabetes</a:t>
              </a:r>
            </a:p>
          </p:txBody>
        </p:sp>
      </p:grpSp>
      <p:grpSp>
        <p:nvGrpSpPr>
          <p:cNvPr id="412" name="Sedentary lifestyle"/>
          <p:cNvGrpSpPr/>
          <p:nvPr/>
        </p:nvGrpSpPr>
        <p:grpSpPr>
          <a:xfrm>
            <a:off x="3839452" y="3982450"/>
            <a:ext cx="2616200" cy="1001665"/>
            <a:chOff x="0" y="0"/>
            <a:chExt cx="2616200" cy="1001664"/>
          </a:xfrm>
        </p:grpSpPr>
        <p:sp>
          <p:nvSpPr>
            <p:cNvPr id="410" name="Oval"/>
            <p:cNvSpPr/>
            <p:nvPr/>
          </p:nvSpPr>
          <p:spPr>
            <a:xfrm>
              <a:off x="0" y="-1"/>
              <a:ext cx="2616200" cy="1001666"/>
            </a:xfrm>
            <a:prstGeom prst="ellipse">
              <a:avLst/>
            </a:prstGeom>
            <a:solidFill>
              <a:srgbClr val="00F900"/>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400" b="1">
                  <a:latin typeface="Arial"/>
                  <a:ea typeface="Arial"/>
                  <a:cs typeface="Arial"/>
                  <a:sym typeface="Arial"/>
                </a:defRPr>
              </a:pPr>
              <a:endParaRPr/>
            </a:p>
          </p:txBody>
        </p:sp>
        <p:sp>
          <p:nvSpPr>
            <p:cNvPr id="411" name="Sedentary lifestyle"/>
            <p:cNvSpPr txBox="1"/>
            <p:nvPr/>
          </p:nvSpPr>
          <p:spPr>
            <a:xfrm>
              <a:off x="383133" y="99417"/>
              <a:ext cx="1849934" cy="802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marL="342900" indent="-342900" algn="ctr">
                <a:spcBef>
                  <a:spcPts val="400"/>
                </a:spcBef>
                <a:defRPr sz="2400" b="1">
                  <a:latin typeface="Arial"/>
                  <a:ea typeface="Arial"/>
                  <a:cs typeface="Arial"/>
                  <a:sym typeface="Arial"/>
                </a:defRPr>
              </a:lvl1pPr>
            </a:lstStyle>
            <a:p>
              <a:r>
                <a:t>Sedentary lifestyle</a:t>
              </a:r>
            </a:p>
          </p:txBody>
        </p:sp>
      </p:grpSp>
      <p:grpSp>
        <p:nvGrpSpPr>
          <p:cNvPr id="415" name="Alcohol misuse"/>
          <p:cNvGrpSpPr/>
          <p:nvPr/>
        </p:nvGrpSpPr>
        <p:grpSpPr>
          <a:xfrm>
            <a:off x="6791513" y="4376571"/>
            <a:ext cx="2324103" cy="986441"/>
            <a:chOff x="0" y="0"/>
            <a:chExt cx="2324101" cy="986439"/>
          </a:xfrm>
        </p:grpSpPr>
        <p:sp>
          <p:nvSpPr>
            <p:cNvPr id="413" name="Oval"/>
            <p:cNvSpPr/>
            <p:nvPr/>
          </p:nvSpPr>
          <p:spPr>
            <a:xfrm>
              <a:off x="0" y="0"/>
              <a:ext cx="2324102" cy="986440"/>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414" name="Alcohol misuse"/>
            <p:cNvSpPr txBox="1"/>
            <p:nvPr/>
          </p:nvSpPr>
          <p:spPr>
            <a:xfrm>
              <a:off x="340356" y="91805"/>
              <a:ext cx="1643389" cy="8028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t>Alcohol misuse</a:t>
              </a:r>
            </a:p>
          </p:txBody>
        </p:sp>
      </p:grpSp>
      <p:grpSp>
        <p:nvGrpSpPr>
          <p:cNvPr id="418" name="Depression"/>
          <p:cNvGrpSpPr/>
          <p:nvPr/>
        </p:nvGrpSpPr>
        <p:grpSpPr>
          <a:xfrm>
            <a:off x="156760" y="4560662"/>
            <a:ext cx="2616201" cy="963587"/>
            <a:chOff x="0" y="0"/>
            <a:chExt cx="2616200" cy="963586"/>
          </a:xfrm>
        </p:grpSpPr>
        <p:sp>
          <p:nvSpPr>
            <p:cNvPr id="416" name="Oval"/>
            <p:cNvSpPr/>
            <p:nvPr/>
          </p:nvSpPr>
          <p:spPr>
            <a:xfrm>
              <a:off x="0" y="-1"/>
              <a:ext cx="2616201" cy="963588"/>
            </a:xfrm>
            <a:prstGeom prst="ellipse">
              <a:avLst/>
            </a:prstGeom>
            <a:solidFill>
              <a:srgbClr val="D4FB79"/>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400" b="1">
                  <a:latin typeface="Arial"/>
                  <a:ea typeface="Arial"/>
                  <a:cs typeface="Arial"/>
                  <a:sym typeface="Arial"/>
                </a:defRPr>
              </a:pPr>
              <a:endParaRPr/>
            </a:p>
          </p:txBody>
        </p:sp>
        <p:sp>
          <p:nvSpPr>
            <p:cNvPr id="417" name="Depression"/>
            <p:cNvSpPr txBox="1"/>
            <p:nvPr/>
          </p:nvSpPr>
          <p:spPr>
            <a:xfrm>
              <a:off x="383133" y="58340"/>
              <a:ext cx="1849933" cy="8469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marL="342900" indent="-342900" algn="ctr">
                <a:spcBef>
                  <a:spcPts val="400"/>
                </a:spcBef>
                <a:defRPr sz="2400" b="1">
                  <a:latin typeface="Arial"/>
                  <a:ea typeface="Arial"/>
                  <a:cs typeface="Arial"/>
                  <a:sym typeface="Arial"/>
                </a:defRPr>
              </a:lvl1pPr>
            </a:lstStyle>
            <a:p>
              <a:r>
                <a:t>Depression</a:t>
              </a:r>
            </a:p>
          </p:txBody>
        </p:sp>
      </p:grpSp>
      <p:grpSp>
        <p:nvGrpSpPr>
          <p:cNvPr id="421" name="Repeated head injuries"/>
          <p:cNvGrpSpPr/>
          <p:nvPr/>
        </p:nvGrpSpPr>
        <p:grpSpPr>
          <a:xfrm>
            <a:off x="2471387" y="5163268"/>
            <a:ext cx="4392270" cy="913437"/>
            <a:chOff x="0" y="0"/>
            <a:chExt cx="4392269" cy="913436"/>
          </a:xfrm>
        </p:grpSpPr>
        <p:sp>
          <p:nvSpPr>
            <p:cNvPr id="419" name="Oval"/>
            <p:cNvSpPr/>
            <p:nvPr/>
          </p:nvSpPr>
          <p:spPr>
            <a:xfrm>
              <a:off x="0" y="-1"/>
              <a:ext cx="4392270" cy="913438"/>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420" name="Repeated head injuries"/>
            <p:cNvSpPr txBox="1"/>
            <p:nvPr/>
          </p:nvSpPr>
          <p:spPr>
            <a:xfrm>
              <a:off x="643232" y="55303"/>
              <a:ext cx="3105806" cy="8028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rPr dirty="0"/>
                <a:t>Repeated head injuries</a:t>
              </a:r>
            </a:p>
          </p:txBody>
        </p:sp>
      </p:grpSp>
      <p:sp>
        <p:nvSpPr>
          <p:cNvPr id="40"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41"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39"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itle 1"/>
          <p:cNvSpPr txBox="1">
            <a:spLocks/>
          </p:cNvSpPr>
          <p:nvPr/>
        </p:nvSpPr>
        <p:spPr bwMode="auto">
          <a:xfrm>
            <a:off x="1" y="360364"/>
            <a:ext cx="7020271"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Possible risk factors for </a:t>
            </a:r>
            <a:r>
              <a:rPr kumimoji="0" lang="en-GB" sz="3200" b="1" i="0" u="none" strike="noStrike" kern="1200" cap="none" spc="0" normalizeH="0" noProof="0" dirty="0" smtClean="0">
                <a:ln>
                  <a:noFill/>
                </a:ln>
                <a:solidFill>
                  <a:srgbClr val="FFFFFF"/>
                </a:solidFill>
                <a:effectLst/>
                <a:uLnTx/>
                <a:uFillTx/>
                <a:latin typeface="Arial" panose="020B0604020202020204" pitchFamily="34" charset="0"/>
                <a:ea typeface="+mj-ea"/>
                <a:cs typeface="Arial" panose="020B0604020202020204" pitchFamily="34" charset="0"/>
              </a:rPr>
              <a:t>dementia</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iterate>
                                    <p:tmAbs val="0"/>
                                  </p:iterate>
                                  <p:childTnLst>
                                    <p:set>
                                      <p:cBhvr>
                                        <p:cTn id="10" fill="hold"/>
                                        <p:tgtEl>
                                          <p:spTgt spid="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iterate>
                                    <p:tmAbs val="0"/>
                                  </p:iterate>
                                  <p:childTnLst>
                                    <p:set>
                                      <p:cBhvr>
                                        <p:cTn id="14" fill="hold"/>
                                        <p:tgtEl>
                                          <p:spTgt spid="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5" nodeType="clickEffect">
                                  <p:stCondLst>
                                    <p:cond delay="0"/>
                                  </p:stCondLst>
                                  <p:iterate>
                                    <p:tmAbs val="0"/>
                                  </p:iterate>
                                  <p:childTnLst>
                                    <p:set>
                                      <p:cBhvr>
                                        <p:cTn id="18" fill="hold"/>
                                        <p:tgtEl>
                                          <p:spTgt spid="4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6" nodeType="clickEffect">
                                  <p:stCondLst>
                                    <p:cond delay="0"/>
                                  </p:stCondLst>
                                  <p:iterate>
                                    <p:tmAbs val="0"/>
                                  </p:iterate>
                                  <p:childTnLst>
                                    <p:set>
                                      <p:cBhvr>
                                        <p:cTn id="22" fill="hold"/>
                                        <p:tgtEl>
                                          <p:spTgt spid="4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7" nodeType="clickEffect">
                                  <p:stCondLst>
                                    <p:cond delay="0"/>
                                  </p:stCondLst>
                                  <p:iterate>
                                    <p:tmAbs val="0"/>
                                  </p:iterate>
                                  <p:childTnLst>
                                    <p:set>
                                      <p:cBhvr>
                                        <p:cTn id="26" fill="hold"/>
                                        <p:tgtEl>
                                          <p:spTgt spid="4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4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9" nodeType="clickEffect">
                                  <p:stCondLst>
                                    <p:cond delay="0"/>
                                  </p:stCondLst>
                                  <p:iterate>
                                    <p:tmAbs val="0"/>
                                  </p:iterate>
                                  <p:childTnLst>
                                    <p:set>
                                      <p:cBhvr>
                                        <p:cTn id="34" fill="hold"/>
                                        <p:tgtEl>
                                          <p:spTgt spid="4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4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1" nodeType="clickEffect">
                                  <p:stCondLst>
                                    <p:cond delay="0"/>
                                  </p:stCondLst>
                                  <p:iterate>
                                    <p:tmAbs val="0"/>
                                  </p:iterate>
                                  <p:childTnLst>
                                    <p:set>
                                      <p:cBhvr>
                                        <p:cTn id="42" fill="hold"/>
                                        <p:tgtEl>
                                          <p:spTgt spid="4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2" nodeType="clickEffect">
                                  <p:stCondLst>
                                    <p:cond delay="0"/>
                                  </p:stCondLst>
                                  <p:iterate>
                                    <p:tmAbs val="0"/>
                                  </p:iterate>
                                  <p:childTnLst>
                                    <p:set>
                                      <p:cBhvr>
                                        <p:cTn id="46" fill="hold"/>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2" animBg="1" advAuto="0"/>
      <p:bldP spid="394" grpId="3" animBg="1" advAuto="0"/>
      <p:bldP spid="397" grpId="4" animBg="1" advAuto="0"/>
      <p:bldP spid="400" grpId="5" animBg="1" advAuto="0"/>
      <p:bldP spid="403" grpId="6" animBg="1" advAuto="0"/>
      <p:bldP spid="406" grpId="7" animBg="1" advAuto="0"/>
      <p:bldP spid="409" grpId="8" animBg="1" advAuto="0"/>
      <p:bldP spid="412" grpId="9" animBg="1" advAuto="0"/>
      <p:bldP spid="415" grpId="10" animBg="1" advAuto="0"/>
      <p:bldP spid="418" grpId="11" animBg="1" advAuto="0"/>
      <p:bldP spid="421" grpId="1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lide Number"/>
          <p:cNvSpPr txBox="1">
            <a:spLocks noGrp="1"/>
          </p:cNvSpPr>
          <p:nvPr>
            <p:ph type="sldNum" sz="quarter" idx="4294967295"/>
          </p:nvPr>
        </p:nvSpPr>
        <p:spPr>
          <a:xfrm>
            <a:off x="8439624" y="6334123"/>
            <a:ext cx="247180" cy="254001"/>
          </a:xfrm>
          <a:prstGeom prst="rect">
            <a:avLst/>
          </a:prstGeom>
          <a:extLst>
            <a:ext uri="{C572A759-6A51-4108-AA02-DFA0A04FC94B}">
              <ma14:wrappingTextBoxFlag xmlns="" xmlns:ma14="http://schemas.microsoft.com/office/mac/drawingml/2011/main" val="1"/>
            </a:ext>
          </a:extLst>
        </p:spPr>
        <p:txBody>
          <a:bodyPr lIns="38100" tIns="38100" rIns="38100" bIns="38100">
            <a:normAutofit lnSpcReduction="10000"/>
          </a:bodyPr>
          <a:lstStyle>
            <a:lvl1pPr>
              <a:defRPr>
                <a:solidFill>
                  <a:srgbClr val="9A9A9A"/>
                </a:solidFill>
                <a:uFill>
                  <a:solidFill>
                    <a:srgbClr val="9A9A9A"/>
                  </a:solidFill>
                </a:uFill>
                <a:latin typeface="+mn-lt"/>
                <a:ea typeface="+mn-ea"/>
                <a:cs typeface="+mn-cs"/>
                <a:sym typeface="Helvetica"/>
              </a:defRPr>
            </a:lvl1pPr>
          </a:lstStyle>
          <a:p>
            <a:fld id="{86CB4B4D-7CA3-9044-876B-883B54F8677D}" type="slidenum">
              <a:t>9</a:t>
            </a:fld>
            <a:endParaRPr/>
          </a:p>
        </p:txBody>
      </p:sp>
      <p:grpSp>
        <p:nvGrpSpPr>
          <p:cNvPr id="427" name="Alzheimer’s disease            (50-60%)"/>
          <p:cNvGrpSpPr/>
          <p:nvPr/>
        </p:nvGrpSpPr>
        <p:grpSpPr>
          <a:xfrm>
            <a:off x="251520" y="1277261"/>
            <a:ext cx="2589152" cy="1516080"/>
            <a:chOff x="0" y="0"/>
            <a:chExt cx="2589151" cy="1516078"/>
          </a:xfrm>
        </p:grpSpPr>
        <p:sp>
          <p:nvSpPr>
            <p:cNvPr id="425" name="Oval"/>
            <p:cNvSpPr/>
            <p:nvPr/>
          </p:nvSpPr>
          <p:spPr>
            <a:xfrm>
              <a:off x="0" y="20133"/>
              <a:ext cx="2589152" cy="1475812"/>
            </a:xfrm>
            <a:prstGeom prst="ellipse">
              <a:avLst/>
            </a:prstGeom>
            <a:solidFill>
              <a:srgbClr val="00FA92"/>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400" b="1">
                  <a:latin typeface="Arial"/>
                  <a:ea typeface="Arial"/>
                  <a:cs typeface="Arial"/>
                  <a:sym typeface="Arial"/>
                </a:defRPr>
              </a:pPr>
              <a:endParaRPr/>
            </a:p>
          </p:txBody>
        </p:sp>
        <p:sp>
          <p:nvSpPr>
            <p:cNvPr id="426" name="Alzheimer’s disease            (50-60%)"/>
            <p:cNvSpPr txBox="1"/>
            <p:nvPr/>
          </p:nvSpPr>
          <p:spPr>
            <a:xfrm>
              <a:off x="379172" y="0"/>
              <a:ext cx="1830806" cy="15160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342900" indent="-342900" algn="ctr">
                <a:spcBef>
                  <a:spcPts val="400"/>
                </a:spcBef>
                <a:defRPr sz="2400" b="1">
                  <a:latin typeface="Arial"/>
                  <a:ea typeface="Arial"/>
                  <a:cs typeface="Arial"/>
                  <a:sym typeface="Arial"/>
                </a:defRPr>
              </a:pPr>
              <a:r>
                <a:t>Alzheimer’s disease            </a:t>
              </a:r>
              <a:r>
                <a:rPr sz="2000" b="0"/>
                <a:t>(50-60%)</a:t>
              </a:r>
            </a:p>
          </p:txBody>
        </p:sp>
      </p:grpSp>
      <p:grpSp>
        <p:nvGrpSpPr>
          <p:cNvPr id="430" name="Vascular dementia                     (20-30%)"/>
          <p:cNvGrpSpPr/>
          <p:nvPr/>
        </p:nvGrpSpPr>
        <p:grpSpPr>
          <a:xfrm>
            <a:off x="4776073" y="1277261"/>
            <a:ext cx="3677595" cy="1828058"/>
            <a:chOff x="0" y="0"/>
            <a:chExt cx="3677593" cy="1828057"/>
          </a:xfrm>
        </p:grpSpPr>
        <p:sp>
          <p:nvSpPr>
            <p:cNvPr id="428" name="Oval"/>
            <p:cNvSpPr/>
            <p:nvPr/>
          </p:nvSpPr>
          <p:spPr>
            <a:xfrm>
              <a:off x="0" y="0"/>
              <a:ext cx="3677594" cy="1828058"/>
            </a:xfrm>
            <a:prstGeom prst="ellipse">
              <a:avLst/>
            </a:prstGeom>
            <a:solidFill>
              <a:srgbClr val="D4FB79"/>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400" b="1">
                  <a:latin typeface="Arial"/>
                  <a:ea typeface="Arial"/>
                  <a:cs typeface="Arial"/>
                  <a:sym typeface="Arial"/>
                </a:defRPr>
              </a:pPr>
              <a:endParaRPr/>
            </a:p>
          </p:txBody>
        </p:sp>
        <p:sp>
          <p:nvSpPr>
            <p:cNvPr id="429" name="Vascular dementia                     (20-30%)"/>
            <p:cNvSpPr txBox="1"/>
            <p:nvPr/>
          </p:nvSpPr>
          <p:spPr>
            <a:xfrm>
              <a:off x="538571" y="365733"/>
              <a:ext cx="2600452" cy="1096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342900" indent="-342900" algn="ctr">
                <a:spcBef>
                  <a:spcPts val="400"/>
                </a:spcBef>
                <a:defRPr sz="2400" b="1">
                  <a:latin typeface="Arial"/>
                  <a:ea typeface="Arial"/>
                  <a:cs typeface="Arial"/>
                  <a:sym typeface="Arial"/>
                </a:defRPr>
              </a:pPr>
              <a:r>
                <a:t>Vascular dementia                     </a:t>
              </a:r>
              <a:r>
                <a:rPr sz="2000" b="0"/>
                <a:t>(20-30%)</a:t>
              </a:r>
            </a:p>
          </p:txBody>
        </p:sp>
      </p:grpSp>
      <p:grpSp>
        <p:nvGrpSpPr>
          <p:cNvPr id="433" name="Fronto-temporal dementias (e.g. Pick’s disease)                 (5%)"/>
          <p:cNvGrpSpPr/>
          <p:nvPr/>
        </p:nvGrpSpPr>
        <p:grpSpPr>
          <a:xfrm>
            <a:off x="432329" y="4552044"/>
            <a:ext cx="5422258" cy="1413621"/>
            <a:chOff x="0" y="0"/>
            <a:chExt cx="5422256" cy="1413620"/>
          </a:xfrm>
        </p:grpSpPr>
        <p:sp>
          <p:nvSpPr>
            <p:cNvPr id="431" name="Oval"/>
            <p:cNvSpPr/>
            <p:nvPr/>
          </p:nvSpPr>
          <p:spPr>
            <a:xfrm>
              <a:off x="-1" y="-1"/>
              <a:ext cx="5422258" cy="1413622"/>
            </a:xfrm>
            <a:prstGeom prst="ellipse">
              <a:avLst/>
            </a:prstGeom>
            <a:solidFill>
              <a:srgbClr val="FFFB00"/>
            </a:solidFill>
            <a:ln w="9525" cap="flat">
              <a:solidFill>
                <a:srgbClr val="000000"/>
              </a:solidFill>
              <a:prstDash val="solid"/>
              <a:round/>
            </a:ln>
            <a:effectLst/>
          </p:spPr>
          <p:txBody>
            <a:bodyPr wrap="square" lIns="45718" tIns="45718" rIns="45718" bIns="45718" numCol="1" anchor="ctr">
              <a:noAutofit/>
            </a:bodyPr>
            <a:lstStyle/>
            <a:p>
              <a:pPr marL="342900" indent="-342900" algn="ctr">
                <a:spcBef>
                  <a:spcPts val="400"/>
                </a:spcBef>
                <a:defRPr sz="2000">
                  <a:latin typeface="Arial"/>
                  <a:ea typeface="Arial"/>
                  <a:cs typeface="Arial"/>
                  <a:sym typeface="Arial"/>
                </a:defRPr>
              </a:pPr>
              <a:endParaRPr/>
            </a:p>
          </p:txBody>
        </p:sp>
        <p:sp>
          <p:nvSpPr>
            <p:cNvPr id="432" name="Fronto-temporal dementias (e.g. Pick’s disease)                 (5%)"/>
            <p:cNvSpPr txBox="1"/>
            <p:nvPr/>
          </p:nvSpPr>
          <p:spPr>
            <a:xfrm>
              <a:off x="794071" y="127595"/>
              <a:ext cx="3834115" cy="11584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342900" indent="-342900" algn="ctr">
                <a:spcBef>
                  <a:spcPts val="400"/>
                </a:spcBef>
                <a:defRPr sz="2400" b="1">
                  <a:latin typeface="Arial"/>
                  <a:ea typeface="Arial"/>
                  <a:cs typeface="Arial"/>
                  <a:sym typeface="Arial"/>
                </a:defRPr>
              </a:pPr>
              <a:r>
                <a:t>Fronto-temporal dementias (e.g. Pick’s disease)                 </a:t>
              </a:r>
              <a:r>
                <a:rPr sz="2000" b="0"/>
                <a:t>(5%)</a:t>
              </a:r>
            </a:p>
          </p:txBody>
        </p:sp>
      </p:grpSp>
      <p:grpSp>
        <p:nvGrpSpPr>
          <p:cNvPr id="436" name="Lewy body dementia      (10-12%)"/>
          <p:cNvGrpSpPr/>
          <p:nvPr/>
        </p:nvGrpSpPr>
        <p:grpSpPr>
          <a:xfrm>
            <a:off x="5833160" y="3491082"/>
            <a:ext cx="2928445" cy="1391497"/>
            <a:chOff x="0" y="0"/>
            <a:chExt cx="2928444" cy="1391495"/>
          </a:xfrm>
        </p:grpSpPr>
        <p:sp>
          <p:nvSpPr>
            <p:cNvPr id="434" name="Oval"/>
            <p:cNvSpPr/>
            <p:nvPr/>
          </p:nvSpPr>
          <p:spPr>
            <a:xfrm>
              <a:off x="-1" y="0"/>
              <a:ext cx="2928446" cy="1391496"/>
            </a:xfrm>
            <a:prstGeom prst="ellipse">
              <a:avLst/>
            </a:prstGeom>
            <a:solidFill>
              <a:srgbClr val="FFD479"/>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400" b="1">
                  <a:uFill>
                    <a:solidFill>
                      <a:srgbClr val="000000"/>
                    </a:solidFill>
                  </a:uFill>
                  <a:latin typeface="Arial"/>
                  <a:ea typeface="Arial"/>
                  <a:cs typeface="Arial"/>
                  <a:sym typeface="Arial"/>
                </a:defRPr>
              </a:pPr>
              <a:endParaRPr/>
            </a:p>
          </p:txBody>
        </p:sp>
        <p:sp>
          <p:nvSpPr>
            <p:cNvPr id="435" name="Lewy body dementia      (10-12%)"/>
            <p:cNvSpPr txBox="1"/>
            <p:nvPr/>
          </p:nvSpPr>
          <p:spPr>
            <a:xfrm>
              <a:off x="428860" y="159736"/>
              <a:ext cx="2070724" cy="10720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t>Lewy body dementia      </a:t>
              </a:r>
              <a:r>
                <a:rPr sz="1800" b="0"/>
                <a:t>(10-12%)</a:t>
              </a:r>
            </a:p>
          </p:txBody>
        </p:sp>
      </p:grpSp>
      <p:grpSp>
        <p:nvGrpSpPr>
          <p:cNvPr id="439" name="Mixed dementia             (10%)"/>
          <p:cNvGrpSpPr/>
          <p:nvPr/>
        </p:nvGrpSpPr>
        <p:grpSpPr>
          <a:xfrm>
            <a:off x="1833990" y="2773209"/>
            <a:ext cx="3446864" cy="1413621"/>
            <a:chOff x="0" y="0"/>
            <a:chExt cx="3446862" cy="1413620"/>
          </a:xfrm>
        </p:grpSpPr>
        <p:sp>
          <p:nvSpPr>
            <p:cNvPr id="437" name="Oval"/>
            <p:cNvSpPr/>
            <p:nvPr/>
          </p:nvSpPr>
          <p:spPr>
            <a:xfrm>
              <a:off x="-1" y="-1"/>
              <a:ext cx="3446864" cy="1413622"/>
            </a:xfrm>
            <a:prstGeom prst="ellipse">
              <a:avLst/>
            </a:prstGeom>
            <a:solidFill>
              <a:srgbClr val="00FDFF"/>
            </a:solidFill>
            <a:ln w="9525" cap="flat">
              <a:solidFill>
                <a:srgbClr val="000000"/>
              </a:solidFill>
              <a:prstDash val="solid"/>
              <a:round/>
            </a:ln>
            <a:effectLst/>
          </p:spPr>
          <p:txBody>
            <a:bodyPr wrap="square" lIns="45718" tIns="45718" rIns="45718" bIns="45718" numCol="1" anchor="ctr">
              <a:noAutofit/>
            </a:bodyPr>
            <a:lstStyle/>
            <a:p>
              <a:pPr marR="40639" algn="ctr">
                <a:spcBef>
                  <a:spcPts val="700"/>
                </a:spcBef>
                <a:defRPr sz="2000">
                  <a:uFill>
                    <a:solidFill>
                      <a:srgbClr val="000000"/>
                    </a:solidFill>
                  </a:uFill>
                  <a:latin typeface="Arial"/>
                  <a:ea typeface="Arial"/>
                  <a:cs typeface="Arial"/>
                  <a:sym typeface="Arial"/>
                </a:defRPr>
              </a:pPr>
              <a:endParaRPr/>
            </a:p>
          </p:txBody>
        </p:sp>
        <p:sp>
          <p:nvSpPr>
            <p:cNvPr id="438" name="Mixed dementia             (10%)"/>
            <p:cNvSpPr txBox="1"/>
            <p:nvPr/>
          </p:nvSpPr>
          <p:spPr>
            <a:xfrm>
              <a:off x="504780" y="336314"/>
              <a:ext cx="2437302" cy="7409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R="40639" lvl="1" algn="ctr">
                <a:spcBef>
                  <a:spcPts val="700"/>
                </a:spcBef>
                <a:defRPr sz="2400" b="1">
                  <a:uFill>
                    <a:solidFill>
                      <a:srgbClr val="000000"/>
                    </a:solidFill>
                  </a:uFill>
                  <a:latin typeface="Arial"/>
                  <a:ea typeface="Arial"/>
                  <a:cs typeface="Arial"/>
                  <a:sym typeface="Arial"/>
                </a:defRPr>
              </a:pPr>
              <a:r>
                <a:t>Mixed dementia             </a:t>
              </a:r>
              <a:r>
                <a:rPr sz="2000" b="0"/>
                <a:t>(10%)</a:t>
              </a:r>
            </a:p>
          </p:txBody>
        </p:sp>
      </p:grpSp>
      <p:sp>
        <p:nvSpPr>
          <p:cNvPr id="22" name="Footer Placeholder 4"/>
          <p:cNvSpPr txBox="1">
            <a:spLocks/>
          </p:cNvSpPr>
          <p:nvPr/>
        </p:nvSpPr>
        <p:spPr>
          <a:xfrm>
            <a:off x="0"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www.homeless.org.uk</a:t>
            </a:r>
            <a:endParaRPr kumimoji="0" lang="en-US" sz="1600" b="1"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sp>
        <p:nvSpPr>
          <p:cNvPr id="23" name="Footer Placeholder 4"/>
          <p:cNvSpPr txBox="1">
            <a:spLocks/>
          </p:cNvSpPr>
          <p:nvPr/>
        </p:nvSpPr>
        <p:spPr>
          <a:xfrm>
            <a:off x="4570413" y="6230509"/>
            <a:ext cx="4570413" cy="637219"/>
          </a:xfrm>
          <a:prstGeom prst="rect">
            <a:avLst/>
          </a:prstGeom>
          <a:solidFill>
            <a:srgbClr val="E3E3E3"/>
          </a:solidFill>
        </p:spPr>
        <p:txBody>
          <a:bodyPr lIns="360000" tIns="360000" rIns="360000" bIns="414000" anchor="ctr" anchorCtr="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chemeClr val="tx2"/>
                </a:solidFill>
                <a:effectLst/>
                <a:uFillTx/>
                <a:latin typeface="Proxima Nova Bold"/>
                <a:ea typeface="+mn-ea"/>
                <a:cs typeface="Proxima Nova Bold"/>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Let’s </a:t>
            </a:r>
            <a:r>
              <a:rPr kumimoji="0" lang="en-US" sz="1600" b="1"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end homelessness</a:t>
            </a:r>
            <a:r>
              <a:rPr kumimoji="0" lang="en-US" sz="1600" b="0" i="0" u="none" strike="noStrike" kern="0" cap="none" spc="0" normalizeH="0" baseline="0" noProof="0" smtClean="0">
                <a:ln>
                  <a:noFill/>
                </a:ln>
                <a:solidFill>
                  <a:srgbClr val="9D3F7B"/>
                </a:solidFill>
                <a:effectLst/>
                <a:uLnTx/>
                <a:uFillTx/>
                <a:latin typeface="Arial" panose="020B0604020202020204" pitchFamily="34" charset="0"/>
                <a:ea typeface="+mn-ea"/>
                <a:cs typeface="Arial" panose="020B0604020202020204" pitchFamily="34" charset="0"/>
                <a:sym typeface="Helvetica"/>
              </a:rPr>
              <a:t> together</a:t>
            </a:r>
            <a:endParaRPr kumimoji="0" lang="en-US" sz="1600" b="0" i="0" u="none" strike="noStrike" kern="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sym typeface="Helvetica"/>
            </a:endParaRPr>
          </a:p>
        </p:txBody>
      </p:sp>
      <p:pic>
        <p:nvPicPr>
          <p:cNvPr id="21" name="Picture 4" descr="hl_logo_purple_rgb_med-r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360363"/>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txBox="1">
            <a:spLocks/>
          </p:cNvSpPr>
          <p:nvPr/>
        </p:nvSpPr>
        <p:spPr bwMode="auto">
          <a:xfrm>
            <a:off x="1" y="360364"/>
            <a:ext cx="7020271" cy="666950"/>
          </a:xfrm>
          <a:prstGeom prst="rect">
            <a:avLst/>
          </a:prstGeom>
          <a:solidFill>
            <a:srgbClr val="9D3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08000" rIns="108000" bIns="10800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ITC Avant Garde Gothic Pro Bold"/>
              </a:defRPr>
            </a:lvl2pPr>
            <a:lvl3pPr algn="ctr" defTabSz="457200" rtl="0" eaLnBrk="0" fontAlgn="base" hangingPunct="0">
              <a:spcBef>
                <a:spcPct val="0"/>
              </a:spcBef>
              <a:spcAft>
                <a:spcPct val="0"/>
              </a:spcAft>
              <a:defRPr sz="4400">
                <a:solidFill>
                  <a:schemeClr val="tx2"/>
                </a:solidFill>
                <a:latin typeface="ITC Avant Garde Gothic Pro Bold"/>
              </a:defRPr>
            </a:lvl3pPr>
            <a:lvl4pPr algn="ctr" defTabSz="457200" rtl="0" eaLnBrk="0" fontAlgn="base" hangingPunct="0">
              <a:spcBef>
                <a:spcPct val="0"/>
              </a:spcBef>
              <a:spcAft>
                <a:spcPct val="0"/>
              </a:spcAft>
              <a:defRPr sz="4400">
                <a:solidFill>
                  <a:schemeClr val="tx2"/>
                </a:solidFill>
                <a:latin typeface="ITC Avant Garde Gothic Pro Bold"/>
              </a:defRPr>
            </a:lvl4pPr>
            <a:lvl5pPr algn="ctr" defTabSz="457200" rtl="0" eaLnBrk="0" fontAlgn="base" hangingPunct="0">
              <a:spcBef>
                <a:spcPct val="0"/>
              </a:spcBef>
              <a:spcAft>
                <a:spcPct val="0"/>
              </a:spcAft>
              <a:defRPr sz="4400">
                <a:solidFill>
                  <a:schemeClr val="tx2"/>
                </a:solidFill>
                <a:latin typeface="ITC Avant Garde Gothic Pro Bold"/>
              </a:defRPr>
            </a:lvl5pPr>
            <a:lvl6pPr marL="457200" algn="ctr" defTabSz="457200" rtl="0" fontAlgn="base">
              <a:spcBef>
                <a:spcPct val="0"/>
              </a:spcBef>
              <a:spcAft>
                <a:spcPct val="0"/>
              </a:spcAft>
              <a:defRPr sz="4400">
                <a:solidFill>
                  <a:schemeClr val="tx2"/>
                </a:solidFill>
                <a:latin typeface="ITC Avant Garde Gothic Pro Bold"/>
              </a:defRPr>
            </a:lvl6pPr>
            <a:lvl7pPr marL="914400" algn="ctr" defTabSz="457200" rtl="0" fontAlgn="base">
              <a:spcBef>
                <a:spcPct val="0"/>
              </a:spcBef>
              <a:spcAft>
                <a:spcPct val="0"/>
              </a:spcAft>
              <a:defRPr sz="4400">
                <a:solidFill>
                  <a:schemeClr val="tx2"/>
                </a:solidFill>
                <a:latin typeface="ITC Avant Garde Gothic Pro Bold"/>
              </a:defRPr>
            </a:lvl7pPr>
            <a:lvl8pPr marL="1371600" algn="ctr" defTabSz="457200" rtl="0" fontAlgn="base">
              <a:spcBef>
                <a:spcPct val="0"/>
              </a:spcBef>
              <a:spcAft>
                <a:spcPct val="0"/>
              </a:spcAft>
              <a:defRPr sz="4400">
                <a:solidFill>
                  <a:schemeClr val="tx2"/>
                </a:solidFill>
                <a:latin typeface="ITC Avant Garde Gothic Pro Bold"/>
              </a:defRPr>
            </a:lvl8pPr>
            <a:lvl9pPr marL="1828800" algn="ctr" defTabSz="457200" rtl="0" fontAlgn="base">
              <a:spcBef>
                <a:spcPct val="0"/>
              </a:spcBef>
              <a:spcAft>
                <a:spcPct val="0"/>
              </a:spcAft>
              <a:defRPr sz="4400">
                <a:solidFill>
                  <a:schemeClr val="tx2"/>
                </a:solidFill>
                <a:latin typeface="ITC Avant Garde Gothic Pro Bold"/>
              </a:defRPr>
            </a:lvl9pPr>
          </a:lstStyle>
          <a:p>
            <a:pPr marL="0" marR="0" lvl="0" indent="0" algn="l" defTabSz="457200" rtl="0" eaLnBrk="0" fontAlgn="base" latinLnBrk="0" hangingPunct="0">
              <a:lnSpc>
                <a:spcPts val="35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Major sub-types of </a:t>
            </a:r>
            <a:r>
              <a:rPr kumimoji="0" lang="en-GB" sz="3200" b="1" i="0" u="none" strike="noStrike" kern="1200" cap="none" spc="0" normalizeH="0" noProof="0" dirty="0" smtClean="0">
                <a:ln>
                  <a:noFill/>
                </a:ln>
                <a:solidFill>
                  <a:srgbClr val="FFFFFF"/>
                </a:solidFill>
                <a:effectLst/>
                <a:uLnTx/>
                <a:uFillTx/>
                <a:latin typeface="Arial" panose="020B0604020202020204" pitchFamily="34" charset="0"/>
                <a:ea typeface="+mj-ea"/>
                <a:cs typeface="Arial" panose="020B0604020202020204" pitchFamily="34" charset="0"/>
              </a:rPr>
              <a:t>dementia</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iterate>
                                    <p:tmAbs val="0"/>
                                  </p:iterate>
                                  <p:childTnLst>
                                    <p:set>
                                      <p:cBhvr>
                                        <p:cTn id="10" fill="hold"/>
                                        <p:tgtEl>
                                          <p:spTgt spid="4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iterate>
                                    <p:tmAbs val="0"/>
                                  </p:iterate>
                                  <p:childTnLst>
                                    <p:set>
                                      <p:cBhvr>
                                        <p:cTn id="14" fill="hold"/>
                                        <p:tgtEl>
                                          <p:spTgt spid="4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5" nodeType="clickEffect">
                                  <p:stCondLst>
                                    <p:cond delay="0"/>
                                  </p:stCondLst>
                                  <p:iterate>
                                    <p:tmAbs val="0"/>
                                  </p:iterate>
                                  <p:childTnLst>
                                    <p:set>
                                      <p:cBhvr>
                                        <p:cTn id="18" fill="hold"/>
                                        <p:tgtEl>
                                          <p:spTgt spid="4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6" nodeType="clickEffect">
                                  <p:stCondLst>
                                    <p:cond delay="0"/>
                                  </p:stCondLst>
                                  <p:iterate>
                                    <p:tmAbs val="0"/>
                                  </p:iterate>
                                  <p:childTnLst>
                                    <p:set>
                                      <p:cBhvr>
                                        <p:cTn id="22" fill="hold"/>
                                        <p:tgtEl>
                                          <p:spTgt spid="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2" animBg="1" advAuto="0"/>
      <p:bldP spid="430" grpId="3" animBg="1" advAuto="0"/>
      <p:bldP spid="433" grpId="6" animBg="1" advAuto="0"/>
      <p:bldP spid="436" grpId="5" animBg="1" advAuto="0"/>
      <p:bldP spid="439" grpId="4"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L.HTF - Powerpoint Template (Arial)">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hl_powerpoint_template.pptx" id="{7155D3FB-2EFD-41B9-8498-7871EDC4AA66}" vid="{877ADF70-D1D6-46F1-AC37-AEB6E5973B90}"/>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1387</Words>
  <Application>Microsoft Office PowerPoint</Application>
  <PresentationFormat>On-screen Show (4:3)</PresentationFormat>
  <Paragraphs>372</Paragraphs>
  <Slides>31</Slides>
  <Notes>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Default</vt:lpstr>
      <vt:lpstr>HL.HTF - Powerpoint Template (Arial)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Signs and labelling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Tasmin Maitland</cp:lastModifiedBy>
  <cp:revision>11</cp:revision>
  <dcterms:modified xsi:type="dcterms:W3CDTF">2017-06-30T10:13:10Z</dcterms:modified>
</cp:coreProperties>
</file>