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2" r:id="rId4"/>
  </p:sldMasterIdLst>
  <p:notesMasterIdLst>
    <p:notesMasterId r:id="rId27"/>
  </p:notesMasterIdLst>
  <p:sldIdLst>
    <p:sldId id="282" r:id="rId5"/>
    <p:sldId id="256" r:id="rId6"/>
    <p:sldId id="273" r:id="rId7"/>
    <p:sldId id="257" r:id="rId8"/>
    <p:sldId id="258" r:id="rId9"/>
    <p:sldId id="260" r:id="rId10"/>
    <p:sldId id="261" r:id="rId11"/>
    <p:sldId id="262" r:id="rId12"/>
    <p:sldId id="263" r:id="rId13"/>
    <p:sldId id="264" r:id="rId14"/>
    <p:sldId id="265" r:id="rId15"/>
    <p:sldId id="268" r:id="rId16"/>
    <p:sldId id="269" r:id="rId17"/>
    <p:sldId id="274" r:id="rId18"/>
    <p:sldId id="275" r:id="rId19"/>
    <p:sldId id="276" r:id="rId20"/>
    <p:sldId id="277" r:id="rId21"/>
    <p:sldId id="278" r:id="rId22"/>
    <p:sldId id="279" r:id="rId23"/>
    <p:sldId id="280" r:id="rId24"/>
    <p:sldId id="281" r:id="rId25"/>
    <p:sldId id="28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930" y="4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A88080-CDC1-4217-9EA5-8D3540957121}" type="datetimeFigureOut">
              <a:rPr lang="en-GB" smtClean="0"/>
              <a:t>02/02/2021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7CA228-9DE3-4B08-9E82-CCD9F21345C8}" type="slidenum">
              <a:rPr lang="en-GB" smtClean="0"/>
              <a:t>‹#›</a:t>
            </a:fld>
            <a:endParaRPr lang="en-GB"/>
          </a:p>
        </p:txBody>
      </p:sp>
    </p:spTree>
    <p:extLst>
      <p:ext uri="{BB962C8B-B14F-4D97-AF65-F5344CB8AC3E}">
        <p14:creationId xmlns:p14="http://schemas.microsoft.com/office/powerpoint/2010/main" val="2875951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Domestic abuse in later life is a neglected area in policy and practice when compared to the plethora of policy guidance, service development and professional training tailored towards supporting other age groups (Blood, 2004; ADASS, 2015). Although older people may experience similar attitudinal barriers as younger victim-survivors of domestic abuse do when accessing formal help (</a:t>
            </a:r>
            <a:r>
              <a:rPr lang="en-GB" dirty="0" err="1" smtClean="0"/>
              <a:t>McGarry</a:t>
            </a:r>
            <a:r>
              <a:rPr lang="en-GB" dirty="0" smtClean="0"/>
              <a:t> and Simpson, 2011), their experiences are further compounded by ageist responses from service providers (Harbison, 2008)</a:t>
            </a:r>
            <a:r>
              <a:rPr lang="en-GB" baseline="0" dirty="0" smtClean="0"/>
              <a:t> or not having an understanding of co-</a:t>
            </a:r>
            <a:r>
              <a:rPr lang="en-GB" baseline="0" dirty="0" err="1" smtClean="0"/>
              <a:t>ercive</a:t>
            </a:r>
            <a:r>
              <a:rPr lang="en-GB" baseline="0" dirty="0" smtClean="0"/>
              <a:t> control and its impacts to an older person. </a:t>
            </a:r>
            <a:endParaRPr lang="en-GB" dirty="0"/>
          </a:p>
        </p:txBody>
      </p:sp>
      <p:sp>
        <p:nvSpPr>
          <p:cNvPr id="4" name="Slide Number Placeholder 3"/>
          <p:cNvSpPr>
            <a:spLocks noGrp="1"/>
          </p:cNvSpPr>
          <p:nvPr>
            <p:ph type="sldNum" sz="quarter" idx="10"/>
          </p:nvPr>
        </p:nvSpPr>
        <p:spPr/>
        <p:txBody>
          <a:bodyPr/>
          <a:lstStyle/>
          <a:p>
            <a:fld id="{EA7CA228-9DE3-4B08-9E82-CCD9F21345C8}" type="slidenum">
              <a:rPr lang="en-GB" smtClean="0"/>
              <a:t>2</a:t>
            </a:fld>
            <a:endParaRPr lang="en-GB"/>
          </a:p>
        </p:txBody>
      </p:sp>
    </p:spTree>
    <p:extLst>
      <p:ext uri="{BB962C8B-B14F-4D97-AF65-F5344CB8AC3E}">
        <p14:creationId xmlns:p14="http://schemas.microsoft.com/office/powerpoint/2010/main" val="1290006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t>Domestic abuse in later life is a neglected area in policy and practice when compared to the plethora of policy guidance, service development and professional training tailored towards supporting other age groups (Blood, 2004; ADASS, 2015). Although older people may experience similar barriers as younger victim-survivors of domestic abuse do when accessing formal help (</a:t>
            </a:r>
            <a:r>
              <a:rPr lang="en-GB" sz="2000" dirty="0" err="1" smtClean="0"/>
              <a:t>McGarry</a:t>
            </a:r>
            <a:r>
              <a:rPr lang="en-GB" sz="2000" dirty="0" smtClean="0"/>
              <a:t> and Simpson, 2011), their experiences are further compounded by ageist responses from service providers (Harbison, 2008) or not having an understanding of co-</a:t>
            </a:r>
            <a:r>
              <a:rPr lang="en-GB" sz="2000" dirty="0" err="1" smtClean="0"/>
              <a:t>ercive</a:t>
            </a:r>
            <a:r>
              <a:rPr lang="en-GB" sz="2000" dirty="0" smtClean="0"/>
              <a:t> control and its impacts to an older person. A UK study of people living in their own homes, estimated that over one-third of a million older people were subject to some form of abuse (O’Keefe et al., 2007).</a:t>
            </a:r>
          </a:p>
          <a:p>
            <a:r>
              <a:rPr lang="en-GB" sz="2000" dirty="0" smtClean="0"/>
              <a:t>However, the true extent of the problem remains unknown because there is significant under-reporting and under-recording of domestic abuse experienced by older people (</a:t>
            </a:r>
            <a:r>
              <a:rPr lang="en-GB" sz="2000" dirty="0" err="1" smtClean="0"/>
              <a:t>McGarry</a:t>
            </a:r>
            <a:r>
              <a:rPr lang="en-GB" sz="2000" dirty="0" smtClean="0"/>
              <a:t> and Simpson, 2011; </a:t>
            </a:r>
            <a:r>
              <a:rPr lang="en-GB" sz="2000" dirty="0" err="1" smtClean="0"/>
              <a:t>Wydall</a:t>
            </a:r>
            <a:r>
              <a:rPr lang="en-GB" sz="2000" dirty="0" smtClean="0"/>
              <a:t> and </a:t>
            </a:r>
            <a:r>
              <a:rPr lang="en-GB" sz="2000" dirty="0" err="1" smtClean="0"/>
              <a:t>Zerk</a:t>
            </a:r>
            <a:r>
              <a:rPr lang="en-GB" sz="2000" dirty="0" smtClean="0"/>
              <a:t>, 2015)</a:t>
            </a:r>
            <a:endParaRPr lang="en-GB" sz="2000" dirty="0"/>
          </a:p>
        </p:txBody>
      </p:sp>
      <p:sp>
        <p:nvSpPr>
          <p:cNvPr id="4" name="Slide Number Placeholder 3"/>
          <p:cNvSpPr>
            <a:spLocks noGrp="1"/>
          </p:cNvSpPr>
          <p:nvPr>
            <p:ph type="sldNum" sz="quarter" idx="10"/>
          </p:nvPr>
        </p:nvSpPr>
        <p:spPr/>
        <p:txBody>
          <a:bodyPr/>
          <a:lstStyle/>
          <a:p>
            <a:fld id="{EA7CA228-9DE3-4B08-9E82-CCD9F21345C8}" type="slidenum">
              <a:rPr lang="en-GB" smtClean="0"/>
              <a:t>4</a:t>
            </a:fld>
            <a:endParaRPr lang="en-GB"/>
          </a:p>
        </p:txBody>
      </p:sp>
    </p:spTree>
    <p:extLst>
      <p:ext uri="{BB962C8B-B14F-4D97-AF65-F5344CB8AC3E}">
        <p14:creationId xmlns:p14="http://schemas.microsoft.com/office/powerpoint/2010/main" val="1954730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Similar to younger age groups, older people rarely access statutory agencies directly, in cases where domestic abuse is detected, it is usually a third-party report that discloses the abuse to statutory agencies (</a:t>
            </a:r>
            <a:r>
              <a:rPr lang="en-GB" dirty="0" err="1" smtClean="0"/>
              <a:t>Wydall</a:t>
            </a:r>
            <a:r>
              <a:rPr lang="en-GB" dirty="0" smtClean="0"/>
              <a:t> and </a:t>
            </a:r>
            <a:r>
              <a:rPr lang="en-GB" dirty="0" err="1" smtClean="0"/>
              <a:t>Zerk</a:t>
            </a:r>
            <a:r>
              <a:rPr lang="en-GB" dirty="0" smtClean="0"/>
              <a:t>, 2015). Often younger victims of domestic abuse will access specialist domestic abuse services from the third sector; however, as </a:t>
            </a:r>
            <a:r>
              <a:rPr lang="en-GB" dirty="0" err="1" smtClean="0"/>
              <a:t>McGarry</a:t>
            </a:r>
            <a:r>
              <a:rPr lang="en-GB" dirty="0" smtClean="0"/>
              <a:t> et al. (2014) highlight, older people do not appear to access support from these specialist services either. Consequently, older people are under-represented across both statutory and third sector service provision and thus these sectors have limited knowledge about older people’s needs.</a:t>
            </a:r>
            <a:endParaRPr lang="en-GB" dirty="0"/>
          </a:p>
        </p:txBody>
      </p:sp>
      <p:sp>
        <p:nvSpPr>
          <p:cNvPr id="4" name="Slide Number Placeholder 3"/>
          <p:cNvSpPr>
            <a:spLocks noGrp="1"/>
          </p:cNvSpPr>
          <p:nvPr>
            <p:ph type="sldNum" sz="quarter" idx="10"/>
          </p:nvPr>
        </p:nvSpPr>
        <p:spPr/>
        <p:txBody>
          <a:bodyPr/>
          <a:lstStyle/>
          <a:p>
            <a:fld id="{EA7CA228-9DE3-4B08-9E82-CCD9F21345C8}" type="slidenum">
              <a:rPr lang="en-GB" smtClean="0"/>
              <a:t>5</a:t>
            </a:fld>
            <a:endParaRPr lang="en-GB"/>
          </a:p>
        </p:txBody>
      </p:sp>
    </p:spTree>
    <p:extLst>
      <p:ext uri="{BB962C8B-B14F-4D97-AF65-F5344CB8AC3E}">
        <p14:creationId xmlns:p14="http://schemas.microsoft.com/office/powerpoint/2010/main" val="17605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marriage –  sadly abuse is part of that – many will say “you made your bed,</a:t>
            </a:r>
            <a:r>
              <a:rPr lang="en-GB" baseline="0" dirty="0" smtClean="0"/>
              <a:t> you have to lie in it”</a:t>
            </a:r>
          </a:p>
          <a:p>
            <a:r>
              <a:rPr lang="en-GB" baseline="0" dirty="0" smtClean="0"/>
              <a:t>When we spoke to older people they would witness their fathers treating their mother in this way – it is acceptable and sadly some of the women just laughed it off and said don’t worry about me. </a:t>
            </a:r>
          </a:p>
          <a:p>
            <a:r>
              <a:rPr lang="en-GB" baseline="0" dirty="0" smtClean="0"/>
              <a:t>Many of our victims advise that the only person they see is the perpetrator therefore if they are arrested who will visit – no- one therefore they do not disclose and hide  the abuse. </a:t>
            </a:r>
          </a:p>
        </p:txBody>
      </p:sp>
      <p:sp>
        <p:nvSpPr>
          <p:cNvPr id="4" name="Slide Number Placeholder 3"/>
          <p:cNvSpPr>
            <a:spLocks noGrp="1"/>
          </p:cNvSpPr>
          <p:nvPr>
            <p:ph type="sldNum" sz="quarter" idx="10"/>
          </p:nvPr>
        </p:nvSpPr>
        <p:spPr/>
        <p:txBody>
          <a:bodyPr/>
          <a:lstStyle/>
          <a:p>
            <a:fld id="{EA7CA228-9DE3-4B08-9E82-CCD9F21345C8}" type="slidenum">
              <a:rPr lang="en-GB" smtClean="0"/>
              <a:t>6</a:t>
            </a:fld>
            <a:endParaRPr lang="en-GB"/>
          </a:p>
        </p:txBody>
      </p:sp>
    </p:spTree>
    <p:extLst>
      <p:ext uri="{BB962C8B-B14F-4D97-AF65-F5344CB8AC3E}">
        <p14:creationId xmlns:p14="http://schemas.microsoft.com/office/powerpoint/2010/main" val="3284489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State structures, such as retirement, limit access to financial opportunities at this stage in the life course for many older people. For most women born prior to the Second World War, financial dependency on their husbands as the traditional “breadwinner” reflects a widely accepted socio-cultural norm towards marriage and the differing conjugal roles for heterosexual couples (Wimberley, 1973). Thus, many older women within these age groups do not have their name on</a:t>
            </a:r>
          </a:p>
          <a:p>
            <a:r>
              <a:rPr lang="en-GB" dirty="0" smtClean="0"/>
              <a:t>importance on protecting the private family sphere, the home, from external interference</a:t>
            </a:r>
          </a:p>
          <a:p>
            <a:r>
              <a:rPr lang="en-GB" dirty="0" smtClean="0"/>
              <a:t>VOL. 19 NO. 5 2017jTHE JOURNAL OF ADULT </a:t>
            </a:r>
            <a:r>
              <a:rPr lang="en-GB" dirty="0" err="1" smtClean="0"/>
              <a:t>PROTECTIONjPAGE</a:t>
            </a:r>
            <a:r>
              <a:rPr lang="en-GB" dirty="0" smtClean="0"/>
              <a:t> 249</a:t>
            </a:r>
          </a:p>
          <a:p>
            <a:r>
              <a:rPr lang="en-GB" dirty="0" smtClean="0"/>
              <a:t>mortgagedeeds,relyontheirhusband’spensionanddonothavedirectaccesstothehousehold finances (ADASS, 2015).</a:t>
            </a:r>
            <a:endParaRPr lang="en-GB" dirty="0"/>
          </a:p>
        </p:txBody>
      </p:sp>
      <p:sp>
        <p:nvSpPr>
          <p:cNvPr id="4" name="Slide Number Placeholder 3"/>
          <p:cNvSpPr>
            <a:spLocks noGrp="1"/>
          </p:cNvSpPr>
          <p:nvPr>
            <p:ph type="sldNum" sz="quarter" idx="10"/>
          </p:nvPr>
        </p:nvSpPr>
        <p:spPr/>
        <p:txBody>
          <a:bodyPr/>
          <a:lstStyle/>
          <a:p>
            <a:fld id="{EA7CA228-9DE3-4B08-9E82-CCD9F21345C8}" type="slidenum">
              <a:rPr lang="en-GB" smtClean="0"/>
              <a:t>7</a:t>
            </a:fld>
            <a:endParaRPr lang="en-GB"/>
          </a:p>
        </p:txBody>
      </p:sp>
    </p:spTree>
    <p:extLst>
      <p:ext uri="{BB962C8B-B14F-4D97-AF65-F5344CB8AC3E}">
        <p14:creationId xmlns:p14="http://schemas.microsoft.com/office/powerpoint/2010/main" val="2703551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Are more likely to conceal domestic abuse within the family because the harsh reality of the situation conflicts with constructed ideals of family life and a woman’s role as a wife and mother</a:t>
            </a:r>
          </a:p>
          <a:p>
            <a:r>
              <a:rPr lang="en-GB" dirty="0" smtClean="0"/>
              <a:t>For</a:t>
            </a:r>
            <a:r>
              <a:rPr lang="en-GB" baseline="0" dirty="0" smtClean="0"/>
              <a:t> a male older victims like their younger counterparts – abuse by their partner is not recognised as DA or reported due to fear of not being believed, What kind of real man allows himself to be abused after all they are the stronger sex right? </a:t>
            </a:r>
            <a:endParaRPr lang="en-GB" dirty="0" smtClean="0"/>
          </a:p>
        </p:txBody>
      </p:sp>
      <p:sp>
        <p:nvSpPr>
          <p:cNvPr id="4" name="Slide Number Placeholder 3"/>
          <p:cNvSpPr>
            <a:spLocks noGrp="1"/>
          </p:cNvSpPr>
          <p:nvPr>
            <p:ph type="sldNum" sz="quarter" idx="10"/>
          </p:nvPr>
        </p:nvSpPr>
        <p:spPr/>
        <p:txBody>
          <a:bodyPr/>
          <a:lstStyle/>
          <a:p>
            <a:fld id="{EA7CA228-9DE3-4B08-9E82-CCD9F21345C8}" type="slidenum">
              <a:rPr lang="en-GB" smtClean="0"/>
              <a:t>8</a:t>
            </a:fld>
            <a:endParaRPr lang="en-GB"/>
          </a:p>
        </p:txBody>
      </p:sp>
    </p:spTree>
    <p:extLst>
      <p:ext uri="{BB962C8B-B14F-4D97-AF65-F5344CB8AC3E}">
        <p14:creationId xmlns:p14="http://schemas.microsoft.com/office/powerpoint/2010/main" val="2690248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Third party disclosers</a:t>
            </a:r>
            <a:r>
              <a:rPr lang="en-GB" baseline="0" dirty="0" smtClean="0"/>
              <a:t> to the police</a:t>
            </a:r>
          </a:p>
          <a:p>
            <a:r>
              <a:rPr lang="en-GB" dirty="0" smtClean="0"/>
              <a:t>Whilst older victim’s dependency on abusers has been recognised as a significant risk factor (Kurrleetal.,1992)interdependency, where the perpetrator may also be dependent on the victim, is not always acknowledged within the feminist literature (Steinmetz, 1988). For example, as Clarke et al. (2015) note, financial and emotional abuse can occur where an adult son with a substance misuse problem is the sole carer for a parent. For victims in this context, a sense of parental responsibility to help their adult child with an addiction often supersedes their needs and rights as an individual (</a:t>
            </a:r>
            <a:r>
              <a:rPr lang="en-GB" dirty="0" err="1" smtClean="0"/>
              <a:t>Sprangler</a:t>
            </a:r>
            <a:r>
              <a:rPr lang="en-GB" dirty="0" smtClean="0"/>
              <a:t> and </a:t>
            </a:r>
            <a:r>
              <a:rPr lang="en-GB" dirty="0" err="1" smtClean="0"/>
              <a:t>Brandl</a:t>
            </a:r>
            <a:r>
              <a:rPr lang="en-GB" dirty="0" smtClean="0"/>
              <a:t>, 2007)</a:t>
            </a:r>
          </a:p>
          <a:p>
            <a:r>
              <a:rPr lang="en-GB" dirty="0" smtClean="0"/>
              <a:t>Would prefer</a:t>
            </a:r>
            <a:r>
              <a:rPr lang="en-GB" baseline="0" dirty="0" smtClean="0"/>
              <a:t> to be visited by someone than nobody at all!</a:t>
            </a:r>
          </a:p>
          <a:p>
            <a:r>
              <a:rPr lang="en-GB" dirty="0" smtClean="0"/>
              <a:t>whilst most domestic abuse service responses are targeted at separating the victim and the perpetrator, for some older people, maintaining the relationship with the harmer is a priority, especially if they are an adult child. Moreover, severing family ties with the abuser(s) can lead to loss of access to grandchildren and subsequent social isolation (Flueckiger,2004).</a:t>
            </a:r>
            <a:r>
              <a:rPr lang="en-GB" dirty="0" err="1" smtClean="0"/>
              <a:t>Cicirelli</a:t>
            </a:r>
            <a:r>
              <a:rPr lang="en-GB" dirty="0" smtClean="0"/>
              <a:t> (2010)states that the risk of social isolation can also stem from the fact that social networks diminish in later life.</a:t>
            </a:r>
          </a:p>
          <a:p>
            <a:endParaRPr lang="en-GB" dirty="0"/>
          </a:p>
        </p:txBody>
      </p:sp>
      <p:sp>
        <p:nvSpPr>
          <p:cNvPr id="4" name="Slide Number Placeholder 3"/>
          <p:cNvSpPr>
            <a:spLocks noGrp="1"/>
          </p:cNvSpPr>
          <p:nvPr>
            <p:ph type="sldNum" sz="quarter" idx="10"/>
          </p:nvPr>
        </p:nvSpPr>
        <p:spPr/>
        <p:txBody>
          <a:bodyPr/>
          <a:lstStyle/>
          <a:p>
            <a:fld id="{EA7CA228-9DE3-4B08-9E82-CCD9F21345C8}" type="slidenum">
              <a:rPr lang="en-GB" smtClean="0"/>
              <a:t>10</a:t>
            </a:fld>
            <a:endParaRPr lang="en-GB"/>
          </a:p>
        </p:txBody>
      </p:sp>
    </p:spTree>
    <p:extLst>
      <p:ext uri="{BB962C8B-B14F-4D97-AF65-F5344CB8AC3E}">
        <p14:creationId xmlns:p14="http://schemas.microsoft.com/office/powerpoint/2010/main" val="3163772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Zink et al.’s (2006) research with older victims highlights a strong desire by victims to stay attached to social networks that have been developed over many years. Furthermore, research by Age UK (2014) indicates that older people place considerable emphasis on having family and friends in close proximity. Thus, in later life, service responses that lead to a reduction in social networks may not be considered a desirable </a:t>
            </a:r>
            <a:r>
              <a:rPr lang="en-GB" dirty="0" err="1" smtClean="0"/>
              <a:t>option,as</a:t>
            </a:r>
            <a:r>
              <a:rPr lang="en-GB" dirty="0" smtClean="0"/>
              <a:t> rebuilding </a:t>
            </a:r>
            <a:r>
              <a:rPr lang="en-GB" dirty="0" err="1" smtClean="0"/>
              <a:t>socialties</a:t>
            </a:r>
            <a:r>
              <a:rPr lang="en-GB" dirty="0" smtClean="0"/>
              <a:t> may be more difficult for older people than for other age groups</a:t>
            </a:r>
            <a:endParaRPr lang="en-GB" dirty="0"/>
          </a:p>
        </p:txBody>
      </p:sp>
      <p:sp>
        <p:nvSpPr>
          <p:cNvPr id="4" name="Slide Number Placeholder 3"/>
          <p:cNvSpPr>
            <a:spLocks noGrp="1"/>
          </p:cNvSpPr>
          <p:nvPr>
            <p:ph type="sldNum" sz="quarter" idx="10"/>
          </p:nvPr>
        </p:nvSpPr>
        <p:spPr/>
        <p:txBody>
          <a:bodyPr/>
          <a:lstStyle/>
          <a:p>
            <a:fld id="{EA7CA228-9DE3-4B08-9E82-CCD9F21345C8}" type="slidenum">
              <a:rPr lang="en-GB" smtClean="0"/>
              <a:t>13</a:t>
            </a:fld>
            <a:endParaRPr lang="en-GB"/>
          </a:p>
        </p:txBody>
      </p:sp>
    </p:spTree>
    <p:extLst>
      <p:ext uri="{BB962C8B-B14F-4D97-AF65-F5344CB8AC3E}">
        <p14:creationId xmlns:p14="http://schemas.microsoft.com/office/powerpoint/2010/main" val="1189594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177BDC2-54C4-4C50-9883-ED669209CF4D}"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F66C1C-9F9B-4948-BD8D-9277C80EE097}" type="slidenum">
              <a:rPr lang="en-GB" smtClean="0"/>
              <a:t>‹#›</a:t>
            </a:fld>
            <a:endParaRPr lang="en-GB"/>
          </a:p>
        </p:txBody>
      </p:sp>
    </p:spTree>
    <p:extLst>
      <p:ext uri="{BB962C8B-B14F-4D97-AF65-F5344CB8AC3E}">
        <p14:creationId xmlns:p14="http://schemas.microsoft.com/office/powerpoint/2010/main" val="39761834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177BDC2-54C4-4C50-9883-ED669209CF4D}"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F66C1C-9F9B-4948-BD8D-9277C80EE097}" type="slidenum">
              <a:rPr lang="en-GB" smtClean="0"/>
              <a:t>‹#›</a:t>
            </a:fld>
            <a:endParaRPr lang="en-GB"/>
          </a:p>
        </p:txBody>
      </p:sp>
    </p:spTree>
    <p:extLst>
      <p:ext uri="{BB962C8B-B14F-4D97-AF65-F5344CB8AC3E}">
        <p14:creationId xmlns:p14="http://schemas.microsoft.com/office/powerpoint/2010/main" val="2953295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177BDC2-54C4-4C50-9883-ED669209CF4D}"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F66C1C-9F9B-4948-BD8D-9277C80EE097}" type="slidenum">
              <a:rPr lang="en-GB" smtClean="0"/>
              <a:t>‹#›</a:t>
            </a:fld>
            <a:endParaRPr lang="en-GB"/>
          </a:p>
        </p:txBody>
      </p:sp>
    </p:spTree>
    <p:extLst>
      <p:ext uri="{BB962C8B-B14F-4D97-AF65-F5344CB8AC3E}">
        <p14:creationId xmlns:p14="http://schemas.microsoft.com/office/powerpoint/2010/main" val="3300221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1AEFC3C-83F3-48F2-89AF-6EF58863DA3A}"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E31D11-F2E9-4D1C-885C-CE44F547C5CF}" type="slidenum">
              <a:rPr lang="en-GB" smtClean="0"/>
              <a:t>‹#›</a:t>
            </a:fld>
            <a:endParaRPr lang="en-GB"/>
          </a:p>
        </p:txBody>
      </p:sp>
    </p:spTree>
    <p:extLst>
      <p:ext uri="{BB962C8B-B14F-4D97-AF65-F5344CB8AC3E}">
        <p14:creationId xmlns:p14="http://schemas.microsoft.com/office/powerpoint/2010/main" val="3114685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1AEFC3C-83F3-48F2-89AF-6EF58863DA3A}"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E31D11-F2E9-4D1C-885C-CE44F547C5CF}" type="slidenum">
              <a:rPr lang="en-GB" smtClean="0"/>
              <a:t>‹#›</a:t>
            </a:fld>
            <a:endParaRPr lang="en-GB"/>
          </a:p>
        </p:txBody>
      </p:sp>
    </p:spTree>
    <p:extLst>
      <p:ext uri="{BB962C8B-B14F-4D97-AF65-F5344CB8AC3E}">
        <p14:creationId xmlns:p14="http://schemas.microsoft.com/office/powerpoint/2010/main" val="2957002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AEFC3C-83F3-48F2-89AF-6EF58863DA3A}"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E31D11-F2E9-4D1C-885C-CE44F547C5CF}" type="slidenum">
              <a:rPr lang="en-GB" smtClean="0"/>
              <a:t>‹#›</a:t>
            </a:fld>
            <a:endParaRPr lang="en-GB"/>
          </a:p>
        </p:txBody>
      </p:sp>
    </p:spTree>
    <p:extLst>
      <p:ext uri="{BB962C8B-B14F-4D97-AF65-F5344CB8AC3E}">
        <p14:creationId xmlns:p14="http://schemas.microsoft.com/office/powerpoint/2010/main" val="3723649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1AEFC3C-83F3-48F2-89AF-6EF58863DA3A}" type="datetimeFigureOut">
              <a:rPr lang="en-GB" smtClean="0"/>
              <a:t>02/02/2021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E31D11-F2E9-4D1C-885C-CE44F547C5CF}" type="slidenum">
              <a:rPr lang="en-GB" smtClean="0"/>
              <a:t>‹#›</a:t>
            </a:fld>
            <a:endParaRPr lang="en-GB"/>
          </a:p>
        </p:txBody>
      </p:sp>
    </p:spTree>
    <p:extLst>
      <p:ext uri="{BB962C8B-B14F-4D97-AF65-F5344CB8AC3E}">
        <p14:creationId xmlns:p14="http://schemas.microsoft.com/office/powerpoint/2010/main" val="2886853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1AEFC3C-83F3-48F2-89AF-6EF58863DA3A}" type="datetimeFigureOut">
              <a:rPr lang="en-GB" smtClean="0"/>
              <a:t>02/02/2021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CE31D11-F2E9-4D1C-885C-CE44F547C5CF}" type="slidenum">
              <a:rPr lang="en-GB" smtClean="0"/>
              <a:t>‹#›</a:t>
            </a:fld>
            <a:endParaRPr lang="en-GB"/>
          </a:p>
        </p:txBody>
      </p:sp>
    </p:spTree>
    <p:extLst>
      <p:ext uri="{BB962C8B-B14F-4D97-AF65-F5344CB8AC3E}">
        <p14:creationId xmlns:p14="http://schemas.microsoft.com/office/powerpoint/2010/main" val="2233325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1AEFC3C-83F3-48F2-89AF-6EF58863DA3A}" type="datetimeFigureOut">
              <a:rPr lang="en-GB" smtClean="0"/>
              <a:t>02/02/2021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CE31D11-F2E9-4D1C-885C-CE44F547C5CF}" type="slidenum">
              <a:rPr lang="en-GB" smtClean="0"/>
              <a:t>‹#›</a:t>
            </a:fld>
            <a:endParaRPr lang="en-GB"/>
          </a:p>
        </p:txBody>
      </p:sp>
    </p:spTree>
    <p:extLst>
      <p:ext uri="{BB962C8B-B14F-4D97-AF65-F5344CB8AC3E}">
        <p14:creationId xmlns:p14="http://schemas.microsoft.com/office/powerpoint/2010/main" val="4030779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AEFC3C-83F3-48F2-89AF-6EF58863DA3A}" type="datetimeFigureOut">
              <a:rPr lang="en-GB" smtClean="0"/>
              <a:t>02/02/2021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CE31D11-F2E9-4D1C-885C-CE44F547C5CF}" type="slidenum">
              <a:rPr lang="en-GB" smtClean="0"/>
              <a:t>‹#›</a:t>
            </a:fld>
            <a:endParaRPr lang="en-GB"/>
          </a:p>
        </p:txBody>
      </p:sp>
    </p:spTree>
    <p:extLst>
      <p:ext uri="{BB962C8B-B14F-4D97-AF65-F5344CB8AC3E}">
        <p14:creationId xmlns:p14="http://schemas.microsoft.com/office/powerpoint/2010/main" val="1103947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AEFC3C-83F3-48F2-89AF-6EF58863DA3A}" type="datetimeFigureOut">
              <a:rPr lang="en-GB" smtClean="0"/>
              <a:t>02/02/2021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E31D11-F2E9-4D1C-885C-CE44F547C5CF}" type="slidenum">
              <a:rPr lang="en-GB" smtClean="0"/>
              <a:t>‹#›</a:t>
            </a:fld>
            <a:endParaRPr lang="en-GB"/>
          </a:p>
        </p:txBody>
      </p:sp>
    </p:spTree>
    <p:extLst>
      <p:ext uri="{BB962C8B-B14F-4D97-AF65-F5344CB8AC3E}">
        <p14:creationId xmlns:p14="http://schemas.microsoft.com/office/powerpoint/2010/main" val="3935607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177BDC2-54C4-4C50-9883-ED669209CF4D}"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F66C1C-9F9B-4948-BD8D-9277C80EE097}" type="slidenum">
              <a:rPr lang="en-GB" smtClean="0"/>
              <a:t>‹#›</a:t>
            </a:fld>
            <a:endParaRPr lang="en-GB"/>
          </a:p>
        </p:txBody>
      </p:sp>
    </p:spTree>
    <p:extLst>
      <p:ext uri="{BB962C8B-B14F-4D97-AF65-F5344CB8AC3E}">
        <p14:creationId xmlns:p14="http://schemas.microsoft.com/office/powerpoint/2010/main" val="202694301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AEFC3C-83F3-48F2-89AF-6EF58863DA3A}" type="datetimeFigureOut">
              <a:rPr lang="en-GB" smtClean="0"/>
              <a:t>02/02/2021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E31D11-F2E9-4D1C-885C-CE44F547C5CF}" type="slidenum">
              <a:rPr lang="en-GB" smtClean="0"/>
              <a:t>‹#›</a:t>
            </a:fld>
            <a:endParaRPr lang="en-GB"/>
          </a:p>
        </p:txBody>
      </p:sp>
    </p:spTree>
    <p:extLst>
      <p:ext uri="{BB962C8B-B14F-4D97-AF65-F5344CB8AC3E}">
        <p14:creationId xmlns:p14="http://schemas.microsoft.com/office/powerpoint/2010/main" val="4060409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1AEFC3C-83F3-48F2-89AF-6EF58863DA3A}"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E31D11-F2E9-4D1C-885C-CE44F547C5CF}" type="slidenum">
              <a:rPr lang="en-GB" smtClean="0"/>
              <a:t>‹#›</a:t>
            </a:fld>
            <a:endParaRPr lang="en-GB"/>
          </a:p>
        </p:txBody>
      </p:sp>
    </p:spTree>
    <p:extLst>
      <p:ext uri="{BB962C8B-B14F-4D97-AF65-F5344CB8AC3E}">
        <p14:creationId xmlns:p14="http://schemas.microsoft.com/office/powerpoint/2010/main" val="3350449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1AEFC3C-83F3-48F2-89AF-6EF58863DA3A}"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E31D11-F2E9-4D1C-885C-CE44F547C5CF}" type="slidenum">
              <a:rPr lang="en-GB" smtClean="0"/>
              <a:t>‹#›</a:t>
            </a:fld>
            <a:endParaRPr lang="en-GB"/>
          </a:p>
        </p:txBody>
      </p:sp>
    </p:spTree>
    <p:extLst>
      <p:ext uri="{BB962C8B-B14F-4D97-AF65-F5344CB8AC3E}">
        <p14:creationId xmlns:p14="http://schemas.microsoft.com/office/powerpoint/2010/main" val="14879139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5000"/>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500" b="0" i="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Footer Placeholder 4"/>
          <p:cNvSpPr>
            <a:spLocks noGrp="1"/>
          </p:cNvSpPr>
          <p:nvPr>
            <p:ph type="ftr" sz="quarter" idx="11"/>
          </p:nvPr>
        </p:nvSpPr>
        <p:spPr>
          <a:xfrm>
            <a:off x="0" y="6220781"/>
            <a:ext cx="9144000" cy="637219"/>
          </a:xfrm>
          <a:prstGeom prst="rect">
            <a:avLst/>
          </a:prstGeom>
          <a:solidFill>
            <a:schemeClr val="bg2"/>
          </a:solidFill>
        </p:spPr>
        <p:txBody>
          <a:bodyPr lIns="468000" tIns="468000" rIns="468000" bIns="468000"/>
          <a:lstStyle>
            <a:lvl1pPr algn="l">
              <a:defRPr sz="1800" b="1" i="0">
                <a:solidFill>
                  <a:schemeClr val="tx2"/>
                </a:solidFill>
                <a:latin typeface="Proxima Nova Bold"/>
                <a:cs typeface="Proxima Nova Bold"/>
              </a:defRPr>
            </a:lvl1pPr>
          </a:lstStyle>
          <a:p>
            <a:r>
              <a:rPr lang="en-US" dirty="0" err="1"/>
              <a:t>www.homeless.org</a:t>
            </a:r>
            <a:endParaRPr lang="en-US" dirty="0"/>
          </a:p>
        </p:txBody>
      </p:sp>
    </p:spTree>
    <p:extLst>
      <p:ext uri="{BB962C8B-B14F-4D97-AF65-F5344CB8AC3E}">
        <p14:creationId xmlns:p14="http://schemas.microsoft.com/office/powerpoint/2010/main" val="8363756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0" y="6220781"/>
            <a:ext cx="9144000" cy="637219"/>
          </a:xfrm>
          <a:prstGeom prst="rect">
            <a:avLst/>
          </a:prstGeom>
          <a:solidFill>
            <a:schemeClr val="bg2"/>
          </a:solidFill>
        </p:spPr>
        <p:txBody>
          <a:bodyPr lIns="468000" tIns="468000" rIns="468000" bIns="468000"/>
          <a:lstStyle>
            <a:lvl1pPr algn="l">
              <a:defRPr sz="1800" b="1" i="0">
                <a:solidFill>
                  <a:schemeClr val="tx2"/>
                </a:solidFill>
                <a:latin typeface="Proxima Nova Bold"/>
                <a:cs typeface="Proxima Nova Bold"/>
              </a:defRPr>
            </a:lvl1pPr>
          </a:lstStyle>
          <a:p>
            <a:r>
              <a:rPr lang="en-US" dirty="0" err="1"/>
              <a:t>www.homeless.org</a:t>
            </a:r>
            <a:endParaRPr lang="en-US" dirty="0"/>
          </a:p>
        </p:txBody>
      </p:sp>
    </p:spTree>
    <p:extLst>
      <p:ext uri="{BB962C8B-B14F-4D97-AF65-F5344CB8AC3E}">
        <p14:creationId xmlns:p14="http://schemas.microsoft.com/office/powerpoint/2010/main" val="3461815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a:t>www.homeless.org</a:t>
            </a:r>
            <a:endParaRPr lang="en-US" dirty="0"/>
          </a:p>
        </p:txBody>
      </p:sp>
    </p:spTree>
    <p:extLst>
      <p:ext uri="{BB962C8B-B14F-4D97-AF65-F5344CB8AC3E}">
        <p14:creationId xmlns:p14="http://schemas.microsoft.com/office/powerpoint/2010/main" val="5088669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a:t>www.homeless.org</a:t>
            </a:r>
            <a:endParaRPr lang="en-US" dirty="0"/>
          </a:p>
        </p:txBody>
      </p:sp>
    </p:spTree>
    <p:extLst>
      <p:ext uri="{BB962C8B-B14F-4D97-AF65-F5344CB8AC3E}">
        <p14:creationId xmlns:p14="http://schemas.microsoft.com/office/powerpoint/2010/main" val="1652135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a:t>www.homeless.org</a:t>
            </a:r>
            <a:endParaRPr lang="en-US" dirty="0"/>
          </a:p>
        </p:txBody>
      </p:sp>
    </p:spTree>
    <p:extLst>
      <p:ext uri="{BB962C8B-B14F-4D97-AF65-F5344CB8AC3E}">
        <p14:creationId xmlns:p14="http://schemas.microsoft.com/office/powerpoint/2010/main" val="3533709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a:t>www.homeless.org</a:t>
            </a:r>
            <a:endParaRPr lang="en-US" dirty="0"/>
          </a:p>
        </p:txBody>
      </p:sp>
    </p:spTree>
    <p:extLst>
      <p:ext uri="{BB962C8B-B14F-4D97-AF65-F5344CB8AC3E}">
        <p14:creationId xmlns:p14="http://schemas.microsoft.com/office/powerpoint/2010/main" val="14761621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a:t>www.homeless.org</a:t>
            </a:r>
            <a:endParaRPr lang="en-US" dirty="0"/>
          </a:p>
        </p:txBody>
      </p:sp>
    </p:spTree>
    <p:extLst>
      <p:ext uri="{BB962C8B-B14F-4D97-AF65-F5344CB8AC3E}">
        <p14:creationId xmlns:p14="http://schemas.microsoft.com/office/powerpoint/2010/main" val="745930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77BDC2-54C4-4C50-9883-ED669209CF4D}"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F66C1C-9F9B-4948-BD8D-9277C80EE097}" type="slidenum">
              <a:rPr lang="en-GB" smtClean="0"/>
              <a:t>‹#›</a:t>
            </a:fld>
            <a:endParaRPr lang="en-GB"/>
          </a:p>
        </p:txBody>
      </p:sp>
    </p:spTree>
    <p:extLst>
      <p:ext uri="{BB962C8B-B14F-4D97-AF65-F5344CB8AC3E}">
        <p14:creationId xmlns:p14="http://schemas.microsoft.com/office/powerpoint/2010/main" val="25278853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a:t>www.homeless.org</a:t>
            </a:r>
            <a:endParaRPr lang="en-US" dirty="0"/>
          </a:p>
        </p:txBody>
      </p:sp>
    </p:spTree>
    <p:extLst>
      <p:ext uri="{BB962C8B-B14F-4D97-AF65-F5344CB8AC3E}">
        <p14:creationId xmlns:p14="http://schemas.microsoft.com/office/powerpoint/2010/main" val="9918439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a:t>www.homeless.org</a:t>
            </a:r>
            <a:endParaRPr lang="en-US" dirty="0"/>
          </a:p>
        </p:txBody>
      </p:sp>
    </p:spTree>
    <p:extLst>
      <p:ext uri="{BB962C8B-B14F-4D97-AF65-F5344CB8AC3E}">
        <p14:creationId xmlns:p14="http://schemas.microsoft.com/office/powerpoint/2010/main" val="21652315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50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500" b="0" i="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Footer Placeholder 4"/>
          <p:cNvSpPr>
            <a:spLocks noGrp="1"/>
          </p:cNvSpPr>
          <p:nvPr>
            <p:ph type="ftr" sz="quarter" idx="11"/>
          </p:nvPr>
        </p:nvSpPr>
        <p:spPr>
          <a:xfrm>
            <a:off x="0" y="6220781"/>
            <a:ext cx="9144000" cy="637219"/>
          </a:xfrm>
          <a:prstGeom prst="rect">
            <a:avLst/>
          </a:prstGeom>
          <a:solidFill>
            <a:schemeClr val="bg2"/>
          </a:solidFill>
        </p:spPr>
        <p:txBody>
          <a:bodyPr lIns="468000" tIns="468000" rIns="468000" bIns="468000"/>
          <a:lstStyle>
            <a:lvl1pPr algn="l">
              <a:defRPr sz="1800" b="1" i="0">
                <a:solidFill>
                  <a:schemeClr val="tx2"/>
                </a:solidFill>
                <a:latin typeface="Proxima Nova Bold"/>
                <a:cs typeface="Proxima Nova Bold"/>
              </a:defRPr>
            </a:lvl1pPr>
          </a:lstStyle>
          <a:p>
            <a:r>
              <a:rPr lang="en-US" dirty="0" err="1" smtClean="0"/>
              <a:t>www.homeless.org</a:t>
            </a:r>
            <a:endParaRPr lang="en-US" dirty="0"/>
          </a:p>
        </p:txBody>
      </p:sp>
    </p:spTree>
    <p:extLst>
      <p:ext uri="{BB962C8B-B14F-4D97-AF65-F5344CB8AC3E}">
        <p14:creationId xmlns:p14="http://schemas.microsoft.com/office/powerpoint/2010/main" val="24693984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0" y="6220781"/>
            <a:ext cx="9144000" cy="637219"/>
          </a:xfrm>
          <a:prstGeom prst="rect">
            <a:avLst/>
          </a:prstGeom>
          <a:solidFill>
            <a:schemeClr val="bg2"/>
          </a:solidFill>
        </p:spPr>
        <p:txBody>
          <a:bodyPr lIns="468000" tIns="468000" rIns="468000" bIns="468000"/>
          <a:lstStyle>
            <a:lvl1pPr algn="l">
              <a:defRPr sz="1800" b="1" i="0">
                <a:solidFill>
                  <a:schemeClr val="tx2"/>
                </a:solidFill>
                <a:latin typeface="Proxima Nova Bold"/>
                <a:cs typeface="Proxima Nova Bold"/>
              </a:defRPr>
            </a:lvl1pPr>
          </a:lstStyle>
          <a:p>
            <a:r>
              <a:rPr lang="en-US" dirty="0" err="1" smtClean="0"/>
              <a:t>www.homeless.org</a:t>
            </a:r>
            <a:endParaRPr lang="en-US" dirty="0"/>
          </a:p>
        </p:txBody>
      </p:sp>
    </p:spTree>
    <p:extLst>
      <p:ext uri="{BB962C8B-B14F-4D97-AF65-F5344CB8AC3E}">
        <p14:creationId xmlns:p14="http://schemas.microsoft.com/office/powerpoint/2010/main" val="38004894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8"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smtClean="0"/>
              <a:t>www.homeless.org</a:t>
            </a:r>
            <a:endParaRPr lang="en-US" dirty="0"/>
          </a:p>
        </p:txBody>
      </p:sp>
    </p:spTree>
    <p:extLst>
      <p:ext uri="{BB962C8B-B14F-4D97-AF65-F5344CB8AC3E}">
        <p14:creationId xmlns:p14="http://schemas.microsoft.com/office/powerpoint/2010/main" val="12057532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smtClean="0"/>
              <a:t>www.homeless.org</a:t>
            </a:r>
            <a:endParaRPr lang="en-US" dirty="0"/>
          </a:p>
        </p:txBody>
      </p:sp>
    </p:spTree>
    <p:extLst>
      <p:ext uri="{BB962C8B-B14F-4D97-AF65-F5344CB8AC3E}">
        <p14:creationId xmlns:p14="http://schemas.microsoft.com/office/powerpoint/2010/main" val="32439924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smtClean="0"/>
              <a:t>www.homeless.org</a:t>
            </a:r>
            <a:endParaRPr lang="en-US" dirty="0"/>
          </a:p>
        </p:txBody>
      </p:sp>
    </p:spTree>
    <p:extLst>
      <p:ext uri="{BB962C8B-B14F-4D97-AF65-F5344CB8AC3E}">
        <p14:creationId xmlns:p14="http://schemas.microsoft.com/office/powerpoint/2010/main" val="13332575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smtClean="0"/>
              <a:t>www.homeless.org</a:t>
            </a:r>
            <a:endParaRPr lang="en-US" dirty="0"/>
          </a:p>
        </p:txBody>
      </p:sp>
    </p:spTree>
    <p:extLst>
      <p:ext uri="{BB962C8B-B14F-4D97-AF65-F5344CB8AC3E}">
        <p14:creationId xmlns:p14="http://schemas.microsoft.com/office/powerpoint/2010/main" val="33988999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smtClean="0"/>
              <a:t>www.homeless.org</a:t>
            </a:r>
            <a:endParaRPr lang="en-US" dirty="0"/>
          </a:p>
        </p:txBody>
      </p:sp>
    </p:spTree>
    <p:extLst>
      <p:ext uri="{BB962C8B-B14F-4D97-AF65-F5344CB8AC3E}">
        <p14:creationId xmlns:p14="http://schemas.microsoft.com/office/powerpoint/2010/main" val="27119760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smtClean="0"/>
              <a:t>www.homeless.org</a:t>
            </a:r>
            <a:endParaRPr lang="en-US" dirty="0"/>
          </a:p>
        </p:txBody>
      </p:sp>
    </p:spTree>
    <p:extLst>
      <p:ext uri="{BB962C8B-B14F-4D97-AF65-F5344CB8AC3E}">
        <p14:creationId xmlns:p14="http://schemas.microsoft.com/office/powerpoint/2010/main" val="228898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177BDC2-54C4-4C50-9883-ED669209CF4D}" type="datetimeFigureOut">
              <a:rPr lang="en-GB" smtClean="0"/>
              <a:t>02/02/2021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F66C1C-9F9B-4948-BD8D-9277C80EE097}" type="slidenum">
              <a:rPr lang="en-GB" smtClean="0"/>
              <a:t>‹#›</a:t>
            </a:fld>
            <a:endParaRPr lang="en-GB"/>
          </a:p>
        </p:txBody>
      </p:sp>
    </p:spTree>
    <p:extLst>
      <p:ext uri="{BB962C8B-B14F-4D97-AF65-F5344CB8AC3E}">
        <p14:creationId xmlns:p14="http://schemas.microsoft.com/office/powerpoint/2010/main" val="42570280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smtClean="0"/>
              <a:t>www.homeless.org</a:t>
            </a:r>
            <a:endParaRPr lang="en-US" dirty="0"/>
          </a:p>
        </p:txBody>
      </p:sp>
    </p:spTree>
    <p:extLst>
      <p:ext uri="{BB962C8B-B14F-4D97-AF65-F5344CB8AC3E}">
        <p14:creationId xmlns:p14="http://schemas.microsoft.com/office/powerpoint/2010/main" val="3230169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177BDC2-54C4-4C50-9883-ED669209CF4D}" type="datetimeFigureOut">
              <a:rPr lang="en-GB" smtClean="0"/>
              <a:t>02/02/2021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F66C1C-9F9B-4948-BD8D-9277C80EE097}" type="slidenum">
              <a:rPr lang="en-GB" smtClean="0"/>
              <a:t>‹#›</a:t>
            </a:fld>
            <a:endParaRPr lang="en-GB"/>
          </a:p>
        </p:txBody>
      </p:sp>
    </p:spTree>
    <p:extLst>
      <p:ext uri="{BB962C8B-B14F-4D97-AF65-F5344CB8AC3E}">
        <p14:creationId xmlns:p14="http://schemas.microsoft.com/office/powerpoint/2010/main" val="3637663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177BDC2-54C4-4C50-9883-ED669209CF4D}" type="datetimeFigureOut">
              <a:rPr lang="en-GB" smtClean="0"/>
              <a:t>02/02/2021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F66C1C-9F9B-4948-BD8D-9277C80EE097}" type="slidenum">
              <a:rPr lang="en-GB" smtClean="0"/>
              <a:t>‹#›</a:t>
            </a:fld>
            <a:endParaRPr lang="en-GB"/>
          </a:p>
        </p:txBody>
      </p:sp>
    </p:spTree>
    <p:extLst>
      <p:ext uri="{BB962C8B-B14F-4D97-AF65-F5344CB8AC3E}">
        <p14:creationId xmlns:p14="http://schemas.microsoft.com/office/powerpoint/2010/main" val="4033903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77BDC2-54C4-4C50-9883-ED669209CF4D}" type="datetimeFigureOut">
              <a:rPr lang="en-GB" smtClean="0"/>
              <a:t>02/02/2021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F66C1C-9F9B-4948-BD8D-9277C80EE097}" type="slidenum">
              <a:rPr lang="en-GB" smtClean="0"/>
              <a:t>‹#›</a:t>
            </a:fld>
            <a:endParaRPr lang="en-GB"/>
          </a:p>
        </p:txBody>
      </p:sp>
    </p:spTree>
    <p:extLst>
      <p:ext uri="{BB962C8B-B14F-4D97-AF65-F5344CB8AC3E}">
        <p14:creationId xmlns:p14="http://schemas.microsoft.com/office/powerpoint/2010/main" val="3856891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77BDC2-54C4-4C50-9883-ED669209CF4D}" type="datetimeFigureOut">
              <a:rPr lang="en-GB" smtClean="0"/>
              <a:t>02/02/2021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F66C1C-9F9B-4948-BD8D-9277C80EE097}" type="slidenum">
              <a:rPr lang="en-GB" smtClean="0"/>
              <a:t>‹#›</a:t>
            </a:fld>
            <a:endParaRPr lang="en-GB"/>
          </a:p>
        </p:txBody>
      </p:sp>
    </p:spTree>
    <p:extLst>
      <p:ext uri="{BB962C8B-B14F-4D97-AF65-F5344CB8AC3E}">
        <p14:creationId xmlns:p14="http://schemas.microsoft.com/office/powerpoint/2010/main" val="3132183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77BDC2-54C4-4C50-9883-ED669209CF4D}" type="datetimeFigureOut">
              <a:rPr lang="en-GB" smtClean="0"/>
              <a:t>02/02/2021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F66C1C-9F9B-4948-BD8D-9277C80EE097}" type="slidenum">
              <a:rPr lang="en-GB" smtClean="0"/>
              <a:t>‹#›</a:t>
            </a:fld>
            <a:endParaRPr lang="en-GB"/>
          </a:p>
        </p:txBody>
      </p:sp>
    </p:spTree>
    <p:extLst>
      <p:ext uri="{BB962C8B-B14F-4D97-AF65-F5344CB8AC3E}">
        <p14:creationId xmlns:p14="http://schemas.microsoft.com/office/powerpoint/2010/main" val="3109693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2.png"/><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image" Target="../media/image2.png"/><Relationship Id="rId5" Type="http://schemas.openxmlformats.org/officeDocument/2006/relationships/slideLayout" Target="../slideLayouts/slideLayout36.xml"/><Relationship Id="rId10" Type="http://schemas.openxmlformats.org/officeDocument/2006/relationships/theme" Target="../theme/theme4.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77BDC2-54C4-4C50-9883-ED669209CF4D}" type="datetimeFigureOut">
              <a:rPr lang="en-GB" smtClean="0"/>
              <a:t>02/02/2021</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F66C1C-9F9B-4948-BD8D-9277C80EE097}" type="slidenum">
              <a:rPr lang="en-GB" smtClean="0"/>
              <a:t>‹#›</a:t>
            </a:fld>
            <a:endParaRPr lang="en-GB"/>
          </a:p>
        </p:txBody>
      </p:sp>
      <p:pic>
        <p:nvPicPr>
          <p:cNvPr id="7" name="Picture 2" descr="C:\Users\LongE\Desktop\Template Powerpoint.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8520" y="-99392"/>
            <a:ext cx="9313034" cy="698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700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1AEFC3C-83F3-48F2-89AF-6EF58863DA3A}" type="datetimeFigureOut">
              <a:rPr lang="en-GB" smtClean="0"/>
              <a:t>02/02/2021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CE31D11-F2E9-4D1C-885C-CE44F547C5CF}" type="slidenum">
              <a:rPr lang="en-GB" smtClean="0"/>
              <a:t>‹#›</a:t>
            </a:fld>
            <a:endParaRPr lang="en-GB"/>
          </a:p>
        </p:txBody>
      </p:sp>
    </p:spTree>
    <p:extLst>
      <p:ext uri="{BB962C8B-B14F-4D97-AF65-F5344CB8AC3E}">
        <p14:creationId xmlns:p14="http://schemas.microsoft.com/office/powerpoint/2010/main" val="6586884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a:xfrm>
            <a:off x="0" y="6220781"/>
            <a:ext cx="9144000" cy="637219"/>
          </a:xfrm>
          <a:prstGeom prst="rect">
            <a:avLst/>
          </a:prstGeom>
          <a:solidFill>
            <a:schemeClr val="bg2"/>
          </a:solidFill>
        </p:spPr>
        <p:txBody>
          <a:bodyPr lIns="468000" tIns="468000" rIns="468000" bIns="468000" anchor="ctr" anchorCtr="0"/>
          <a:lstStyle>
            <a:lvl1pPr algn="l">
              <a:defRPr sz="1800" b="1" i="0">
                <a:solidFill>
                  <a:schemeClr val="tx2"/>
                </a:solidFill>
                <a:latin typeface="Proxima Nova Bold"/>
                <a:cs typeface="Proxima Nova Bold"/>
              </a:defRPr>
            </a:lvl1pPr>
          </a:lstStyle>
          <a:p>
            <a:r>
              <a:rPr lang="en-US" dirty="0" err="1"/>
              <a:t>www.homeless.org</a:t>
            </a:r>
            <a:endParaRPr lang="en-US" dirty="0"/>
          </a:p>
        </p:txBody>
      </p:sp>
      <p:pic>
        <p:nvPicPr>
          <p:cNvPr id="5" name="Picture 4" descr="hl_logo_purple_rgb_med-res.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069766" y="360364"/>
            <a:ext cx="713872" cy="515094"/>
          </a:xfrm>
          <a:prstGeom prst="rect">
            <a:avLst/>
          </a:prstGeom>
        </p:spPr>
      </p:pic>
    </p:spTree>
    <p:extLst>
      <p:ext uri="{BB962C8B-B14F-4D97-AF65-F5344CB8AC3E}">
        <p14:creationId xmlns:p14="http://schemas.microsoft.com/office/powerpoint/2010/main" val="28226644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ctr" defTabSz="457200" rtl="0" eaLnBrk="1" latinLnBrk="0" hangingPunct="1">
        <a:spcBef>
          <a:spcPct val="0"/>
        </a:spcBef>
        <a:buNone/>
        <a:defRPr sz="4400" b="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0" y="6220781"/>
            <a:ext cx="9144000" cy="637219"/>
          </a:xfrm>
          <a:prstGeom prst="rect">
            <a:avLst/>
          </a:prstGeom>
          <a:solidFill>
            <a:schemeClr val="bg2"/>
          </a:solidFill>
        </p:spPr>
        <p:txBody>
          <a:bodyPr lIns="468000" tIns="468000" rIns="468000" bIns="468000" anchor="ctr" anchorCtr="0"/>
          <a:lstStyle>
            <a:lvl1pPr algn="l">
              <a:defRPr sz="1800" b="1" i="0">
                <a:solidFill>
                  <a:schemeClr val="tx2"/>
                </a:solidFill>
                <a:latin typeface="Proxima Nova Bold"/>
                <a:cs typeface="Proxima Nova Bold"/>
              </a:defRPr>
            </a:lvl1pPr>
          </a:lstStyle>
          <a:p>
            <a:r>
              <a:rPr lang="en-US" dirty="0" err="1" smtClean="0"/>
              <a:t>www.homeless.org</a:t>
            </a:r>
            <a:endParaRPr lang="en-US" dirty="0"/>
          </a:p>
        </p:txBody>
      </p:sp>
      <p:pic>
        <p:nvPicPr>
          <p:cNvPr id="5" name="Picture 4" descr="hl_logo_purple_rgb_med-res.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069766" y="360364"/>
            <a:ext cx="713872" cy="515094"/>
          </a:xfrm>
          <a:prstGeom prst="rect">
            <a:avLst/>
          </a:prstGeom>
        </p:spPr>
      </p:pic>
    </p:spTree>
    <p:extLst>
      <p:ext uri="{BB962C8B-B14F-4D97-AF65-F5344CB8AC3E}">
        <p14:creationId xmlns:p14="http://schemas.microsoft.com/office/powerpoint/2010/main" val="31281886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txStyles>
    <p:titleStyle>
      <a:lvl1pPr algn="ctr" defTabSz="457200" rtl="0" eaLnBrk="1" latinLnBrk="0" hangingPunct="1">
        <a:spcBef>
          <a:spcPct val="0"/>
        </a:spcBef>
        <a:buNone/>
        <a:defRPr sz="4400" b="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160" r="5708"/>
          <a:stretch/>
        </p:blipFill>
        <p:spPr>
          <a:xfrm>
            <a:off x="0" y="-27384"/>
            <a:ext cx="9153480" cy="6669360"/>
          </a:xfrm>
          <a:prstGeom prst="rect">
            <a:avLst/>
          </a:prstGeom>
        </p:spPr>
      </p:pic>
      <p:sp>
        <p:nvSpPr>
          <p:cNvPr id="2" name="Title 1"/>
          <p:cNvSpPr>
            <a:spLocks noGrp="1"/>
          </p:cNvSpPr>
          <p:nvPr>
            <p:ph type="ctrTitle"/>
          </p:nvPr>
        </p:nvSpPr>
        <p:spPr>
          <a:xfrm>
            <a:off x="1" y="360364"/>
            <a:ext cx="7185024" cy="1886836"/>
          </a:xfrm>
          <a:solidFill>
            <a:schemeClr val="tx2">
              <a:alpha val="85000"/>
            </a:schemeClr>
          </a:solidFill>
          <a:ln>
            <a:noFill/>
          </a:ln>
        </p:spPr>
        <p:txBody>
          <a:bodyPr wrap="square" lIns="360000" tIns="108000" rIns="108000" bIns="108000" anchor="t" anchorCtr="0">
            <a:spAutoFit/>
          </a:bodyPr>
          <a:lstStyle/>
          <a:p>
            <a:pPr algn="l">
              <a:lnSpc>
                <a:spcPts val="4500"/>
              </a:lnSpc>
            </a:pPr>
            <a:r>
              <a:rPr lang="en-GB" sz="2800" b="1" dirty="0">
                <a:solidFill>
                  <a:srgbClr val="FFFFFF"/>
                </a:solidFill>
                <a:latin typeface="Arial" panose="020B0604020202020204" pitchFamily="34" charset="0"/>
                <a:cs typeface="Arial" panose="020B0604020202020204" pitchFamily="34" charset="0"/>
              </a:rPr>
              <a:t>Supporting older women experiencing domestic abuse and at risk of homelessness</a:t>
            </a:r>
            <a:endParaRPr lang="en-US" sz="2800" b="1" dirty="0">
              <a:solidFill>
                <a:srgbClr val="FFFFFF"/>
              </a:solidFill>
              <a:latin typeface="Arial" panose="020B0604020202020204" pitchFamily="34" charset="0"/>
              <a:cs typeface="Arial" panose="020B0604020202020204" pitchFamily="34" charset="0"/>
            </a:endParaRPr>
          </a:p>
        </p:txBody>
      </p:sp>
      <p:sp>
        <p:nvSpPr>
          <p:cNvPr id="4"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rPr>
              <a:t>www.homeless.org.uk</a:t>
            </a:r>
          </a:p>
        </p:txBody>
      </p:sp>
      <p:pic>
        <p:nvPicPr>
          <p:cNvPr id="5" name="Picture 4" descr="hl_logo_purple_rgb_med-r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9766" y="360364"/>
            <a:ext cx="713872" cy="515094"/>
          </a:xfrm>
          <a:prstGeom prst="rect">
            <a:avLst/>
          </a:prstGeom>
        </p:spPr>
      </p:pic>
      <p:sp>
        <p:nvSpPr>
          <p:cNvPr id="10"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rPr>
              <a:t>Let’s </a:t>
            </a:r>
            <a:r>
              <a:rPr kumimoji="0" lang="en-US" sz="1600" b="1" i="0" u="none" strike="noStrike" kern="120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rPr>
              <a:t>end homelessness</a:t>
            </a:r>
            <a:r>
              <a:rPr kumimoji="0" lang="en-US" sz="1600" b="0" i="0" u="none" strike="noStrike" kern="120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rPr>
              <a:t> together</a:t>
            </a:r>
          </a:p>
        </p:txBody>
      </p:sp>
      <p:sp>
        <p:nvSpPr>
          <p:cNvPr id="12" name="Subtitle 2"/>
          <p:cNvSpPr>
            <a:spLocks noGrp="1"/>
          </p:cNvSpPr>
          <p:nvPr>
            <p:ph type="subTitle" idx="1"/>
          </p:nvPr>
        </p:nvSpPr>
        <p:spPr>
          <a:xfrm>
            <a:off x="-6648" y="4797152"/>
            <a:ext cx="7452320" cy="1095273"/>
          </a:xfrm>
          <a:solidFill>
            <a:schemeClr val="accent1">
              <a:alpha val="85000"/>
            </a:schemeClr>
          </a:solidFill>
        </p:spPr>
        <p:txBody>
          <a:bodyPr wrap="square" lIns="360000" tIns="108000" rIns="108000" bIns="108000" anchor="t" anchorCtr="0">
            <a:spAutoFit/>
          </a:bodyPr>
          <a:lstStyle/>
          <a:p>
            <a:pPr algn="l">
              <a:spcBef>
                <a:spcPts val="0"/>
              </a:spcBef>
            </a:pPr>
            <a:r>
              <a:rPr lang="en-US" sz="1900" b="1" dirty="0" smtClean="0">
                <a:solidFill>
                  <a:srgbClr val="FFFFFF"/>
                </a:solidFill>
                <a:latin typeface="Arial" panose="020B0604020202020204" pitchFamily="34" charset="0"/>
                <a:cs typeface="Arial" panose="020B0604020202020204" pitchFamily="34" charset="0"/>
              </a:rPr>
              <a:t>Chair: Lisa Raftery, Homeless Link, Grants Manager</a:t>
            </a:r>
          </a:p>
          <a:p>
            <a:pPr algn="l">
              <a:spcBef>
                <a:spcPts val="0"/>
              </a:spcBef>
            </a:pPr>
            <a:r>
              <a:rPr lang="en-US" sz="1900" b="1" dirty="0" smtClean="0">
                <a:solidFill>
                  <a:srgbClr val="FFFFFF"/>
                </a:solidFill>
                <a:latin typeface="Arial" panose="020B0604020202020204" pitchFamily="34" charset="0"/>
                <a:cs typeface="Arial" panose="020B0604020202020204" pitchFamily="34" charset="0"/>
              </a:rPr>
              <a:t>Jayne Gentry, Safer Places, Director of Operations </a:t>
            </a:r>
          </a:p>
          <a:p>
            <a:pPr algn="l">
              <a:spcBef>
                <a:spcPts val="0"/>
              </a:spcBef>
            </a:pPr>
            <a:r>
              <a:rPr lang="en-US" sz="1900" b="1" dirty="0" smtClean="0">
                <a:solidFill>
                  <a:srgbClr val="FFFFFF"/>
                </a:solidFill>
                <a:latin typeface="Arial" panose="020B0604020202020204" pitchFamily="34" charset="0"/>
                <a:cs typeface="Arial" panose="020B0604020202020204" pitchFamily="34" charset="0"/>
              </a:rPr>
              <a:t>Dickie James, Chief Executive, Staffordshire Women’s Aid</a:t>
            </a:r>
            <a:endParaRPr lang="en-US" sz="19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6262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Barriers to disclosure</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Perception by older people  is that services are for younger people</a:t>
            </a:r>
          </a:p>
          <a:p>
            <a:r>
              <a:rPr lang="en-GB" dirty="0" smtClean="0"/>
              <a:t>Generation/cultural/societal attitudes</a:t>
            </a:r>
          </a:p>
          <a:p>
            <a:r>
              <a:rPr lang="en-GB" dirty="0" smtClean="0"/>
              <a:t>Family dynamics</a:t>
            </a:r>
          </a:p>
          <a:p>
            <a:r>
              <a:rPr lang="en-GB" dirty="0" smtClean="0"/>
              <a:t>Health issues</a:t>
            </a:r>
          </a:p>
          <a:p>
            <a:r>
              <a:rPr lang="en-GB" dirty="0" smtClean="0"/>
              <a:t>Financial</a:t>
            </a:r>
          </a:p>
          <a:p>
            <a:r>
              <a:rPr lang="en-GB" dirty="0" smtClean="0"/>
              <a:t>Housing </a:t>
            </a:r>
          </a:p>
          <a:p>
            <a:r>
              <a:rPr lang="en-GB" dirty="0" smtClean="0"/>
              <a:t>Do not recognise their experience as DA</a:t>
            </a:r>
          </a:p>
          <a:p>
            <a:r>
              <a:rPr lang="en-GB" dirty="0" smtClean="0"/>
              <a:t>Isolation</a:t>
            </a:r>
          </a:p>
          <a:p>
            <a:r>
              <a:rPr lang="en-GB" dirty="0" smtClean="0"/>
              <a:t>Less likely to call 999</a:t>
            </a:r>
          </a:p>
          <a:p>
            <a:pPr marL="0" indent="0">
              <a:buNone/>
            </a:pPr>
            <a:endParaRPr lang="en-GB" dirty="0"/>
          </a:p>
        </p:txBody>
      </p:sp>
    </p:spTree>
    <p:extLst>
      <p:ext uri="{BB962C8B-B14F-4D97-AF65-F5344CB8AC3E}">
        <p14:creationId xmlns:p14="http://schemas.microsoft.com/office/powerpoint/2010/main" val="8093996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Disclosures</a:t>
            </a:r>
            <a:endParaRPr lang="en-GB" dirty="0"/>
          </a:p>
        </p:txBody>
      </p:sp>
      <p:sp>
        <p:nvSpPr>
          <p:cNvPr id="3" name="Content Placeholder 2"/>
          <p:cNvSpPr>
            <a:spLocks noGrp="1"/>
          </p:cNvSpPr>
          <p:nvPr>
            <p:ph idx="1"/>
          </p:nvPr>
        </p:nvSpPr>
        <p:spPr/>
        <p:txBody>
          <a:bodyPr>
            <a:normAutofit lnSpcReduction="10000"/>
          </a:bodyPr>
          <a:lstStyle/>
          <a:p>
            <a:r>
              <a:rPr lang="en-GB" dirty="0" smtClean="0"/>
              <a:t>Hospital services are significantly more likely to have older victims than the local DA IDVA services</a:t>
            </a:r>
          </a:p>
          <a:p>
            <a:r>
              <a:rPr lang="en-GB" dirty="0" smtClean="0"/>
              <a:t>50+ victims account for 14% of a hospital IDVA caseload vs 10% of local victims</a:t>
            </a:r>
          </a:p>
          <a:p>
            <a:r>
              <a:rPr lang="en-GB" dirty="0" smtClean="0"/>
              <a:t>Adult social care play a key role – now a Core MARAC member</a:t>
            </a:r>
          </a:p>
          <a:p>
            <a:r>
              <a:rPr lang="en-GB" dirty="0" smtClean="0"/>
              <a:t>Housing </a:t>
            </a:r>
          </a:p>
          <a:p>
            <a:r>
              <a:rPr lang="en-GB" dirty="0" smtClean="0"/>
              <a:t>Visiting caring agencies</a:t>
            </a:r>
          </a:p>
        </p:txBody>
      </p:sp>
    </p:spTree>
    <p:extLst>
      <p:ext uri="{BB962C8B-B14F-4D97-AF65-F5344CB8AC3E}">
        <p14:creationId xmlns:p14="http://schemas.microsoft.com/office/powerpoint/2010/main" val="2999254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Recommendations</a:t>
            </a:r>
            <a:endParaRPr lang="en-GB" dirty="0"/>
          </a:p>
        </p:txBody>
      </p:sp>
      <p:sp>
        <p:nvSpPr>
          <p:cNvPr id="3" name="Content Placeholder 2"/>
          <p:cNvSpPr>
            <a:spLocks noGrp="1"/>
          </p:cNvSpPr>
          <p:nvPr>
            <p:ph idx="1"/>
          </p:nvPr>
        </p:nvSpPr>
        <p:spPr/>
        <p:txBody>
          <a:bodyPr/>
          <a:lstStyle/>
          <a:p>
            <a:r>
              <a:rPr lang="en-GB" dirty="0" smtClean="0"/>
              <a:t>Provide in depth training for health professionals, care workers and council staff. </a:t>
            </a:r>
          </a:p>
          <a:p>
            <a:r>
              <a:rPr lang="en-GB" dirty="0" smtClean="0"/>
              <a:t>Older person IDVA’s</a:t>
            </a:r>
          </a:p>
          <a:p>
            <a:r>
              <a:rPr lang="en-GB" dirty="0" smtClean="0"/>
              <a:t>DA champions within adult services</a:t>
            </a:r>
          </a:p>
          <a:p>
            <a:r>
              <a:rPr lang="en-GB" dirty="0" smtClean="0"/>
              <a:t>Provision of DA services to </a:t>
            </a:r>
          </a:p>
          <a:p>
            <a:pPr lvl="1"/>
            <a:r>
              <a:rPr lang="en-GB" dirty="0" smtClean="0"/>
              <a:t>GP services (IRIS project)</a:t>
            </a:r>
          </a:p>
          <a:p>
            <a:pPr lvl="1"/>
            <a:r>
              <a:rPr lang="en-GB" dirty="0" smtClean="0"/>
              <a:t>Hospitals</a:t>
            </a:r>
          </a:p>
          <a:p>
            <a:pPr lvl="1"/>
            <a:r>
              <a:rPr lang="en-GB" dirty="0" smtClean="0"/>
              <a:t>Within mental health trusts</a:t>
            </a:r>
          </a:p>
          <a:p>
            <a:pPr lvl="1"/>
            <a:endParaRPr lang="en-GB" dirty="0"/>
          </a:p>
        </p:txBody>
      </p:sp>
    </p:spTree>
    <p:extLst>
      <p:ext uri="{BB962C8B-B14F-4D97-AF65-F5344CB8AC3E}">
        <p14:creationId xmlns:p14="http://schemas.microsoft.com/office/powerpoint/2010/main" val="3894281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a:t>
            </a:r>
            <a:endParaRPr lang="en-GB" dirty="0"/>
          </a:p>
        </p:txBody>
      </p:sp>
      <p:sp>
        <p:nvSpPr>
          <p:cNvPr id="3" name="Content Placeholder 2"/>
          <p:cNvSpPr>
            <a:spLocks noGrp="1"/>
          </p:cNvSpPr>
          <p:nvPr>
            <p:ph idx="1"/>
          </p:nvPr>
        </p:nvSpPr>
        <p:spPr/>
        <p:txBody>
          <a:bodyPr/>
          <a:lstStyle/>
          <a:p>
            <a:r>
              <a:rPr lang="en-GB" dirty="0" smtClean="0"/>
              <a:t>Rebuilding Wellbeing</a:t>
            </a:r>
          </a:p>
          <a:p>
            <a:r>
              <a:rPr lang="en-GB" dirty="0" smtClean="0"/>
              <a:t>Validation of experience</a:t>
            </a:r>
          </a:p>
          <a:p>
            <a:r>
              <a:rPr lang="en-GB" dirty="0" smtClean="0"/>
              <a:t>Social networks</a:t>
            </a:r>
          </a:p>
          <a:p>
            <a:r>
              <a:rPr lang="en-GB" dirty="0" smtClean="0"/>
              <a:t>Financial stability</a:t>
            </a:r>
          </a:p>
          <a:p>
            <a:r>
              <a:rPr lang="en-GB" dirty="0" smtClean="0"/>
              <a:t>Assertiveness and boundaries</a:t>
            </a:r>
          </a:p>
          <a:p>
            <a:r>
              <a:rPr lang="en-GB" dirty="0" smtClean="0"/>
              <a:t>Longer term support</a:t>
            </a:r>
          </a:p>
          <a:p>
            <a:endParaRPr lang="en-GB" dirty="0"/>
          </a:p>
        </p:txBody>
      </p:sp>
    </p:spTree>
    <p:extLst>
      <p:ext uri="{BB962C8B-B14F-4D97-AF65-F5344CB8AC3E}">
        <p14:creationId xmlns:p14="http://schemas.microsoft.com/office/powerpoint/2010/main" val="2654586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699022"/>
            <a:ext cx="6858000" cy="2181543"/>
          </a:xfrm>
        </p:spPr>
        <p:txBody>
          <a:bodyPr>
            <a:normAutofit fontScale="90000"/>
          </a:bodyPr>
          <a:lstStyle/>
          <a:p>
            <a:r>
              <a:rPr lang="en-GB" dirty="0" smtClean="0"/>
              <a:t/>
            </a:r>
            <a:br>
              <a:rPr lang="en-GB" dirty="0" smtClean="0"/>
            </a:br>
            <a:r>
              <a:rPr lang="en-GB" dirty="0"/>
              <a:t/>
            </a:r>
            <a:br>
              <a:rPr lang="en-GB" dirty="0"/>
            </a:br>
            <a:r>
              <a:rPr lang="en-GB" b="1" dirty="0" smtClean="0"/>
              <a:t>Older Women’s Voices on Domestic and Sexual Abuse</a:t>
            </a:r>
            <a:endParaRPr lang="en-GB" b="1" dirty="0"/>
          </a:p>
        </p:txBody>
      </p:sp>
      <p:sp>
        <p:nvSpPr>
          <p:cNvPr id="3" name="Subtitle 2"/>
          <p:cNvSpPr>
            <a:spLocks noGrp="1"/>
          </p:cNvSpPr>
          <p:nvPr>
            <p:ph type="subTitle" idx="1"/>
          </p:nvPr>
        </p:nvSpPr>
        <p:spPr/>
        <p:txBody>
          <a:bodyPr>
            <a:normAutofit fontScale="92500" lnSpcReduction="20000"/>
          </a:bodyPr>
          <a:lstStyle/>
          <a:p>
            <a:endParaRPr lang="en-GB" dirty="0" smtClean="0"/>
          </a:p>
          <a:p>
            <a:endParaRPr lang="en-GB" dirty="0" smtClean="0"/>
          </a:p>
          <a:p>
            <a:endParaRPr lang="en-GB" dirty="0"/>
          </a:p>
          <a:p>
            <a:pPr algn="just"/>
            <a:r>
              <a:rPr lang="en-GB" sz="2325" b="1" dirty="0"/>
              <a:t>Dickie James</a:t>
            </a:r>
          </a:p>
          <a:p>
            <a:pPr algn="just"/>
            <a:r>
              <a:rPr lang="en-GB" sz="2325" b="1" dirty="0"/>
              <a:t>Staffordshire Women’s Aid</a:t>
            </a:r>
            <a:endParaRPr lang="en-GB" sz="2325" b="1" dirty="0"/>
          </a:p>
        </p:txBody>
      </p:sp>
      <p:pic>
        <p:nvPicPr>
          <p:cNvPr id="4" name="Picture 3"/>
          <p:cNvPicPr>
            <a:picLocks noChangeAspect="1"/>
          </p:cNvPicPr>
          <p:nvPr/>
        </p:nvPicPr>
        <p:blipFill>
          <a:blip r:embed="rId2"/>
          <a:stretch>
            <a:fillRect/>
          </a:stretch>
        </p:blipFill>
        <p:spPr>
          <a:xfrm>
            <a:off x="1893491" y="665792"/>
            <a:ext cx="5047925" cy="1778663"/>
          </a:xfrm>
          <a:prstGeom prst="rect">
            <a:avLst/>
          </a:prstGeom>
        </p:spPr>
      </p:pic>
    </p:spTree>
    <p:extLst>
      <p:ext uri="{BB962C8B-B14F-4D97-AF65-F5344CB8AC3E}">
        <p14:creationId xmlns:p14="http://schemas.microsoft.com/office/powerpoint/2010/main" val="2975346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699022"/>
            <a:ext cx="6858000" cy="780966"/>
          </a:xfrm>
        </p:spPr>
        <p:txBody>
          <a:bodyPr>
            <a:normAutofit fontScale="90000"/>
          </a:bodyPr>
          <a:lstStyle/>
          <a:p>
            <a:r>
              <a:rPr lang="en-GB" dirty="0" smtClean="0"/>
              <a:t>Staffordshire Women’s Aid</a:t>
            </a:r>
            <a:br>
              <a:rPr lang="en-GB" dirty="0" smtClean="0"/>
            </a:br>
            <a:r>
              <a:rPr lang="en-GB" dirty="0" smtClean="0"/>
              <a:t>and Comic Relief</a:t>
            </a:r>
            <a:endParaRPr lang="en-GB" dirty="0"/>
          </a:p>
        </p:txBody>
      </p:sp>
      <p:sp>
        <p:nvSpPr>
          <p:cNvPr id="3" name="Subtitle 2"/>
          <p:cNvSpPr>
            <a:spLocks noGrp="1"/>
          </p:cNvSpPr>
          <p:nvPr>
            <p:ph type="subTitle" idx="1"/>
          </p:nvPr>
        </p:nvSpPr>
        <p:spPr>
          <a:xfrm>
            <a:off x="1143000" y="2653852"/>
            <a:ext cx="6858000" cy="2723882"/>
          </a:xfrm>
        </p:spPr>
        <p:txBody>
          <a:bodyPr>
            <a:normAutofit/>
          </a:bodyPr>
          <a:lstStyle/>
          <a:p>
            <a:pPr marL="257175" indent="-257175" algn="l">
              <a:buFont typeface="Arial" panose="020B0604020202020204" pitchFamily="34" charset="0"/>
              <a:buChar char="•"/>
            </a:pPr>
            <a:r>
              <a:rPr lang="en-GB" dirty="0" smtClean="0"/>
              <a:t>Working with survivors of gender-based violence for over 45 years in Staffordshire.</a:t>
            </a:r>
          </a:p>
          <a:p>
            <a:pPr marL="257175" indent="-257175" algn="l">
              <a:buFont typeface="Arial" panose="020B0604020202020204" pitchFamily="34" charset="0"/>
              <a:buChar char="•"/>
            </a:pPr>
            <a:r>
              <a:rPr lang="en-GB" dirty="0" smtClean="0"/>
              <a:t>Approach to domestic and sexual violence focusses upon gender, and our starting point is that Violence Against Women and Girls is both the cause and consequence of gender inequalities. </a:t>
            </a:r>
          </a:p>
          <a:p>
            <a:pPr marL="257175" indent="-257175" algn="l">
              <a:buFont typeface="Arial" panose="020B0604020202020204" pitchFamily="34" charset="0"/>
              <a:buChar char="•"/>
            </a:pPr>
            <a:r>
              <a:rPr lang="en-GB" dirty="0" smtClean="0"/>
              <a:t>Comic Relief funding and research</a:t>
            </a:r>
          </a:p>
          <a:p>
            <a:pPr marL="257175" indent="-257175" algn="l">
              <a:buFont typeface="Arial" panose="020B0604020202020204" pitchFamily="34" charset="0"/>
              <a:buChar char="•"/>
            </a:pPr>
            <a:r>
              <a:rPr lang="en-GB" dirty="0" smtClean="0"/>
              <a:t>Older Women’s Voices Project – our original motivation</a:t>
            </a:r>
          </a:p>
        </p:txBody>
      </p:sp>
    </p:spTree>
    <p:extLst>
      <p:ext uri="{BB962C8B-B14F-4D97-AF65-F5344CB8AC3E}">
        <p14:creationId xmlns:p14="http://schemas.microsoft.com/office/powerpoint/2010/main" val="41878043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Violence Against Older Women</a:t>
            </a:r>
            <a:br>
              <a:rPr lang="en-GB" dirty="0" smtClean="0"/>
            </a:br>
            <a:r>
              <a:rPr lang="en-GB" dirty="0" smtClean="0"/>
              <a:t>(VAOW)</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Barriers to understanding the scope of VAOW:</a:t>
            </a:r>
          </a:p>
          <a:p>
            <a:pPr marL="0" indent="0">
              <a:buNone/>
            </a:pPr>
            <a:endParaRPr lang="en-GB" dirty="0"/>
          </a:p>
          <a:p>
            <a:r>
              <a:rPr lang="en-GB" dirty="0" smtClean="0"/>
              <a:t>Underreported – crime statistics</a:t>
            </a:r>
          </a:p>
          <a:p>
            <a:r>
              <a:rPr lang="en-GB" dirty="0" smtClean="0"/>
              <a:t>Under-researched </a:t>
            </a:r>
          </a:p>
          <a:p>
            <a:r>
              <a:rPr lang="en-GB" dirty="0" smtClean="0"/>
              <a:t>Contradictions in data (UK Office for National Statistics)</a:t>
            </a:r>
          </a:p>
          <a:p>
            <a:r>
              <a:rPr lang="en-GB" dirty="0" smtClean="0"/>
              <a:t>Confusion around definitions of abuse and of older women (United Nations)</a:t>
            </a:r>
          </a:p>
          <a:p>
            <a:r>
              <a:rPr lang="en-GB" dirty="0" smtClean="0"/>
              <a:t>Overlaps between elder abuse and domestic violence.</a:t>
            </a:r>
          </a:p>
          <a:p>
            <a:r>
              <a:rPr lang="en-GB" dirty="0" smtClean="0"/>
              <a:t>Stereotypes and popular assumptions about domestic and sexual violence</a:t>
            </a:r>
          </a:p>
          <a:p>
            <a:r>
              <a:rPr lang="en-GB" dirty="0" smtClean="0"/>
              <a:t>Confusion and overlap with Elder Abuse</a:t>
            </a:r>
          </a:p>
          <a:p>
            <a:endParaRPr lang="en-GB" dirty="0"/>
          </a:p>
        </p:txBody>
      </p:sp>
    </p:spTree>
    <p:extLst>
      <p:ext uri="{BB962C8B-B14F-4D97-AF65-F5344CB8AC3E}">
        <p14:creationId xmlns:p14="http://schemas.microsoft.com/office/powerpoint/2010/main" val="35428184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MULTIPLE DISADVANTAGE</a:t>
            </a:r>
            <a:endParaRPr lang="en-GB" dirty="0"/>
          </a:p>
        </p:txBody>
      </p:sp>
      <p:sp>
        <p:nvSpPr>
          <p:cNvPr id="3" name="Content Placeholder 2"/>
          <p:cNvSpPr>
            <a:spLocks noGrp="1"/>
          </p:cNvSpPr>
          <p:nvPr>
            <p:ph idx="1"/>
          </p:nvPr>
        </p:nvSpPr>
        <p:spPr/>
        <p:txBody>
          <a:bodyPr>
            <a:normAutofit/>
          </a:bodyPr>
          <a:lstStyle/>
          <a:p>
            <a:pPr marL="0" indent="0">
              <a:buNone/>
            </a:pPr>
            <a:endParaRPr lang="en-GB" dirty="0" smtClean="0"/>
          </a:p>
          <a:p>
            <a:r>
              <a:rPr lang="en-GB" dirty="0" smtClean="0"/>
              <a:t>Societal norms around gender and aging.</a:t>
            </a:r>
            <a:endParaRPr lang="en-GB" dirty="0"/>
          </a:p>
          <a:p>
            <a:r>
              <a:rPr lang="en-GB" dirty="0" smtClean="0"/>
              <a:t>Physical frailty or disability</a:t>
            </a:r>
          </a:p>
          <a:p>
            <a:r>
              <a:rPr lang="en-GB" dirty="0" smtClean="0"/>
              <a:t>Social Isolation (Rural Isolation)</a:t>
            </a:r>
          </a:p>
          <a:p>
            <a:r>
              <a:rPr lang="en-GB" dirty="0" smtClean="0"/>
              <a:t>Economic dependence</a:t>
            </a:r>
          </a:p>
          <a:p>
            <a:r>
              <a:rPr lang="en-GB" dirty="0" smtClean="0"/>
              <a:t>Health related control</a:t>
            </a:r>
          </a:p>
          <a:p>
            <a:r>
              <a:rPr lang="en-GB" dirty="0" smtClean="0"/>
              <a:t>Care of</a:t>
            </a:r>
          </a:p>
          <a:p>
            <a:r>
              <a:rPr lang="en-GB" dirty="0" smtClean="0"/>
              <a:t>Cared by</a:t>
            </a:r>
          </a:p>
          <a:p>
            <a:r>
              <a:rPr lang="en-GB" dirty="0" smtClean="0"/>
              <a:t>Barriers to health and mental health services</a:t>
            </a:r>
          </a:p>
          <a:p>
            <a:endParaRPr lang="en-GB" dirty="0"/>
          </a:p>
        </p:txBody>
      </p:sp>
    </p:spTree>
    <p:extLst>
      <p:ext uri="{BB962C8B-B14F-4D97-AF65-F5344CB8AC3E}">
        <p14:creationId xmlns:p14="http://schemas.microsoft.com/office/powerpoint/2010/main" val="40892082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Violence Against Older Women</a:t>
            </a:r>
            <a:br>
              <a:rPr lang="en-GB" dirty="0" smtClean="0"/>
            </a:br>
            <a:r>
              <a:rPr lang="en-GB" dirty="0" smtClean="0"/>
              <a:t>(VAOW)</a:t>
            </a:r>
            <a:endParaRPr lang="en-GB" dirty="0"/>
          </a:p>
        </p:txBody>
      </p:sp>
      <p:sp>
        <p:nvSpPr>
          <p:cNvPr id="3" name="Content Placeholder 2"/>
          <p:cNvSpPr>
            <a:spLocks noGrp="1"/>
          </p:cNvSpPr>
          <p:nvPr>
            <p:ph idx="1"/>
          </p:nvPr>
        </p:nvSpPr>
        <p:spPr>
          <a:xfrm>
            <a:off x="628650" y="2226469"/>
            <a:ext cx="7886700" cy="3263504"/>
          </a:xfrm>
        </p:spPr>
        <p:txBody>
          <a:bodyPr>
            <a:normAutofit lnSpcReduction="10000"/>
          </a:bodyPr>
          <a:lstStyle/>
          <a:p>
            <a:r>
              <a:rPr lang="en-GB" dirty="0" smtClean="0"/>
              <a:t> women over 60 appear to be under-represented as victims of domestic and sexual violence in police as well as Women’s Aid member services nationally.</a:t>
            </a:r>
          </a:p>
          <a:p>
            <a:r>
              <a:rPr lang="en-GB" dirty="0" smtClean="0"/>
              <a:t>  in 2015, approximately 120,000 individuals aged 65+ have experienced at least one form of domestic abuse in England and Wales (</a:t>
            </a:r>
            <a:r>
              <a:rPr lang="en-GB" dirty="0" err="1" smtClean="0"/>
              <a:t>Safelives</a:t>
            </a:r>
            <a:r>
              <a:rPr lang="en-GB" dirty="0" smtClean="0"/>
              <a:t>).</a:t>
            </a:r>
          </a:p>
          <a:p>
            <a:r>
              <a:rPr lang="en-GB" dirty="0" smtClean="0"/>
              <a:t>Data from the Domestic Homicide Review (2016) for England and Wales show an increasing number of people aged 60+ are victims of domestic homicide</a:t>
            </a:r>
          </a:p>
          <a:p>
            <a:r>
              <a:rPr lang="en-GB" dirty="0" smtClean="0"/>
              <a:t> 8% of the women killed by a partner or ex-partner in 2016 were aged 66 or over.</a:t>
            </a:r>
          </a:p>
          <a:p>
            <a:endParaRPr lang="en-GB" dirty="0" smtClean="0"/>
          </a:p>
          <a:p>
            <a:endParaRPr lang="en-GB" dirty="0"/>
          </a:p>
        </p:txBody>
      </p:sp>
    </p:spTree>
    <p:extLst>
      <p:ext uri="{BB962C8B-B14F-4D97-AF65-F5344CB8AC3E}">
        <p14:creationId xmlns:p14="http://schemas.microsoft.com/office/powerpoint/2010/main" val="26114826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Research on specific health issues for older women living with domestic abuse</a:t>
            </a:r>
            <a:endParaRPr lang="en-GB" dirty="0"/>
          </a:p>
        </p:txBody>
      </p:sp>
      <p:sp>
        <p:nvSpPr>
          <p:cNvPr id="3" name="Content Placeholder 2"/>
          <p:cNvSpPr>
            <a:spLocks noGrp="1"/>
          </p:cNvSpPr>
          <p:nvPr>
            <p:ph idx="1"/>
          </p:nvPr>
        </p:nvSpPr>
        <p:spPr/>
        <p:txBody>
          <a:bodyPr/>
          <a:lstStyle/>
          <a:p>
            <a:r>
              <a:rPr lang="en-GB" dirty="0" smtClean="0"/>
              <a:t>Increased likelihood of depression, anxiety and risk of suicide</a:t>
            </a:r>
          </a:p>
          <a:p>
            <a:r>
              <a:rPr lang="en-GB" dirty="0" smtClean="0"/>
              <a:t>Negative impact on cognitive functioning, such as memory lapses and difficulties with concentrating</a:t>
            </a:r>
          </a:p>
          <a:p>
            <a:r>
              <a:rPr lang="en-GB" dirty="0" smtClean="0"/>
              <a:t>Chronic pain, including bone and joint problems, digestive problems and high blood pressure</a:t>
            </a:r>
          </a:p>
          <a:p>
            <a:r>
              <a:rPr lang="en-GB" dirty="0" smtClean="0"/>
              <a:t>Substance misuse, such as heavy alcohol use, smoking and the use of prescription and non-prescription drugs</a:t>
            </a:r>
          </a:p>
          <a:p>
            <a:pPr marL="0" indent="0">
              <a:buNone/>
            </a:pPr>
            <a:endParaRPr lang="en-GB" dirty="0"/>
          </a:p>
          <a:p>
            <a:pPr marL="0" indent="0">
              <a:buNone/>
            </a:pPr>
            <a:r>
              <a:rPr lang="en-GB" dirty="0" smtClean="0"/>
              <a:t>(</a:t>
            </a:r>
            <a:r>
              <a:rPr lang="en-GB" dirty="0" err="1" smtClean="0"/>
              <a:t>Carthy</a:t>
            </a:r>
            <a:r>
              <a:rPr lang="en-GB" dirty="0" smtClean="0"/>
              <a:t> &amp; Holt, 2016)</a:t>
            </a:r>
            <a:endParaRPr lang="en-GB" dirty="0"/>
          </a:p>
        </p:txBody>
      </p:sp>
    </p:spTree>
    <p:extLst>
      <p:ext uri="{BB962C8B-B14F-4D97-AF65-F5344CB8AC3E}">
        <p14:creationId xmlns:p14="http://schemas.microsoft.com/office/powerpoint/2010/main" val="2650878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Responding to older women affected by Domestic Abuse</a:t>
            </a:r>
            <a:endParaRPr lang="en-GB" dirty="0"/>
          </a:p>
        </p:txBody>
      </p:sp>
      <p:sp>
        <p:nvSpPr>
          <p:cNvPr id="3" name="Subtitle 2"/>
          <p:cNvSpPr>
            <a:spLocks noGrp="1"/>
          </p:cNvSpPr>
          <p:nvPr>
            <p:ph type="subTitle" idx="1"/>
          </p:nvPr>
        </p:nvSpPr>
        <p:spPr/>
        <p:txBody>
          <a:bodyPr/>
          <a:lstStyle/>
          <a:p>
            <a:r>
              <a:rPr lang="en-GB" dirty="0" smtClean="0"/>
              <a:t>Jayne Gentry</a:t>
            </a:r>
          </a:p>
          <a:p>
            <a:r>
              <a:rPr lang="en-GB" dirty="0" smtClean="0"/>
              <a:t>Director of Operations</a:t>
            </a:r>
          </a:p>
          <a:p>
            <a:r>
              <a:rPr lang="en-GB" dirty="0" smtClean="0"/>
              <a:t>Safer Places </a:t>
            </a:r>
            <a:endParaRPr lang="en-GB" dirty="0"/>
          </a:p>
        </p:txBody>
      </p:sp>
    </p:spTree>
    <p:extLst>
      <p:ext uri="{BB962C8B-B14F-4D97-AF65-F5344CB8AC3E}">
        <p14:creationId xmlns:p14="http://schemas.microsoft.com/office/powerpoint/2010/main" val="1508301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Agencies working with older women.</a:t>
            </a:r>
            <a:endParaRPr lang="en-GB" dirty="0"/>
          </a:p>
        </p:txBody>
      </p:sp>
      <p:sp>
        <p:nvSpPr>
          <p:cNvPr id="3" name="Content Placeholder 2"/>
          <p:cNvSpPr>
            <a:spLocks noGrp="1"/>
          </p:cNvSpPr>
          <p:nvPr>
            <p:ph idx="1"/>
          </p:nvPr>
        </p:nvSpPr>
        <p:spPr/>
        <p:txBody>
          <a:bodyPr/>
          <a:lstStyle/>
          <a:p>
            <a:r>
              <a:rPr lang="en-GB" dirty="0" smtClean="0"/>
              <a:t>Identifying/lack of awareness of Domestic Violence</a:t>
            </a:r>
          </a:p>
          <a:p>
            <a:r>
              <a:rPr lang="en-GB" dirty="0" smtClean="0"/>
              <a:t>Lack of awareness of appropriate interventions</a:t>
            </a:r>
          </a:p>
          <a:p>
            <a:r>
              <a:rPr lang="en-GB" dirty="0" smtClean="0"/>
              <a:t>Overlapping needs</a:t>
            </a:r>
          </a:p>
          <a:p>
            <a:r>
              <a:rPr lang="en-GB" dirty="0" smtClean="0"/>
              <a:t>Contact with specialist services</a:t>
            </a:r>
          </a:p>
          <a:p>
            <a:r>
              <a:rPr lang="en-GB" dirty="0" smtClean="0"/>
              <a:t>Lack of voice</a:t>
            </a:r>
          </a:p>
          <a:p>
            <a:pPr marL="342900" lvl="1" indent="0">
              <a:buNone/>
            </a:pPr>
            <a:endParaRPr lang="en-GB" dirty="0" smtClean="0"/>
          </a:p>
          <a:p>
            <a:pPr marL="342900" lvl="1" indent="0" algn="ctr">
              <a:buNone/>
            </a:pPr>
            <a:endParaRPr lang="en-GB" dirty="0" smtClean="0"/>
          </a:p>
          <a:p>
            <a:pPr marL="0" indent="0">
              <a:buNone/>
            </a:pPr>
            <a:endParaRPr lang="en-GB" dirty="0"/>
          </a:p>
        </p:txBody>
      </p:sp>
    </p:spTree>
    <p:extLst>
      <p:ext uri="{BB962C8B-B14F-4D97-AF65-F5344CB8AC3E}">
        <p14:creationId xmlns:p14="http://schemas.microsoft.com/office/powerpoint/2010/main" val="3436436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The Voices Project and Ask Me</a:t>
            </a:r>
            <a:endParaRPr lang="en-GB" b="1" dirty="0"/>
          </a:p>
        </p:txBody>
      </p:sp>
      <p:sp>
        <p:nvSpPr>
          <p:cNvPr id="3" name="Content Placeholder 2"/>
          <p:cNvSpPr>
            <a:spLocks noGrp="1"/>
          </p:cNvSpPr>
          <p:nvPr>
            <p:ph idx="1"/>
          </p:nvPr>
        </p:nvSpPr>
        <p:spPr/>
        <p:txBody>
          <a:bodyPr/>
          <a:lstStyle/>
          <a:p>
            <a:r>
              <a:rPr lang="en-GB" dirty="0" smtClean="0"/>
              <a:t>Consultation and Training with agencies</a:t>
            </a:r>
          </a:p>
          <a:p>
            <a:r>
              <a:rPr lang="en-GB" dirty="0" smtClean="0"/>
              <a:t>Consultation and Training with older women – Ask Me</a:t>
            </a:r>
          </a:p>
          <a:p>
            <a:r>
              <a:rPr lang="en-GB" dirty="0" smtClean="0"/>
              <a:t>Creating the Voices Group – making the invisible visible</a:t>
            </a:r>
          </a:p>
          <a:p>
            <a:r>
              <a:rPr lang="en-GB" sz="1800" dirty="0">
                <a:effectLst>
                  <a:outerShdw blurRad="38100" dist="38100" dir="2700000" algn="tl">
                    <a:srgbClr val="000000">
                      <a:alpha val="43137"/>
                    </a:srgbClr>
                  </a:outerShdw>
                </a:effectLst>
              </a:rPr>
              <a:t>Celebrating generational differences on International Day for the Elimination of Violence Against Women - Gwen</a:t>
            </a:r>
            <a:endParaRPr lang="en-GB" sz="1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43206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8"/>
          <p:cNvSpPr txBox="1"/>
          <p:nvPr/>
        </p:nvSpPr>
        <p:spPr>
          <a:xfrm>
            <a:off x="355600" y="360363"/>
            <a:ext cx="4214813" cy="1844675"/>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dirty="0">
                <a:ln>
                  <a:noFill/>
                </a:ln>
                <a:solidFill>
                  <a:srgbClr val="9D3F7B"/>
                </a:solidFill>
                <a:effectLst/>
                <a:uLnTx/>
                <a:uFillTx/>
                <a:latin typeface="Arial" panose="020B0604020202020204" pitchFamily="34" charset="0"/>
                <a:ea typeface="ＭＳ Ｐ明朝"/>
                <a:cs typeface="Arial" panose="020B0604020202020204" pitchFamily="34" charset="0"/>
              </a:rPr>
              <a:t>What we do</a:t>
            </a:r>
            <a:endParaRPr kumimoji="0" lang="en-GB" sz="1700" b="1" i="0" u="none" strike="noStrike" kern="1200" cap="none" spc="0" normalizeH="0" baseline="0" noProof="0" dirty="0">
              <a:ln>
                <a:noFill/>
              </a:ln>
              <a:solidFill>
                <a:srgbClr val="000000"/>
              </a:solidFill>
              <a:effectLst/>
              <a:uLnTx/>
              <a:uFillTx/>
              <a:latin typeface="Arial" panose="020B0604020202020204" pitchFamily="34" charset="0"/>
              <a:ea typeface="ＭＳ Ｐ明朝"/>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ＭＳ Ｐ明朝"/>
                <a:cs typeface="Arial" panose="020B0604020202020204" pitchFamily="34" charset="0"/>
              </a:rPr>
              <a:t>Homeless Link is the national membership charity for organisations working directly with people who become homeless in England. We work to make services better and campaign for policy change that will help end homelessness</a:t>
            </a:r>
            <a:r>
              <a:rPr kumimoji="0" lang="en-GB" sz="1100" b="0" i="0" u="none" strike="noStrike" kern="1200" cap="none" spc="0" normalizeH="0" baseline="0" noProof="0" dirty="0" smtClean="0">
                <a:ln>
                  <a:noFill/>
                </a:ln>
                <a:solidFill>
                  <a:srgbClr val="000000"/>
                </a:solidFill>
                <a:effectLst/>
                <a:uLnTx/>
                <a:uFillTx/>
                <a:latin typeface="Arial" panose="020B0604020202020204" pitchFamily="34" charset="0"/>
                <a:ea typeface="ＭＳ Ｐ明朝"/>
                <a:cs typeface="Arial" panose="020B0604020202020204" pitchFamily="34" charset="0"/>
              </a:rPr>
              <a:t>.</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ＭＳ Ｐ明朝"/>
              <a:cs typeface="Arial" panose="020B0604020202020204" pitchFamily="34" charset="0"/>
            </a:endParaRPr>
          </a:p>
        </p:txBody>
      </p:sp>
      <p:sp>
        <p:nvSpPr>
          <p:cNvPr id="3" name="TextBox 2"/>
          <p:cNvSpPr txBox="1"/>
          <p:nvPr/>
        </p:nvSpPr>
        <p:spPr>
          <a:xfrm>
            <a:off x="5439795" y="5624170"/>
            <a:ext cx="3343843" cy="230832"/>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srgbClr val="000000"/>
                </a:solidFill>
                <a:effectLst/>
                <a:uLnTx/>
                <a:uFillTx/>
                <a:latin typeface="Arial" panose="020B0604020202020204" pitchFamily="34" charset="0"/>
                <a:ea typeface="ＭＳ Ｐ明朝"/>
                <a:cs typeface="Arial" panose="020B0604020202020204" pitchFamily="34" charset="0"/>
              </a:rPr>
              <a:t>© Homeless Link 2014. All rights reserved.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srgbClr val="000000"/>
                </a:solidFill>
                <a:effectLst/>
                <a:uLnTx/>
                <a:uFillTx/>
                <a:latin typeface="Arial" panose="020B0604020202020204" pitchFamily="34" charset="0"/>
                <a:ea typeface="ＭＳ Ｐ明朝"/>
                <a:cs typeface="Arial" panose="020B0604020202020204" pitchFamily="34" charset="0"/>
              </a:rPr>
              <a:t>Homeless Link is a charity no. 1089173 and a company no. 04313826</a:t>
            </a:r>
            <a:r>
              <a:rPr kumimoji="0" lang="en-GB" sz="750" b="0" i="0" u="none" strike="noStrike" kern="1200" cap="none" spc="0" normalizeH="0" baseline="0" noProof="0" dirty="0" smtClean="0">
                <a:ln>
                  <a:noFill/>
                </a:ln>
                <a:solidFill>
                  <a:srgbClr val="000000"/>
                </a:solidFill>
                <a:effectLst/>
                <a:uLnTx/>
                <a:uFillTx/>
                <a:latin typeface="Arial" panose="020B0604020202020204" pitchFamily="34" charset="0"/>
                <a:ea typeface="ＭＳ Ｐ明朝"/>
                <a:cs typeface="Arial" panose="020B0604020202020204" pitchFamily="34" charset="0"/>
              </a:rPr>
              <a:t>.</a:t>
            </a:r>
            <a:endParaRPr kumimoji="0" lang="en-GB" sz="750" b="0" i="0" u="none" strike="noStrike" kern="1200" cap="none" spc="0" normalizeH="0" baseline="0" noProof="0" dirty="0">
              <a:ln>
                <a:noFill/>
              </a:ln>
              <a:solidFill>
                <a:srgbClr val="000000"/>
              </a:solidFill>
              <a:effectLst/>
              <a:uLnTx/>
              <a:uFillTx/>
              <a:latin typeface="Arial" panose="020B0604020202020204" pitchFamily="34" charset="0"/>
              <a:ea typeface="ＭＳ Ｐ明朝"/>
              <a:cs typeface="Arial" panose="020B0604020202020204" pitchFamily="34" charset="0"/>
            </a:endParaRPr>
          </a:p>
        </p:txBody>
      </p:sp>
      <p:sp>
        <p:nvSpPr>
          <p:cNvPr id="6" name="TextBox 5"/>
          <p:cNvSpPr txBox="1"/>
          <p:nvPr/>
        </p:nvSpPr>
        <p:spPr>
          <a:xfrm>
            <a:off x="355600" y="4681850"/>
            <a:ext cx="4214813" cy="1182375"/>
          </a:xfrm>
          <a:prstGeom prst="rect">
            <a:avLst/>
          </a:prstGeom>
          <a:noFill/>
        </p:spPr>
        <p:txBody>
          <a:bodyPr wrap="square" lIns="0" tIns="0" rIns="0" bIns="0" rtlCol="0" anchor="b" anchorCtr="0">
            <a:spAutoFit/>
          </a:bodyPr>
          <a:lstStyle/>
          <a:p>
            <a:pPr marL="0" marR="0" lvl="0" indent="0" algn="l" defTabSz="457200" rtl="0" eaLnBrk="1" fontAlgn="auto" latinLnBrk="0" hangingPunct="1">
              <a:lnSpc>
                <a:spcPts val="1260"/>
              </a:lnSpc>
              <a:spcBef>
                <a:spcPts val="0"/>
              </a:spcBef>
              <a:spcAft>
                <a:spcPts val="0"/>
              </a:spcAft>
              <a:buClrTx/>
              <a:buSzTx/>
              <a:buFontTx/>
              <a:buNone/>
              <a:tabLst/>
              <a:defRPr/>
            </a:pPr>
            <a:r>
              <a:rPr kumimoji="0" lang="en-GB" sz="1700" b="1" i="0" u="none" strike="noStrike" kern="1200" cap="none" spc="0" normalizeH="0" baseline="0" noProof="0" dirty="0">
                <a:ln>
                  <a:noFill/>
                </a:ln>
                <a:solidFill>
                  <a:srgbClr val="9D3F7B"/>
                </a:solidFill>
                <a:effectLst/>
                <a:uLnTx/>
                <a:uFillTx/>
                <a:latin typeface="Arial" panose="020B0604020202020204" pitchFamily="34" charset="0"/>
                <a:ea typeface="ＭＳ Ｐ明朝"/>
                <a:cs typeface="Arial" panose="020B0604020202020204" pitchFamily="34" charset="0"/>
              </a:rPr>
              <a:t>Homeless Link</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100" dirty="0" smtClean="0">
                <a:solidFill>
                  <a:srgbClr val="000000"/>
                </a:solidFill>
                <a:latin typeface="Arial" panose="020B0604020202020204" pitchFamily="34" charset="0"/>
                <a:ea typeface="ＭＳ Ｐ明朝"/>
                <a:cs typeface="Arial" panose="020B0604020202020204" pitchFamily="34" charset="0"/>
              </a:rPr>
              <a:t>Minories House, 2-5 Minories, London, EC3N 1BJ</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ＭＳ Ｐ明朝"/>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ＭＳ Ｐ明朝"/>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ＭＳ Ｐ明朝"/>
                <a:cs typeface="Arial" panose="020B0604020202020204" pitchFamily="34" charset="0"/>
              </a:rPr>
              <a:t>020 7840 4430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ＭＳ Ｐ明朝"/>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ＭＳ Ｐ明朝"/>
                <a:cs typeface="Arial" panose="020B0604020202020204" pitchFamily="34" charset="0"/>
              </a:rPr>
              <a:t>Twitter: @</a:t>
            </a:r>
            <a:r>
              <a:rPr kumimoji="0" lang="en-GB" sz="1100" b="0" i="0" u="none" strike="noStrike" kern="1200" cap="none" spc="0" normalizeH="0" baseline="0" noProof="0" dirty="0" err="1">
                <a:ln>
                  <a:noFill/>
                </a:ln>
                <a:solidFill>
                  <a:srgbClr val="000000"/>
                </a:solidFill>
                <a:effectLst/>
                <a:uLnTx/>
                <a:uFillTx/>
                <a:latin typeface="Arial" panose="020B0604020202020204" pitchFamily="34" charset="0"/>
                <a:ea typeface="ＭＳ Ｐ明朝"/>
                <a:cs typeface="Arial" panose="020B0604020202020204" pitchFamily="34" charset="0"/>
              </a:rPr>
              <a:t>Homelesslink</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ＭＳ Ｐ明朝"/>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ＭＳ Ｐ明朝"/>
                <a:cs typeface="Arial" panose="020B0604020202020204" pitchFamily="34" charset="0"/>
              </a:rPr>
              <a:t>Facebook: </a:t>
            </a:r>
            <a:r>
              <a:rPr kumimoji="0" lang="en-GB" sz="1100" b="0" i="0" u="none" strike="noStrike" kern="1200" cap="none" spc="0" normalizeH="0" baseline="0" noProof="0" dirty="0" err="1">
                <a:ln>
                  <a:noFill/>
                </a:ln>
                <a:solidFill>
                  <a:srgbClr val="000000"/>
                </a:solidFill>
                <a:effectLst/>
                <a:uLnTx/>
                <a:uFillTx/>
                <a:latin typeface="Arial" panose="020B0604020202020204" pitchFamily="34" charset="0"/>
                <a:ea typeface="ＭＳ Ｐ明朝"/>
                <a:cs typeface="Arial" panose="020B0604020202020204" pitchFamily="34" charset="0"/>
              </a:rPr>
              <a:t>www.facebook.com</a:t>
            </a: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ＭＳ Ｐ明朝"/>
                <a:cs typeface="Arial" panose="020B0604020202020204" pitchFamily="34" charset="0"/>
              </a:rPr>
              <a:t>/</a:t>
            </a:r>
            <a:r>
              <a:rPr kumimoji="0" lang="en-GB" sz="1100" b="0" i="0" u="none" strike="noStrike" kern="1200" cap="none" spc="0" normalizeH="0" baseline="0" noProof="0" dirty="0" err="1" smtClean="0">
                <a:ln>
                  <a:noFill/>
                </a:ln>
                <a:solidFill>
                  <a:srgbClr val="000000"/>
                </a:solidFill>
                <a:effectLst/>
                <a:uLnTx/>
                <a:uFillTx/>
                <a:latin typeface="Arial" panose="020B0604020202020204" pitchFamily="34" charset="0"/>
                <a:ea typeface="ＭＳ Ｐ明朝"/>
                <a:cs typeface="Arial" panose="020B0604020202020204" pitchFamily="34" charset="0"/>
              </a:rPr>
              <a:t>homelesslink</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ＭＳ Ｐ明朝"/>
              <a:cs typeface="Arial" panose="020B0604020202020204" pitchFamily="34" charset="0"/>
            </a:endParaRPr>
          </a:p>
        </p:txBody>
      </p:sp>
      <p:sp>
        <p:nvSpPr>
          <p:cNvPr id="8"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9D3F7B"/>
                </a:solidFill>
                <a:effectLst/>
                <a:uLnTx/>
                <a:uFillTx/>
                <a:latin typeface="Arial" panose="020B0604020202020204" pitchFamily="34" charset="0"/>
                <a:ea typeface="+mn-ea"/>
                <a:cs typeface="Arial" panose="020B0604020202020204" pitchFamily="34" charset="0"/>
              </a:rPr>
              <a:t>www.homeless.org.uk</a:t>
            </a:r>
            <a:endParaRPr kumimoji="0" lang="en-US" sz="1600" b="1" i="0" u="none" strike="noStrike" kern="120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endParaRPr>
          </a:p>
        </p:txBody>
      </p:sp>
      <p:sp>
        <p:nvSpPr>
          <p:cNvPr id="11"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9D3F7B"/>
                </a:solidFill>
                <a:effectLst/>
                <a:uLnTx/>
                <a:uFillTx/>
                <a:latin typeface="Arial" panose="020B0604020202020204" pitchFamily="34" charset="0"/>
                <a:ea typeface="+mn-ea"/>
                <a:cs typeface="Arial" panose="020B0604020202020204" pitchFamily="34" charset="0"/>
              </a:rPr>
              <a:t>Let’s </a:t>
            </a:r>
            <a:r>
              <a:rPr kumimoji="0" lang="en-US" sz="1600" b="1" i="0" u="none" strike="noStrike" kern="1200" cap="none" spc="0" normalizeH="0" baseline="0" noProof="0" dirty="0" smtClean="0">
                <a:ln>
                  <a:noFill/>
                </a:ln>
                <a:solidFill>
                  <a:srgbClr val="9D3F7B"/>
                </a:solidFill>
                <a:effectLst/>
                <a:uLnTx/>
                <a:uFillTx/>
                <a:latin typeface="Arial" panose="020B0604020202020204" pitchFamily="34" charset="0"/>
                <a:ea typeface="+mn-ea"/>
                <a:cs typeface="Arial" panose="020B0604020202020204" pitchFamily="34" charset="0"/>
              </a:rPr>
              <a:t>end homelessness</a:t>
            </a:r>
            <a:r>
              <a:rPr kumimoji="0" lang="en-US" sz="1600" b="0" i="0" u="none" strike="noStrike" kern="1200" cap="none" spc="0" normalizeH="0" baseline="0" noProof="0" dirty="0" smtClean="0">
                <a:ln>
                  <a:noFill/>
                </a:ln>
                <a:solidFill>
                  <a:srgbClr val="9D3F7B"/>
                </a:solidFill>
                <a:effectLst/>
                <a:uLnTx/>
                <a:uFillTx/>
                <a:latin typeface="Arial" panose="020B0604020202020204" pitchFamily="34" charset="0"/>
                <a:ea typeface="+mn-ea"/>
                <a:cs typeface="Arial" panose="020B0604020202020204" pitchFamily="34" charset="0"/>
              </a:rPr>
              <a:t> together</a:t>
            </a:r>
            <a:endParaRPr kumimoji="0" lang="en-US" sz="1600" b="0" i="0" u="none" strike="noStrike" kern="120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381534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are Safer Places</a:t>
            </a:r>
            <a:endParaRPr lang="en-GB" dirty="0"/>
          </a:p>
        </p:txBody>
      </p:sp>
      <p:sp>
        <p:nvSpPr>
          <p:cNvPr id="3" name="Content Placeholder 2"/>
          <p:cNvSpPr>
            <a:spLocks noGrp="1"/>
          </p:cNvSpPr>
          <p:nvPr>
            <p:ph idx="1"/>
          </p:nvPr>
        </p:nvSpPr>
        <p:spPr/>
        <p:txBody>
          <a:bodyPr>
            <a:normAutofit lnSpcReduction="10000"/>
          </a:bodyPr>
          <a:lstStyle/>
          <a:p>
            <a:r>
              <a:rPr lang="en-GB" dirty="0" smtClean="0"/>
              <a:t>Safer Places is an experienced specialist Domestic Abuse charity and for over 45 years have supported victims of DA </a:t>
            </a:r>
          </a:p>
          <a:p>
            <a:r>
              <a:rPr lang="en-GB" dirty="0" smtClean="0"/>
              <a:t>Early pioneers of the women's movement and opened our first refuge in 1976</a:t>
            </a:r>
          </a:p>
          <a:p>
            <a:r>
              <a:rPr lang="en-GB" dirty="0" smtClean="0"/>
              <a:t>Access to over 120 bed spaces of different specification over our portfolio</a:t>
            </a:r>
          </a:p>
          <a:p>
            <a:r>
              <a:rPr lang="en-GB" dirty="0" smtClean="0"/>
              <a:t>Community outreach support</a:t>
            </a:r>
          </a:p>
          <a:p>
            <a:r>
              <a:rPr lang="en-GB" dirty="0" smtClean="0"/>
              <a:t>Covering Hertfordshire and Essex </a:t>
            </a:r>
          </a:p>
          <a:p>
            <a:endParaRPr lang="en-GB" dirty="0"/>
          </a:p>
        </p:txBody>
      </p:sp>
    </p:spTree>
    <p:extLst>
      <p:ext uri="{BB962C8B-B14F-4D97-AF65-F5344CB8AC3E}">
        <p14:creationId xmlns:p14="http://schemas.microsoft.com/office/powerpoint/2010/main" val="1773076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Domestic Abuse in the over 60’s</a:t>
            </a:r>
            <a:endParaRPr lang="en-GB" dirty="0"/>
          </a:p>
        </p:txBody>
      </p:sp>
      <p:sp>
        <p:nvSpPr>
          <p:cNvPr id="3" name="Content Placeholder 2"/>
          <p:cNvSpPr>
            <a:spLocks noGrp="1"/>
          </p:cNvSpPr>
          <p:nvPr>
            <p:ph idx="1"/>
          </p:nvPr>
        </p:nvSpPr>
        <p:spPr/>
        <p:txBody>
          <a:bodyPr>
            <a:normAutofit fontScale="92500"/>
          </a:bodyPr>
          <a:lstStyle/>
          <a:p>
            <a:r>
              <a:rPr lang="en-GB" dirty="0" smtClean="0"/>
              <a:t>What the data says:</a:t>
            </a:r>
          </a:p>
          <a:p>
            <a:pPr lvl="1"/>
            <a:r>
              <a:rPr lang="en-GB" dirty="0" smtClean="0"/>
              <a:t>Older victims are more likely to be referred through the police (62% vs 60%)</a:t>
            </a:r>
          </a:p>
          <a:p>
            <a:pPr lvl="1"/>
            <a:r>
              <a:rPr lang="en-GB" dirty="0" smtClean="0"/>
              <a:t>Older victims are less likely to self- refer (10% vs 13%)</a:t>
            </a:r>
          </a:p>
          <a:p>
            <a:pPr lvl="1"/>
            <a:r>
              <a:rPr lang="en-GB" dirty="0" smtClean="0"/>
              <a:t>Whilst the majority of older victims are female there is a much higher level of older male victims (20% vs under 60 4%)</a:t>
            </a:r>
          </a:p>
          <a:p>
            <a:pPr lvl="1"/>
            <a:r>
              <a:rPr lang="en-GB" dirty="0" smtClean="0"/>
              <a:t>80% of older victims are not visible to services</a:t>
            </a:r>
          </a:p>
          <a:p>
            <a:pPr lvl="1"/>
            <a:r>
              <a:rPr lang="en-GB" dirty="0" smtClean="0"/>
              <a:t>4% of the national data set for IDVA’s in the UK are aged 61 or over</a:t>
            </a:r>
          </a:p>
          <a:p>
            <a:pPr lvl="1"/>
            <a:endParaRPr lang="en-GB" dirty="0"/>
          </a:p>
        </p:txBody>
      </p:sp>
    </p:spTree>
    <p:extLst>
      <p:ext uri="{BB962C8B-B14F-4D97-AF65-F5344CB8AC3E}">
        <p14:creationId xmlns:p14="http://schemas.microsoft.com/office/powerpoint/2010/main" val="10302214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Domestic Abuse in the over 60’s</a:t>
            </a:r>
          </a:p>
        </p:txBody>
      </p:sp>
      <p:sp>
        <p:nvSpPr>
          <p:cNvPr id="3" name="Content Placeholder 2"/>
          <p:cNvSpPr>
            <a:spLocks noGrp="1"/>
          </p:cNvSpPr>
          <p:nvPr>
            <p:ph idx="1"/>
          </p:nvPr>
        </p:nvSpPr>
        <p:spPr/>
        <p:txBody>
          <a:bodyPr>
            <a:normAutofit fontScale="92500" lnSpcReduction="10000"/>
          </a:bodyPr>
          <a:lstStyle/>
          <a:p>
            <a:r>
              <a:rPr lang="en-GB" dirty="0" smtClean="0"/>
              <a:t>ONS have only just started collecting data for those over 60 – pilot findings will be released soon. </a:t>
            </a:r>
          </a:p>
          <a:p>
            <a:r>
              <a:rPr lang="en-GB" dirty="0"/>
              <a:t>Victims aged 61+ are much more </a:t>
            </a:r>
            <a:r>
              <a:rPr lang="en-GB" dirty="0" smtClean="0"/>
              <a:t>likely </a:t>
            </a:r>
            <a:r>
              <a:rPr lang="en-GB" dirty="0"/>
              <a:t>to experience abuse from an adult family member than those 60 and under</a:t>
            </a:r>
            <a:r>
              <a:rPr lang="en-GB" dirty="0" smtClean="0"/>
              <a:t>. (41% vs 6% under 60)</a:t>
            </a:r>
          </a:p>
          <a:p>
            <a:r>
              <a:rPr lang="en-GB" dirty="0"/>
              <a:t>Older victims are more likely to be living with the </a:t>
            </a:r>
            <a:r>
              <a:rPr lang="en-GB" dirty="0" err="1"/>
              <a:t>prepetrator</a:t>
            </a:r>
            <a:r>
              <a:rPr lang="en-GB" dirty="0"/>
              <a:t> after getting support</a:t>
            </a:r>
            <a:r>
              <a:rPr lang="en-GB" dirty="0" smtClean="0"/>
              <a:t>. (32% vs 9% under 60)</a:t>
            </a:r>
          </a:p>
          <a:p>
            <a:pPr marL="0" indent="0">
              <a:buNone/>
            </a:pPr>
            <a:r>
              <a:rPr lang="en-GB" sz="1200" dirty="0" smtClean="0"/>
              <a:t>Safe  lives , Safer later lives report Oct 2016</a:t>
            </a:r>
            <a:endParaRPr lang="en-GB" sz="1300" dirty="0"/>
          </a:p>
        </p:txBody>
      </p:sp>
    </p:spTree>
    <p:extLst>
      <p:ext uri="{BB962C8B-B14F-4D97-AF65-F5344CB8AC3E}">
        <p14:creationId xmlns:p14="http://schemas.microsoft.com/office/powerpoint/2010/main" val="1376767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260650"/>
            <a:ext cx="8229600" cy="5865515"/>
          </a:xfrm>
        </p:spPr>
        <p:txBody>
          <a:bodyPr/>
          <a:lstStyle/>
          <a:p>
            <a:pPr marL="0" indent="0" algn="ctr">
              <a:buNone/>
            </a:pPr>
            <a:r>
              <a:rPr lang="en-GB" dirty="0" smtClean="0"/>
              <a:t>Born  1903 – 1929</a:t>
            </a:r>
          </a:p>
          <a:p>
            <a:pPr marL="0" indent="0" algn="ctr">
              <a:buNone/>
            </a:pPr>
            <a:r>
              <a:rPr lang="en-GB" dirty="0" smtClean="0"/>
              <a:t>Aged 91+</a:t>
            </a:r>
          </a:p>
          <a:p>
            <a:pPr marL="0" indent="0" algn="ctr">
              <a:buNone/>
            </a:pPr>
            <a:endParaRPr lang="en-GB" dirty="0" smtClean="0"/>
          </a:p>
          <a:p>
            <a:pPr marL="0" indent="0" algn="ctr">
              <a:buNone/>
            </a:pPr>
            <a:endParaRPr lang="en-GB" dirty="0" smtClean="0"/>
          </a:p>
          <a:p>
            <a:r>
              <a:rPr lang="en-GB" dirty="0" smtClean="0"/>
              <a:t>Married for life</a:t>
            </a:r>
          </a:p>
          <a:p>
            <a:r>
              <a:rPr lang="en-GB" dirty="0" smtClean="0"/>
              <a:t>Respect for authority</a:t>
            </a:r>
          </a:p>
          <a:p>
            <a:r>
              <a:rPr lang="en-GB" dirty="0" smtClean="0"/>
              <a:t>Women mostly in caring </a:t>
            </a:r>
          </a:p>
          <a:p>
            <a:pPr marL="0" indent="0">
              <a:buNone/>
            </a:pPr>
            <a:r>
              <a:rPr lang="en-GB" dirty="0"/>
              <a:t> </a:t>
            </a:r>
            <a:r>
              <a:rPr lang="en-GB" dirty="0" smtClean="0"/>
              <a:t>   roles</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430731"/>
            <a:ext cx="329247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1326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8"/>
            <a:ext cx="8229600" cy="5793507"/>
          </a:xfrm>
        </p:spPr>
        <p:txBody>
          <a:bodyPr/>
          <a:lstStyle/>
          <a:p>
            <a:pPr marL="0" indent="0" algn="ctr">
              <a:buNone/>
            </a:pPr>
            <a:r>
              <a:rPr lang="en-GB" dirty="0" smtClean="0"/>
              <a:t>Born 1930 – 1947</a:t>
            </a:r>
          </a:p>
          <a:p>
            <a:pPr marL="0" indent="0" algn="ctr">
              <a:buNone/>
            </a:pPr>
            <a:r>
              <a:rPr lang="en-GB" dirty="0" smtClean="0"/>
              <a:t>Aged 73 – 90</a:t>
            </a:r>
          </a:p>
          <a:p>
            <a:pPr marL="0" indent="0" algn="ctr">
              <a:buNone/>
            </a:pPr>
            <a:r>
              <a:rPr lang="en-GB" dirty="0" smtClean="0"/>
              <a:t>The Silent Generation</a:t>
            </a:r>
          </a:p>
          <a:p>
            <a:pPr marL="0" indent="0" algn="ctr">
              <a:buNone/>
            </a:pPr>
            <a:endParaRPr lang="en-GB" dirty="0"/>
          </a:p>
          <a:p>
            <a:r>
              <a:rPr lang="en-GB" dirty="0" smtClean="0"/>
              <a:t>Children seen and not heard</a:t>
            </a:r>
          </a:p>
          <a:p>
            <a:r>
              <a:rPr lang="en-GB" dirty="0" smtClean="0"/>
              <a:t>Divorce extremely rare</a:t>
            </a:r>
          </a:p>
          <a:p>
            <a:r>
              <a:rPr lang="en-GB" dirty="0" smtClean="0"/>
              <a:t>World War 2</a:t>
            </a:r>
          </a:p>
          <a:p>
            <a:r>
              <a:rPr lang="en-GB" dirty="0" smtClean="0"/>
              <a:t>Sacrifice </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2276872"/>
            <a:ext cx="2190750"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1429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5"/>
          </a:xfrm>
        </p:spPr>
        <p:txBody>
          <a:bodyPr/>
          <a:lstStyle/>
          <a:p>
            <a:pPr marL="0" indent="0" algn="ctr">
              <a:buNone/>
            </a:pPr>
            <a:r>
              <a:rPr lang="en-GB" dirty="0"/>
              <a:t>Born  </a:t>
            </a:r>
            <a:r>
              <a:rPr lang="en-GB" dirty="0" smtClean="0"/>
              <a:t>1948 </a:t>
            </a:r>
            <a:r>
              <a:rPr lang="en-GB" dirty="0"/>
              <a:t>– </a:t>
            </a:r>
            <a:r>
              <a:rPr lang="en-GB" dirty="0" smtClean="0"/>
              <a:t>1966</a:t>
            </a:r>
          </a:p>
          <a:p>
            <a:pPr marL="0" indent="0" algn="ctr">
              <a:buNone/>
            </a:pPr>
            <a:r>
              <a:rPr lang="en-GB" dirty="0" smtClean="0"/>
              <a:t>Aged 54 – 72</a:t>
            </a:r>
          </a:p>
          <a:p>
            <a:pPr marL="0" indent="0" algn="ctr">
              <a:buNone/>
            </a:pPr>
            <a:r>
              <a:rPr lang="en-GB" dirty="0" smtClean="0"/>
              <a:t>The Baby Boomers</a:t>
            </a:r>
          </a:p>
          <a:p>
            <a:r>
              <a:rPr lang="en-GB" dirty="0" smtClean="0"/>
              <a:t>Growing up in the 1960’s and 1970’s</a:t>
            </a:r>
          </a:p>
          <a:p>
            <a:r>
              <a:rPr lang="en-GB" dirty="0" smtClean="0"/>
              <a:t>Shifts in social attitudes</a:t>
            </a:r>
          </a:p>
          <a:p>
            <a:pPr lvl="1"/>
            <a:r>
              <a:rPr lang="en-GB" dirty="0" smtClean="0"/>
              <a:t>The Pill</a:t>
            </a:r>
          </a:p>
          <a:p>
            <a:pPr lvl="1"/>
            <a:r>
              <a:rPr lang="en-GB" dirty="0" smtClean="0"/>
              <a:t>Abortion legalised</a:t>
            </a:r>
          </a:p>
          <a:p>
            <a:pPr lvl="1"/>
            <a:r>
              <a:rPr lang="en-GB" dirty="0" smtClean="0"/>
              <a:t>First women's refuge 1971</a:t>
            </a:r>
            <a:endParaRPr lang="en-GB" dirty="0"/>
          </a:p>
          <a:p>
            <a:pPr marL="0" indent="0" algn="ctr">
              <a:buNone/>
            </a:pPr>
            <a:endParaRPr lang="en-GB"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852936"/>
            <a:ext cx="2617465" cy="3114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6782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relationships</a:t>
            </a:r>
            <a:endParaRPr lang="en-GB" dirty="0"/>
          </a:p>
        </p:txBody>
      </p:sp>
      <p:sp>
        <p:nvSpPr>
          <p:cNvPr id="3" name="Content Placeholder 2"/>
          <p:cNvSpPr>
            <a:spLocks noGrp="1"/>
          </p:cNvSpPr>
          <p:nvPr>
            <p:ph idx="1"/>
          </p:nvPr>
        </p:nvSpPr>
        <p:spPr/>
        <p:txBody>
          <a:bodyPr>
            <a:normAutofit fontScale="92500"/>
          </a:bodyPr>
          <a:lstStyle/>
          <a:p>
            <a:r>
              <a:rPr lang="en-GB" dirty="0" smtClean="0"/>
              <a:t>Intimate partner – Long term “abuse grown old”</a:t>
            </a:r>
          </a:p>
          <a:p>
            <a:r>
              <a:rPr lang="en-GB" dirty="0" smtClean="0"/>
              <a:t>Intimate partner – abuse escalated</a:t>
            </a:r>
          </a:p>
          <a:p>
            <a:r>
              <a:rPr lang="en-GB" dirty="0" smtClean="0"/>
              <a:t>Intimate partner – new partner</a:t>
            </a:r>
          </a:p>
          <a:p>
            <a:r>
              <a:rPr lang="en-GB" dirty="0" smtClean="0"/>
              <a:t>Intimate partner – carer stress</a:t>
            </a:r>
          </a:p>
          <a:p>
            <a:r>
              <a:rPr lang="en-GB" dirty="0" smtClean="0"/>
              <a:t>Intimate partner – illness affecting the brain </a:t>
            </a:r>
          </a:p>
          <a:p>
            <a:r>
              <a:rPr lang="en-GB" dirty="0" smtClean="0"/>
              <a:t>Adult son-daughter</a:t>
            </a:r>
          </a:p>
          <a:p>
            <a:r>
              <a:rPr lang="en-GB" dirty="0" smtClean="0"/>
              <a:t>Grandchild</a:t>
            </a:r>
          </a:p>
          <a:p>
            <a:r>
              <a:rPr lang="en-GB" dirty="0" smtClean="0"/>
              <a:t>Multiple family members</a:t>
            </a:r>
          </a:p>
        </p:txBody>
      </p:sp>
    </p:spTree>
    <p:extLst>
      <p:ext uri="{BB962C8B-B14F-4D97-AF65-F5344CB8AC3E}">
        <p14:creationId xmlns:p14="http://schemas.microsoft.com/office/powerpoint/2010/main" val="24204531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L - Powerpoint Template (Arial)">
  <a:themeElements>
    <a:clrScheme name="Homeless Link NEW">
      <a:dk1>
        <a:srgbClr val="000000"/>
      </a:dk1>
      <a:lt1>
        <a:srgbClr val="FFFFFF"/>
      </a:lt1>
      <a:dk2>
        <a:srgbClr val="9D3F7B"/>
      </a:dk2>
      <a:lt2>
        <a:srgbClr val="E3E3E3"/>
      </a:lt2>
      <a:accent1>
        <a:srgbClr val="3D948B"/>
      </a:accent1>
      <a:accent2>
        <a:srgbClr val="737373"/>
      </a:accent2>
      <a:accent3>
        <a:srgbClr val="D86899"/>
      </a:accent3>
      <a:accent4>
        <a:srgbClr val="6BB2CE"/>
      </a:accent4>
      <a:accent5>
        <a:srgbClr val="E5516C"/>
      </a:accent5>
      <a:accent6>
        <a:srgbClr val="ED9C33"/>
      </a:accent6>
      <a:hlink>
        <a:srgbClr val="E5516C"/>
      </a:hlink>
      <a:folHlink>
        <a:srgbClr val="D86899"/>
      </a:folHlink>
    </a:clrScheme>
    <a:fontScheme name="Office 2">
      <a:majorFont>
        <a:latin typeface="ITC Avant Garde Gothic Pro Bold"/>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roxima Nov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L - Powerpoint Template (Arial).potx" id="{CA05E335-9BEB-488D-BF3A-0AB6D138904B}" vid="{04C22F87-1FB7-431D-8F65-AE636CF1FCB2}"/>
    </a:ext>
  </a:extLst>
</a:theme>
</file>

<file path=ppt/theme/theme4.xml><?xml version="1.0" encoding="utf-8"?>
<a:theme xmlns:a="http://schemas.openxmlformats.org/drawingml/2006/main" name="1_HL - Powerpoint Template (Arial)">
  <a:themeElements>
    <a:clrScheme name="Homeless Link NEW">
      <a:dk1>
        <a:srgbClr val="000000"/>
      </a:dk1>
      <a:lt1>
        <a:srgbClr val="FFFFFF"/>
      </a:lt1>
      <a:dk2>
        <a:srgbClr val="9D3F7B"/>
      </a:dk2>
      <a:lt2>
        <a:srgbClr val="E3E3E3"/>
      </a:lt2>
      <a:accent1>
        <a:srgbClr val="3D948B"/>
      </a:accent1>
      <a:accent2>
        <a:srgbClr val="737373"/>
      </a:accent2>
      <a:accent3>
        <a:srgbClr val="D86899"/>
      </a:accent3>
      <a:accent4>
        <a:srgbClr val="6BB2CE"/>
      </a:accent4>
      <a:accent5>
        <a:srgbClr val="E5516C"/>
      </a:accent5>
      <a:accent6>
        <a:srgbClr val="ED9C33"/>
      </a:accent6>
      <a:hlink>
        <a:srgbClr val="E5516C"/>
      </a:hlink>
      <a:folHlink>
        <a:srgbClr val="D86899"/>
      </a:folHlink>
    </a:clrScheme>
    <a:fontScheme name="Office 2">
      <a:majorFont>
        <a:latin typeface="ITC Avant Garde Gothic Pro Bold"/>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roxima Nov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L - Powerpoint Template (Arial).potx" id="{CA05E335-9BEB-488D-BF3A-0AB6D138904B}" vid="{04C22F87-1FB7-431D-8F65-AE636CF1FCB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2748</TotalTime>
  <Words>2082</Words>
  <Application>Microsoft Office PowerPoint</Application>
  <PresentationFormat>On-screen Show (4:3)</PresentationFormat>
  <Paragraphs>186</Paragraphs>
  <Slides>22</Slides>
  <Notes>8</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22</vt:i4>
      </vt:variant>
    </vt:vector>
  </HeadingPairs>
  <TitlesOfParts>
    <vt:vector size="33" baseType="lpstr">
      <vt:lpstr>Arial</vt:lpstr>
      <vt:lpstr>Calibri</vt:lpstr>
      <vt:lpstr>Calibri Light</vt:lpstr>
      <vt:lpstr>ITC Avant Garde Gothic Pro Bold</vt:lpstr>
      <vt:lpstr>ＭＳ Ｐ明朝</vt:lpstr>
      <vt:lpstr>Proxima Nova</vt:lpstr>
      <vt:lpstr>Proxima Nova Bold</vt:lpstr>
      <vt:lpstr>Office Theme</vt:lpstr>
      <vt:lpstr>1_Office Theme</vt:lpstr>
      <vt:lpstr>HL - Powerpoint Template (Arial)</vt:lpstr>
      <vt:lpstr>1_HL - Powerpoint Template (Arial)</vt:lpstr>
      <vt:lpstr>Supporting older women experiencing domestic abuse and at risk of homelessness</vt:lpstr>
      <vt:lpstr>Responding to older women affected by Domestic Abuse</vt:lpstr>
      <vt:lpstr>Who are Safer Places</vt:lpstr>
      <vt:lpstr>Domestic Abuse in the over 60’s</vt:lpstr>
      <vt:lpstr>Domestic Abuse in the over 60’s</vt:lpstr>
      <vt:lpstr>PowerPoint Presentation</vt:lpstr>
      <vt:lpstr>PowerPoint Presentation</vt:lpstr>
      <vt:lpstr>PowerPoint Presentation</vt:lpstr>
      <vt:lpstr>Types of relationships</vt:lpstr>
      <vt:lpstr>Barriers to disclosure</vt:lpstr>
      <vt:lpstr>Disclosures</vt:lpstr>
      <vt:lpstr>Recommendations</vt:lpstr>
      <vt:lpstr>Support</vt:lpstr>
      <vt:lpstr>  Older Women’s Voices on Domestic and Sexual Abuse</vt:lpstr>
      <vt:lpstr>Staffordshire Women’s Aid and Comic Relief</vt:lpstr>
      <vt:lpstr>Violence Against Older Women (VAOW)</vt:lpstr>
      <vt:lpstr>MULTIPLE DISADVANTAGE</vt:lpstr>
      <vt:lpstr>Violence Against Older Women (VAOW)</vt:lpstr>
      <vt:lpstr>Research on specific health issues for older women living with domestic abuse</vt:lpstr>
      <vt:lpstr>Agencies working with older women.</vt:lpstr>
      <vt:lpstr>The Voices Project and Ask 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Long</dc:creator>
  <cp:lastModifiedBy>Laura Millward</cp:lastModifiedBy>
  <cp:revision>28</cp:revision>
  <dcterms:created xsi:type="dcterms:W3CDTF">2016-11-16T09:05:59Z</dcterms:created>
  <dcterms:modified xsi:type="dcterms:W3CDTF">2021-02-02T11:56:31Z</dcterms:modified>
</cp:coreProperties>
</file>