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57" r:id="rId5"/>
    <p:sldId id="267" r:id="rId6"/>
    <p:sldId id="262" r:id="rId7"/>
    <p:sldId id="268" r:id="rId8"/>
    <p:sldId id="274" r:id="rId9"/>
    <p:sldId id="270" r:id="rId10"/>
    <p:sldId id="269" r:id="rId11"/>
    <p:sldId id="261" r:id="rId12"/>
    <p:sldId id="272" r:id="rId13"/>
    <p:sldId id="271" r:id="rId14"/>
    <p:sldId id="26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E005A"/>
    <a:srgbClr val="FBB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E312C9-1DD7-C8B0-7879-277A211F647F}" v="122" dt="2022-02-23T17:57:37.835"/>
    <p1510:client id="{C4615A9A-EBA8-A1D8-A5B8-C9151AF19E27}" v="196" dt="2022-04-19T16:05:15.1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8325" autoAdjust="0"/>
  </p:normalViewPr>
  <p:slideViewPr>
    <p:cSldViewPr snapToGrid="0" snapToObjects="1">
      <p:cViewPr varScale="1">
        <p:scale>
          <a:sx n="49" d="100"/>
          <a:sy n="49" d="100"/>
        </p:scale>
        <p:origin x="1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0935B-113E-409B-8F37-DB49D1500411}" type="datetimeFigureOut">
              <a:rPr lang="en-GB" smtClean="0"/>
              <a:t>30/06/2022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88DDF-6073-4CDC-8C43-A19A9C88CD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0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8DDF-6073-4CDC-8C43-A19A9C88CDE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6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8DDF-6073-4CDC-8C43-A19A9C88CDE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4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8DDF-6073-4CDC-8C43-A19A9C88CDE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6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Racism</a:t>
            </a:r>
            <a:r>
              <a:rPr lang="en-GB" baseline="0" dirty="0"/>
              <a:t> and discrimination by frontline homelessness services was one of the main issues raised by focus group participants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This was also a concern among charity stakeholders, around inappropriate refusals of support in social care and assumptions about immigration status based on race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When it comes to immigration-based restrictions on services in the context of wider hostile environment policies, we cannot ignore the risk of perceived or real racism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Really highlights the importance of welcoming, solutions-oriented Housing Options and other frontline teams, even where options are limited.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8DDF-6073-4CDC-8C43-A19A9C88CDE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70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Experiences of racism show how invaluable the perspective</a:t>
            </a:r>
            <a:r>
              <a:rPr lang="en-GB" baseline="0" dirty="0"/>
              <a:t> of migrants is to homelessness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In order to deliver on what’s needed – the culture shift, learning needed to bring non-UK nationals under the umbrella of mainstream homelessness systems – strategies and services need to be informed by local lived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It takes time and thought, but the example of Legislative Theatre approach used in </a:t>
            </a:r>
            <a:r>
              <a:rPr lang="en-GB" baseline="0" dirty="0" err="1"/>
              <a:t>haringey</a:t>
            </a:r>
            <a:r>
              <a:rPr lang="en-GB" baseline="0" dirty="0"/>
              <a:t> and Manchester shows how non-</a:t>
            </a:r>
            <a:r>
              <a:rPr lang="en-GB" baseline="0" dirty="0" err="1"/>
              <a:t>uk</a:t>
            </a:r>
            <a:r>
              <a:rPr lang="en-GB" baseline="0" dirty="0"/>
              <a:t> nationals’ voices can be represented within wider lived experience groups, and deliver a direct impact. </a:t>
            </a:r>
            <a:r>
              <a:rPr lang="en-GB" baseline="0" dirty="0" err="1"/>
              <a:t>E.g</a:t>
            </a:r>
            <a:r>
              <a:rPr lang="en-GB" baseline="0" dirty="0"/>
              <a:t> In Greater Manchester, recommendations like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anti-racism training to frontline staff were integrated into the Homelessness Prevention Strategy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8DDF-6073-4CDC-8C43-A19A9C88CDE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18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Lots of ways to</a:t>
            </a:r>
            <a:r>
              <a:rPr lang="en-GB" baseline="0" dirty="0"/>
              <a:t> tackle this-</a:t>
            </a:r>
          </a:p>
          <a:p>
            <a:r>
              <a:rPr lang="en-GB" baseline="0" dirty="0"/>
              <a:t>Discrete fund</a:t>
            </a:r>
          </a:p>
          <a:p>
            <a:r>
              <a:rPr lang="en-GB" baseline="0" dirty="0"/>
              <a:t>Increasing options for people awaiting decisions</a:t>
            </a:r>
          </a:p>
          <a:p>
            <a:r>
              <a:rPr lang="en-GB" baseline="0" dirty="0"/>
              <a:t>Bring PSS in line with other visa holders to allows change of conditions </a:t>
            </a:r>
          </a:p>
          <a:p>
            <a:r>
              <a:rPr lang="en-GB" baseline="0" dirty="0"/>
              <a:t>Overall review of NRPF policy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8DDF-6073-4CDC-8C43-A19A9C88CDE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1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Eg</a:t>
            </a:r>
            <a:r>
              <a:rPr lang="en-GB" dirty="0"/>
              <a:t> reconnection, coproduction;</a:t>
            </a:r>
            <a:r>
              <a:rPr lang="en-GB" baseline="0" dirty="0"/>
              <a:t> immigration advice partnership models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US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Collection of practice examples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Legal analysis on data-sharing and LA funding of accommodation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Overview of accommodation models</a:t>
            </a:r>
          </a:p>
          <a:p>
            <a:endParaRPr lang="en-GB" dirty="0"/>
          </a:p>
          <a:p>
            <a:r>
              <a:rPr lang="en-GB" dirty="0"/>
              <a:t>services should be advocating locally?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88DDF-6073-4CDC-8C43-A19A9C88CDE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0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9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73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1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3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7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361-3252-2D4C-995E-B4D1D8311966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CBFA4-8C0C-034B-AE94-C3702488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8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378" y="-72975"/>
            <a:ext cx="3594100" cy="215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A1B0B1-C082-3C4C-9A63-9AB0FE619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432" y="1124465"/>
            <a:ext cx="6039568" cy="5733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64B41C-0701-5845-8036-D67A0A8FD77F}"/>
              </a:ext>
            </a:extLst>
          </p:cNvPr>
          <p:cNvSpPr txBox="1"/>
          <p:nvPr/>
        </p:nvSpPr>
        <p:spPr>
          <a:xfrm>
            <a:off x="284206" y="3765908"/>
            <a:ext cx="68209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Unlocking the door</a:t>
            </a:r>
          </a:p>
          <a:p>
            <a:r>
              <a:rPr lang="en-US" sz="28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roadmap for supporting non-UK nationals facing homelessness in England</a:t>
            </a:r>
            <a:endParaRPr lang="en-GB" sz="28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85" y="353108"/>
            <a:ext cx="3244106" cy="7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7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274" y="-27710"/>
            <a:ext cx="2527551" cy="1518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331838" y="1741933"/>
            <a:ext cx="704867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Learning from lived experience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People with eligibility restrictions have distinct perspectives and experiences of the system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Meaningful involvement at strategic and operational levels brings valuable insights in an area where blind spots are common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Legislative Theatre approach in Greater Manchester and Haringey</a:t>
            </a:r>
          </a:p>
          <a:p>
            <a:endParaRPr lang="en-GB" b="1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197943" y="223616"/>
            <a:ext cx="745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can’t just be a sticking plaster”</a:t>
            </a:r>
          </a:p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foundations for inclusion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75998-B460-B444-ADF4-42E56DC7A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726908" y="3614056"/>
            <a:ext cx="3417091" cy="32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8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85" y="-72975"/>
            <a:ext cx="2993073" cy="1797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7CFB1-3585-C349-9CA7-6C995987E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748" y="2568693"/>
            <a:ext cx="4518252" cy="42893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197943" y="405880"/>
            <a:ext cx="745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 the national challenge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503672" y="1307699"/>
            <a:ext cx="727961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Closing the accommodation (and funding) gap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Govt</a:t>
            </a: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 funding &amp; leadership to open up accommodation options</a:t>
            </a:r>
          </a:p>
          <a:p>
            <a:endParaRPr lang="en-GB" b="1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Access to justice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Issue of funding and training pipeline for immigration advice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Underpinned by past cuts to legal aid</a:t>
            </a:r>
            <a:endParaRPr lang="en-GB" b="1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Reducing delays and improving Home Office decision-making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Potential in the Rough Sleeping Support Service review</a:t>
            </a:r>
          </a:p>
          <a:p>
            <a:endParaRPr lang="en-GB" b="1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The asylum system as a driver of homelessness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Right to work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Bringing eviction notices in line with HRA 56 days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Roll back NABA 2022 s12</a:t>
            </a:r>
          </a:p>
        </p:txBody>
      </p:sp>
    </p:spTree>
    <p:extLst>
      <p:ext uri="{BB962C8B-B14F-4D97-AF65-F5344CB8AC3E}">
        <p14:creationId xmlns:p14="http://schemas.microsoft.com/office/powerpoint/2010/main" val="60758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274" y="-27710"/>
            <a:ext cx="2527551" cy="1518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386348" y="2167404"/>
            <a:ext cx="53127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Local advocacy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from within councils and from charity partners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197943" y="223616"/>
            <a:ext cx="745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sz="2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217" y="1169231"/>
            <a:ext cx="6636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i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written to be used!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386348" y="3442576"/>
            <a:ext cx="704867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National advocacy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Aligning approaches; priorities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Sharing lessons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Collecting and sharing the right intelligence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972" y="1965560"/>
            <a:ext cx="3157027" cy="44165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669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407" y="-72975"/>
            <a:ext cx="2527551" cy="1518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353962" y="412954"/>
            <a:ext cx="67990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research approach</a:t>
            </a:r>
            <a:endParaRPr lang="en-GB" sz="3200" dirty="0">
              <a:solidFill>
                <a:srgbClr val="6E00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4378569" y="2026812"/>
            <a:ext cx="476543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July 2021-March 2022</a:t>
            </a:r>
          </a:p>
          <a:p>
            <a:endParaRPr lang="en-GB" sz="2000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Partnership with Bedford, Haringey, Manchester City</a:t>
            </a:r>
          </a:p>
          <a:p>
            <a:endParaRPr lang="en-GB" sz="2000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49 stakeholder interviews</a:t>
            </a:r>
          </a:p>
          <a:p>
            <a:endParaRPr lang="en-GB" sz="2000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Wider collection of practice examples</a:t>
            </a:r>
          </a:p>
          <a:p>
            <a:endParaRPr lang="en-GB" sz="2000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Research &amp; advisory from lived experience – NACCOM Community Researchers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72" y="1445342"/>
            <a:ext cx="3530407" cy="4938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12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407" y="-72975"/>
            <a:ext cx="2527551" cy="1518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274144" y="157786"/>
            <a:ext cx="6799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 ‘Yes’</a:t>
            </a:r>
          </a:p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services that work for all</a:t>
            </a:r>
            <a:endParaRPr lang="en-GB" sz="2800" dirty="0">
              <a:solidFill>
                <a:srgbClr val="6E00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6981" t="31245" r="16775" b="18355"/>
          <a:stretch/>
        </p:blipFill>
        <p:spPr>
          <a:xfrm>
            <a:off x="274144" y="1676103"/>
            <a:ext cx="8458200" cy="494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9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407" y="-72975"/>
            <a:ext cx="2527551" cy="1518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166433" y="178351"/>
            <a:ext cx="6799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 ‘Yes’</a:t>
            </a:r>
          </a:p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services that work for all</a:t>
            </a:r>
            <a:endParaRPr lang="en-GB" sz="2800" dirty="0">
              <a:solidFill>
                <a:srgbClr val="6E00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166433" y="2207990"/>
            <a:ext cx="831898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NotoSans-Bold"/>
              </a:rPr>
              <a:t>Universal accommodation pathways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Remarkable benefits to expediting/enabling homelessness and immigration outcomes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Local authority </a:t>
            </a:r>
            <a:r>
              <a:rPr lang="en-GB" b="1" dirty="0">
                <a:latin typeface="NotoSans-Bold"/>
              </a:rPr>
              <a:t>funding role</a:t>
            </a:r>
            <a:r>
              <a:rPr lang="en-GB" dirty="0">
                <a:latin typeface="NotoSans-Bold"/>
              </a:rPr>
              <a:t>, e.g.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Rent free assessment beds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Funding charity providers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Public health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Local authority </a:t>
            </a:r>
            <a:r>
              <a:rPr lang="en-GB" b="1" dirty="0">
                <a:latin typeface="NotoSans-Bold"/>
              </a:rPr>
              <a:t>facilitative role</a:t>
            </a:r>
            <a:r>
              <a:rPr lang="en-GB" dirty="0">
                <a:latin typeface="NotoSans-Bold"/>
              </a:rPr>
              <a:t>, e.g.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Cross-subsidised schemes; hosting; peppercorn rent…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72003" y="1270115"/>
            <a:ext cx="75546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latin typeface="NotoSans-Bold"/>
              </a:rPr>
              <a:t>“COVID came at the right time… we just said ‘Yes’.</a:t>
            </a:r>
          </a:p>
          <a:p>
            <a:pPr algn="ctr"/>
            <a:r>
              <a:rPr lang="en-US" sz="1600" i="1" dirty="0">
                <a:latin typeface="NotoSans-Bold"/>
              </a:rPr>
              <a:t>Imagine a world where the first answer isn’t ‘No.’”</a:t>
            </a:r>
          </a:p>
          <a:p>
            <a:pPr algn="ctr"/>
            <a:r>
              <a:rPr lang="en-GB" sz="1600" dirty="0">
                <a:latin typeface="NotoSans"/>
              </a:rPr>
              <a:t>local authority interviewee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7316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9" y="133350"/>
            <a:ext cx="8670298" cy="62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9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407" y="-72975"/>
            <a:ext cx="2527551" cy="1518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154401" y="345649"/>
            <a:ext cx="6799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Saying ‘Yes’</a:t>
            </a:r>
          </a:p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services that work for all</a:t>
            </a:r>
            <a:endParaRPr lang="en-GB" sz="2800" dirty="0">
              <a:solidFill>
                <a:srgbClr val="6E00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430842" y="2031597"/>
            <a:ext cx="736333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NotoSans-Bold"/>
              </a:rPr>
              <a:t>Opening doors (and making it known)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Prevention and welcome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Taking account of fear, culture and language</a:t>
            </a:r>
          </a:p>
          <a:p>
            <a:endParaRPr lang="en-GB" b="1" dirty="0">
              <a:latin typeface="NotoSans-Bold"/>
            </a:endParaRPr>
          </a:p>
          <a:p>
            <a:r>
              <a:rPr lang="en-GB" b="1" dirty="0">
                <a:latin typeface="NotoSans-Bold"/>
              </a:rPr>
              <a:t>Advice and partnerships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Blockages &amp; capacity gaps, especially for complex cases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Quality and unscrupulous private solicitors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NotoSans-Bold"/>
              </a:rPr>
              <a:t>Knock-on benefits on immigration literacy for homelessness staff</a:t>
            </a:r>
            <a:endParaRPr lang="en-GB" b="1" dirty="0">
              <a:latin typeface="NotoSans-Bold"/>
            </a:endParaRPr>
          </a:p>
        </p:txBody>
      </p:sp>
    </p:spTree>
    <p:extLst>
      <p:ext uri="{BB962C8B-B14F-4D97-AF65-F5344CB8AC3E}">
        <p14:creationId xmlns:p14="http://schemas.microsoft.com/office/powerpoint/2010/main" val="14017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407" y="-72975"/>
            <a:ext cx="2527551" cy="1518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274143" y="157786"/>
            <a:ext cx="745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can’t just be a sticking plaster”</a:t>
            </a:r>
          </a:p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foundations for inclusion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091"/>
          <a:stretch/>
        </p:blipFill>
        <p:spPr>
          <a:xfrm>
            <a:off x="274143" y="1404210"/>
            <a:ext cx="8458200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7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274" y="-27710"/>
            <a:ext cx="2527551" cy="1518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331839" y="1982614"/>
            <a:ext cx="75385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Whole-council leadership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Overarching commitments &amp; strategies make a difference and should include social care, public health and homelessness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Huge unexplored potential to build pathways and share expertise, good practice and budgets.</a:t>
            </a:r>
          </a:p>
          <a:p>
            <a:endParaRPr lang="en-GB" b="1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2BA31F-36EA-B44B-941D-899DF726B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742" y="2993039"/>
            <a:ext cx="4071257" cy="3864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197943" y="223616"/>
            <a:ext cx="745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can’t just be a sticking plaster”</a:t>
            </a:r>
          </a:p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foundations for inclusion</a:t>
            </a:r>
          </a:p>
        </p:txBody>
      </p:sp>
    </p:spTree>
    <p:extLst>
      <p:ext uri="{BB962C8B-B14F-4D97-AF65-F5344CB8AC3E}">
        <p14:creationId xmlns:p14="http://schemas.microsoft.com/office/powerpoint/2010/main" val="10001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A3A12E-3D5C-8643-BAF3-454B380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274" y="-27710"/>
            <a:ext cx="2527551" cy="1518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4F06A6-B907-5647-ACCA-5EE8076ED3D9}"/>
              </a:ext>
            </a:extLst>
          </p:cNvPr>
          <p:cNvSpPr txBox="1"/>
          <p:nvPr/>
        </p:nvSpPr>
        <p:spPr>
          <a:xfrm>
            <a:off x="331838" y="1490605"/>
            <a:ext cx="704867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Arial" panose="020B0604020202020204" pitchFamily="34" charset="0"/>
              <a:ea typeface="Noto Sans" panose="020B0502040504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Confronting racism and discrimination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Immigration-based restrictions are inevitably racially and ethnically coded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First interaction is crucial – people report feeling ‘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dehumanised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’, dismissed and distrusted, and linked this to their race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if support options are limited, there is an opportunity for trauma-informed, solutions-oriented communication, referrals and advice, that takes experiences in the immigration and asylum systems into account.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AE85F-C4F6-5B4A-B5AD-5A6CA815CF62}"/>
              </a:ext>
            </a:extLst>
          </p:cNvPr>
          <p:cNvSpPr txBox="1"/>
          <p:nvPr/>
        </p:nvSpPr>
        <p:spPr>
          <a:xfrm>
            <a:off x="197943" y="223616"/>
            <a:ext cx="745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6E00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can’t just be a sticking plaster”</a:t>
            </a:r>
          </a:p>
          <a:p>
            <a:r>
              <a:rPr lang="en-US" sz="28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foundations for inclusion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7CFB1-3585-C349-9CA7-6C995987E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378" y="3951514"/>
            <a:ext cx="3061622" cy="290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fc465c9-b317-4f2b-8638-dd8e74a1f7d7">
      <Terms xmlns="http://schemas.microsoft.com/office/infopath/2007/PartnerControls"/>
    </lcf76f155ced4ddcb4097134ff3c332f>
    <TaxCatchAll xmlns="382d3dd1-2cea-42b0-962f-a63581f3c0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7AD3660E5E842B8986DD4287262BE" ma:contentTypeVersion="16" ma:contentTypeDescription="Create a new document." ma:contentTypeScope="" ma:versionID="433d7dee3ef451073e8c2eae5acef2ef">
  <xsd:schema xmlns:xsd="http://www.w3.org/2001/XMLSchema" xmlns:xs="http://www.w3.org/2001/XMLSchema" xmlns:p="http://schemas.microsoft.com/office/2006/metadata/properties" xmlns:ns2="0fc465c9-b317-4f2b-8638-dd8e74a1f7d7" xmlns:ns3="382d3dd1-2cea-42b0-962f-a63581f3c0c3" targetNamespace="http://schemas.microsoft.com/office/2006/metadata/properties" ma:root="true" ma:fieldsID="ad88494f832dbc6e50658a1525672e8f" ns2:_="" ns3:_="">
    <xsd:import namespace="0fc465c9-b317-4f2b-8638-dd8e74a1f7d7"/>
    <xsd:import namespace="382d3dd1-2cea-42b0-962f-a63581f3c0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465c9-b317-4f2b-8638-dd8e74a1f7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174eefb-ffb3-4728-840e-2af4fb2d1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d3dd1-2cea-42b0-962f-a63581f3c0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aa585d1-e868-4fe1-b40f-250941a8863e}" ma:internalName="TaxCatchAll" ma:showField="CatchAllData" ma:web="382d3dd1-2cea-42b0-962f-a63581f3c0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9EDAC6-42C5-4233-88A8-91BA5526E5D0}">
  <ds:schemaRefs>
    <ds:schemaRef ds:uri="http://schemas.microsoft.com/office/2006/documentManagement/types"/>
    <ds:schemaRef ds:uri="382d3dd1-2cea-42b0-962f-a63581f3c0c3"/>
    <ds:schemaRef ds:uri="http://purl.org/dc/elements/1.1/"/>
    <ds:schemaRef ds:uri="0fc465c9-b317-4f2b-8638-dd8e74a1f7d7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2EAF01-7751-45C9-B007-AF8B972947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14236-117D-4729-A552-BFC7D65BA6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c465c9-b317-4f2b-8638-dd8e74a1f7d7"/>
    <ds:schemaRef ds:uri="382d3dd1-2cea-42b0-962f-a63581f3c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780</Words>
  <Application>Microsoft Office PowerPoint</Application>
  <PresentationFormat>On-screen Show (4:3)</PresentationFormat>
  <Paragraphs>105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NotoSans</vt:lpstr>
      <vt:lpstr>NotoSans-Bold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Jonny Keyworth</dc:creator>
  <cp:lastModifiedBy>Rob Cartridge</cp:lastModifiedBy>
  <cp:revision>90</cp:revision>
  <dcterms:created xsi:type="dcterms:W3CDTF">2022-01-24T09:49:49Z</dcterms:created>
  <dcterms:modified xsi:type="dcterms:W3CDTF">2022-06-30T15:18:00Z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0x0101007697AD3660E5E842B8986DD4287262BE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