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8"/>
  </p:notesMasterIdLst>
  <p:sldIdLst>
    <p:sldId id="257" r:id="rId5"/>
    <p:sldId id="270" r:id="rId6"/>
    <p:sldId id="272" r:id="rId7"/>
    <p:sldId id="273" r:id="rId8"/>
    <p:sldId id="276" r:id="rId9"/>
    <p:sldId id="287" r:id="rId10"/>
    <p:sldId id="286" r:id="rId11"/>
    <p:sldId id="299" r:id="rId12"/>
    <p:sldId id="274" r:id="rId13"/>
    <p:sldId id="302" r:id="rId14"/>
    <p:sldId id="288" r:id="rId15"/>
    <p:sldId id="289" r:id="rId16"/>
    <p:sldId id="301" r:id="rId17"/>
    <p:sldId id="290" r:id="rId18"/>
    <p:sldId id="291" r:id="rId19"/>
    <p:sldId id="292" r:id="rId20"/>
    <p:sldId id="278" r:id="rId21"/>
    <p:sldId id="293" r:id="rId22"/>
    <p:sldId id="306" r:id="rId23"/>
    <p:sldId id="294" r:id="rId24"/>
    <p:sldId id="295" r:id="rId25"/>
    <p:sldId id="279" r:id="rId26"/>
    <p:sldId id="303" r:id="rId27"/>
    <p:sldId id="305" r:id="rId28"/>
    <p:sldId id="297" r:id="rId29"/>
    <p:sldId id="304" r:id="rId30"/>
    <p:sldId id="280" r:id="rId31"/>
    <p:sldId id="309" r:id="rId32"/>
    <p:sldId id="298" r:id="rId33"/>
    <p:sldId id="282" r:id="rId34"/>
    <p:sldId id="283" r:id="rId35"/>
    <p:sldId id="269" r:id="rId36"/>
    <p:sldId id="26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E8AA82-72AA-33C7-1F66-8DA3AC431CA4}" name="Debra Hertzberg" initials="DH" userId="S::Debra.Hertzberg@homelesslink.org.uk::339c3c77-57f3-4dff-9d57-253a7b6170ff" providerId="AD"/>
  <p188:author id="{CF20C0CF-3930-2E4F-5412-EFB0A27B4B1D}" name="Sophie Boobis" initials="SB" userId="S::sophie.boobis@homelesslink.org.uk::254378d5-d211-4f8d-a6b1-e2d2cb6b7b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FBFFD"/>
    <a:srgbClr val="513BCA"/>
    <a:srgbClr val="AEE5FF"/>
    <a:srgbClr val="CC0099"/>
    <a:srgbClr val="6E005A"/>
    <a:srgbClr val="FBB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C8A25-B3D2-49F7-92A8-1DB1D09157F2}" v="138" dt="2022-10-25T13:38:33.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67341" autoAdjust="0"/>
  </p:normalViewPr>
  <p:slideViewPr>
    <p:cSldViewPr snapToGrid="0" snapToObjects="1">
      <p:cViewPr varScale="1">
        <p:scale>
          <a:sx n="45" d="100"/>
          <a:sy n="45" d="100"/>
        </p:scale>
        <p:origin x="1800" y="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3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8259C-F234-4246-9C22-EC077C6604EE}" type="datetimeFigureOut">
              <a:rPr lang="en-GB" smtClean="0"/>
              <a:t>03/11/2022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A37EA-17CF-4965-B921-F1D02AA8AA76}" type="slidenum">
              <a:rPr lang="en-GB" smtClean="0"/>
              <a:t>‹#›</a:t>
            </a:fld>
            <a:endParaRPr lang="en-GB"/>
          </a:p>
        </p:txBody>
      </p:sp>
    </p:spTree>
    <p:extLst>
      <p:ext uri="{BB962C8B-B14F-4D97-AF65-F5344CB8AC3E}">
        <p14:creationId xmlns:p14="http://schemas.microsoft.com/office/powerpoint/2010/main" val="226494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Going to take you through the findings from our new report</a:t>
            </a:r>
          </a:p>
        </p:txBody>
      </p:sp>
      <p:sp>
        <p:nvSpPr>
          <p:cNvPr id="4" name="Slide Number Placeholder 3"/>
          <p:cNvSpPr>
            <a:spLocks noGrp="1"/>
          </p:cNvSpPr>
          <p:nvPr>
            <p:ph type="sldNum" sz="quarter" idx="5"/>
          </p:nvPr>
        </p:nvSpPr>
        <p:spPr/>
        <p:txBody>
          <a:bodyPr/>
          <a:lstStyle/>
          <a:p>
            <a:fld id="{B86A37EA-17CF-4965-B921-F1D02AA8AA76}" type="slidenum">
              <a:rPr lang="en-GB" smtClean="0"/>
              <a:t>1</a:t>
            </a:fld>
            <a:endParaRPr lang="en-GB"/>
          </a:p>
        </p:txBody>
      </p:sp>
    </p:spTree>
    <p:extLst>
      <p:ext uri="{BB962C8B-B14F-4D97-AF65-F5344CB8AC3E}">
        <p14:creationId xmlns:p14="http://schemas.microsoft.com/office/powerpoint/2010/main" val="4089649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Long term illness/ 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Much more likely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National data: </a:t>
            </a:r>
            <a:r>
              <a:rPr lang="en-US" dirty="0"/>
              <a:t>Family Resources Survey: Financial year 2020 to 21</a:t>
            </a:r>
            <a:endParaRPr lang="en-GB" dirty="0"/>
          </a:p>
          <a:p>
            <a:endParaRPr lang="en-GB" b="1" dirty="0"/>
          </a:p>
          <a:p>
            <a:r>
              <a:rPr lang="en-GB" b="1" dirty="0"/>
              <a:t>Physical health</a:t>
            </a:r>
          </a:p>
          <a:p>
            <a:r>
              <a:rPr lang="en-GB" dirty="0"/>
              <a:t>TREND: </a:t>
            </a:r>
          </a:p>
          <a:p>
            <a:pPr marL="171450" indent="-171450">
              <a:buFontTx/>
              <a:buChar char="-"/>
            </a:pPr>
            <a:r>
              <a:rPr lang="en-GB" dirty="0"/>
              <a:t>Gradual increase in no. of people with a physical health condition: </a:t>
            </a:r>
          </a:p>
          <a:p>
            <a:pPr marL="628650" lvl="1" indent="-171450">
              <a:buFontTx/>
              <a:buChar char="-"/>
            </a:pPr>
            <a:r>
              <a:rPr lang="en-GB" dirty="0"/>
              <a:t>Up from 73% in wave 1 </a:t>
            </a:r>
          </a:p>
          <a:p>
            <a:pPr marL="628650" lvl="1" indent="-171450">
              <a:buFontTx/>
              <a:buChar char="-"/>
            </a:pPr>
            <a:r>
              <a:rPr lang="en-GB" dirty="0"/>
              <a:t>76% in wave 2 </a:t>
            </a:r>
          </a:p>
          <a:p>
            <a:endParaRPr lang="en-GB" dirty="0"/>
          </a:p>
          <a:p>
            <a:endParaRPr lang="en-GB" dirty="0"/>
          </a:p>
          <a:p>
            <a:r>
              <a:rPr lang="en-GB" b="1" dirty="0" err="1"/>
              <a:t>Comorbitidies</a:t>
            </a:r>
            <a:r>
              <a:rPr lang="en-GB" b="1" dirty="0"/>
              <a:t> </a:t>
            </a:r>
          </a:p>
          <a:p>
            <a:r>
              <a:rPr lang="en-GB" dirty="0"/>
              <a:t>Lots of complexity in managing those conditions</a:t>
            </a:r>
          </a:p>
        </p:txBody>
      </p:sp>
      <p:sp>
        <p:nvSpPr>
          <p:cNvPr id="4" name="Slide Number Placeholder 3"/>
          <p:cNvSpPr>
            <a:spLocks noGrp="1"/>
          </p:cNvSpPr>
          <p:nvPr>
            <p:ph type="sldNum" sz="quarter" idx="5"/>
          </p:nvPr>
        </p:nvSpPr>
        <p:spPr/>
        <p:txBody>
          <a:bodyPr/>
          <a:lstStyle/>
          <a:p>
            <a:fld id="{B86A37EA-17CF-4965-B921-F1D02AA8AA76}" type="slidenum">
              <a:rPr lang="en-GB" smtClean="0"/>
              <a:t>10</a:t>
            </a:fld>
            <a:endParaRPr lang="en-GB"/>
          </a:p>
        </p:txBody>
      </p:sp>
    </p:spTree>
    <p:extLst>
      <p:ext uri="{BB962C8B-B14F-4D97-AF65-F5344CB8AC3E}">
        <p14:creationId xmlns:p14="http://schemas.microsoft.com/office/powerpoint/2010/main" val="284433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Can see breakdown of the health conditions that people report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General trend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Decrease between waves 1 and 2 </a:t>
            </a:r>
          </a:p>
          <a:p>
            <a:r>
              <a:rPr lang="en-GB" dirty="0"/>
              <a:t>- Increase between waves 2 and 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indent="0">
              <a:buFont typeface="Arial" panose="020B0604020202020204" pitchFamily="34" charset="0"/>
              <a:buNone/>
            </a:pPr>
            <a:r>
              <a:rPr lang="en-US" sz="1200" dirty="0">
                <a:latin typeface="Noto Sans" panose="020B0502040504020204" pitchFamily="34" charset="0"/>
                <a:ea typeface="Noto Sans" panose="020B0502040504020204" pitchFamily="34" charset="0"/>
                <a:cs typeface="Noto Sans" panose="020B0502040504020204" pitchFamily="34" charset="0"/>
              </a:rPr>
              <a:t>MOST COMMON CONDITIONS HOLD CONSTANT</a:t>
            </a:r>
          </a:p>
          <a:p>
            <a:pPr marL="285750" indent="-285750">
              <a:buFont typeface="Arial" panose="020B0604020202020204" pitchFamily="34" charset="0"/>
              <a:buChar char="•"/>
            </a:pPr>
            <a:r>
              <a:rPr lang="en-US" sz="1200" dirty="0">
                <a:latin typeface="Noto Sans" panose="020B0502040504020204" pitchFamily="34" charset="0"/>
                <a:ea typeface="Noto Sans" panose="020B0502040504020204" pitchFamily="34" charset="0"/>
                <a:cs typeface="Noto Sans" panose="020B0502040504020204" pitchFamily="34" charset="0"/>
              </a:rPr>
              <a:t>joint aches/ problems with bones and muscles –  37% in wave 3. </a:t>
            </a:r>
          </a:p>
          <a:p>
            <a:pPr marL="285750" indent="-285750">
              <a:buFont typeface="Arial" panose="020B0604020202020204" pitchFamily="34" charset="0"/>
              <a:buChar char="•"/>
            </a:pPr>
            <a:r>
              <a:rPr lang="en-GB" dirty="0"/>
              <a:t>other research tells us that this can be a direct consequence of the experience of homelessness – GROUNDSWELL ‘Out of Pain’</a:t>
            </a:r>
          </a:p>
          <a:p>
            <a:endParaRPr lang="en-GB" dirty="0"/>
          </a:p>
          <a:p>
            <a:r>
              <a:rPr lang="en-GB" dirty="0"/>
              <a:t>SECOND MOST COMMON</a:t>
            </a:r>
          </a:p>
          <a:p>
            <a:pPr marL="171450" indent="-171450">
              <a:buFontTx/>
              <a:buChar char="-"/>
            </a:pPr>
            <a:r>
              <a:rPr lang="en-US" sz="1200" dirty="0">
                <a:latin typeface="Noto Sans" panose="020B0502040504020204" pitchFamily="34" charset="0"/>
                <a:ea typeface="Noto Sans" panose="020B0502040504020204" pitchFamily="34" charset="0"/>
                <a:cs typeface="Noto Sans" panose="020B0502040504020204" pitchFamily="34" charset="0"/>
              </a:rPr>
              <a:t>dental/ teeth problems– at 36% in wave 3. </a:t>
            </a:r>
          </a:p>
          <a:p>
            <a:pPr marL="171450" indent="-171450">
              <a:buFontTx/>
              <a:buChar char="-"/>
            </a:pPr>
            <a:r>
              <a:rPr lang="en-GB" dirty="0"/>
              <a:t>Up 7% points from wave 2 </a:t>
            </a:r>
          </a:p>
          <a:p>
            <a:endParaRPr lang="en-GB" dirty="0"/>
          </a:p>
        </p:txBody>
      </p:sp>
      <p:sp>
        <p:nvSpPr>
          <p:cNvPr id="4" name="Slide Number Placeholder 3"/>
          <p:cNvSpPr>
            <a:spLocks noGrp="1"/>
          </p:cNvSpPr>
          <p:nvPr>
            <p:ph type="sldNum" sz="quarter" idx="5"/>
          </p:nvPr>
        </p:nvSpPr>
        <p:spPr/>
        <p:txBody>
          <a:bodyPr/>
          <a:lstStyle/>
          <a:p>
            <a:fld id="{B86A37EA-17CF-4965-B921-F1D02AA8AA76}" type="slidenum">
              <a:rPr lang="en-GB" smtClean="0"/>
              <a:t>11</a:t>
            </a:fld>
            <a:endParaRPr lang="en-GB"/>
          </a:p>
        </p:txBody>
      </p:sp>
    </p:spTree>
    <p:extLst>
      <p:ext uri="{BB962C8B-B14F-4D97-AF65-F5344CB8AC3E}">
        <p14:creationId xmlns:p14="http://schemas.microsoft.com/office/powerpoint/2010/main" val="2242576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we asked people about the care that they received: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Lots of people not getting the care that they feel that they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see some gaps in healthcare for people experience homelessness.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theme that we’ll come back to! </a:t>
            </a:r>
          </a:p>
        </p:txBody>
      </p:sp>
      <p:sp>
        <p:nvSpPr>
          <p:cNvPr id="4" name="Slide Number Placeholder 3"/>
          <p:cNvSpPr>
            <a:spLocks noGrp="1"/>
          </p:cNvSpPr>
          <p:nvPr>
            <p:ph type="sldNum" sz="quarter" idx="5"/>
          </p:nvPr>
        </p:nvSpPr>
        <p:spPr/>
        <p:txBody>
          <a:bodyPr/>
          <a:lstStyle/>
          <a:p>
            <a:fld id="{B86A37EA-17CF-4965-B921-F1D02AA8AA76}" type="slidenum">
              <a:rPr lang="en-GB" smtClean="0"/>
              <a:t>12</a:t>
            </a:fld>
            <a:endParaRPr lang="en-GB"/>
          </a:p>
        </p:txBody>
      </p:sp>
    </p:spTree>
    <p:extLst>
      <p:ext uri="{BB962C8B-B14F-4D97-AF65-F5344CB8AC3E}">
        <p14:creationId xmlns:p14="http://schemas.microsoft.com/office/powerpoint/2010/main" val="2172706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Wave 1 =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Wave 3 = 82%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data from: GP Patient Survey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complexity, both for individuals and the services that support them, of supporting people with complex mental health conditions is important to note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6A37EA-17CF-4965-B921-F1D02AA8AA76}" type="slidenum">
              <a:rPr lang="en-GB" smtClean="0"/>
              <a:t>13</a:t>
            </a:fld>
            <a:endParaRPr lang="en-GB"/>
          </a:p>
        </p:txBody>
      </p:sp>
    </p:spTree>
    <p:extLst>
      <p:ext uri="{BB962C8B-B14F-4D97-AF65-F5344CB8AC3E}">
        <p14:creationId xmlns:p14="http://schemas.microsoft.com/office/powerpoint/2010/main" val="4103700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Noto Sans"/>
                <a:ea typeface="Noto Sans"/>
                <a:cs typeface="Noto Sans"/>
              </a:rPr>
              <a:t>When we break it down, this data looks just as stark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Noto Sans"/>
              <a:ea typeface="Noto Sans"/>
              <a:cs typeface="No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Noto Sans"/>
                <a:ea typeface="Noto Sans"/>
                <a:cs typeface="Noto Sans"/>
              </a:rPr>
              <a:t>TREND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dirty="0">
                <a:latin typeface="Noto Sans"/>
                <a:ea typeface="Noto Sans"/>
                <a:cs typeface="Noto Sans"/>
              </a:rPr>
              <a:t>See a shaper </a:t>
            </a:r>
            <a:r>
              <a:rPr lang="en-GB" sz="1200" dirty="0">
                <a:latin typeface="Noto Sans"/>
                <a:ea typeface="Noto Sans"/>
                <a:cs typeface="Noto Sans"/>
              </a:rPr>
              <a:t>rise between wave 1 and 2 than between 2 and 3 where data is available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latin typeface="Noto Sans"/>
                <a:ea typeface="Noto Sans"/>
                <a:cs typeface="Noto Sans"/>
              </a:rPr>
              <a:t>Much bigger increases than we see in physical health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dirty="0">
                <a:latin typeface="Noto Sans"/>
                <a:ea typeface="Noto Sans"/>
                <a:cs typeface="Noto Sans"/>
              </a:rPr>
              <a:t>54% per point increase in reported anxiety between waves 1 and 3.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dirty="0">
                <a:latin typeface="Noto Sans"/>
                <a:ea typeface="Noto Sans"/>
                <a:cs typeface="Noto Sans"/>
              </a:rPr>
              <a:t>36% per point increase in reported depression between waves 1 and 3</a:t>
            </a:r>
          </a:p>
          <a:p>
            <a:endParaRPr lang="en-GB" dirty="0"/>
          </a:p>
          <a:p>
            <a:endParaRPr lang="en-GB" dirty="0"/>
          </a:p>
          <a:p>
            <a:r>
              <a:rPr lang="en-GB" dirty="0"/>
              <a:t>72% of respondents reported having depression </a:t>
            </a:r>
          </a:p>
          <a:p>
            <a:r>
              <a:rPr lang="en-GB" dirty="0"/>
              <a:t>60% anxiety disorder or phobia</a:t>
            </a:r>
          </a:p>
          <a:p>
            <a:endParaRPr lang="en-GB" dirty="0"/>
          </a:p>
          <a:p>
            <a:r>
              <a:rPr lang="en-GB" b="1" dirty="0"/>
              <a:t>WANTED TO PICK OUT:</a:t>
            </a:r>
          </a:p>
          <a:p>
            <a:r>
              <a:rPr lang="en-GB" dirty="0"/>
              <a:t>Dual diagnosis – 25%</a:t>
            </a:r>
          </a:p>
          <a:p>
            <a:r>
              <a:rPr lang="en-US" dirty="0"/>
              <a:t>WHICH IS A MENTAL HEALTH PROBLEM ALONGSIDE DRUG OR ALCOHOL USE </a:t>
            </a:r>
          </a:p>
          <a:p>
            <a:r>
              <a:rPr lang="en-US" dirty="0"/>
              <a:t>For people with dual diagnosis it can be extremely challenging to access support, as they can be refused access to mental health services until they have ‘dealt with’ their substance use; and refused access to substance use services because of mental ill health.</a:t>
            </a:r>
            <a:endParaRPr lang="en-GB" dirty="0"/>
          </a:p>
        </p:txBody>
      </p:sp>
      <p:sp>
        <p:nvSpPr>
          <p:cNvPr id="4" name="Slide Number Placeholder 3"/>
          <p:cNvSpPr>
            <a:spLocks noGrp="1"/>
          </p:cNvSpPr>
          <p:nvPr>
            <p:ph type="sldNum" sz="quarter" idx="5"/>
          </p:nvPr>
        </p:nvSpPr>
        <p:spPr/>
        <p:txBody>
          <a:bodyPr/>
          <a:lstStyle/>
          <a:p>
            <a:fld id="{B86A37EA-17CF-4965-B921-F1D02AA8AA76}" type="slidenum">
              <a:rPr lang="en-GB" smtClean="0"/>
              <a:t>14</a:t>
            </a:fld>
            <a:endParaRPr lang="en-GB"/>
          </a:p>
        </p:txBody>
      </p:sp>
    </p:spTree>
    <p:extLst>
      <p:ext uri="{BB962C8B-B14F-4D97-AF65-F5344CB8AC3E}">
        <p14:creationId xmlns:p14="http://schemas.microsoft.com/office/powerpoint/2010/main" val="396827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When we asked people about the care that they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GB" b="1" dirty="0"/>
              <a:t>THIS CHIMES WITH OTHER DATA </a:t>
            </a:r>
          </a:p>
          <a:p>
            <a:r>
              <a:rPr lang="en-GB" dirty="0"/>
              <a:t>- In our ANNUAL REVIEW…. </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Mental health services appear more difficult than physical health services to access to the extent needed by people experiencing homelessness</a:t>
            </a:r>
            <a:endParaRPr lang="en-GB" sz="1200" dirty="0">
              <a:latin typeface="Noto Sans"/>
              <a:ea typeface="Noto Sans"/>
              <a:cs typeface="Noto Sans"/>
            </a:endParaRPr>
          </a:p>
          <a:p>
            <a:endParaRPr lang="en-GB" dirty="0"/>
          </a:p>
          <a:p>
            <a:endParaRPr lang="en-GB" dirty="0"/>
          </a:p>
        </p:txBody>
      </p:sp>
      <p:sp>
        <p:nvSpPr>
          <p:cNvPr id="4" name="Slide Number Placeholder 3"/>
          <p:cNvSpPr>
            <a:spLocks noGrp="1"/>
          </p:cNvSpPr>
          <p:nvPr>
            <p:ph type="sldNum" sz="quarter" idx="5"/>
          </p:nvPr>
        </p:nvSpPr>
        <p:spPr/>
        <p:txBody>
          <a:bodyPr/>
          <a:lstStyle/>
          <a:p>
            <a:fld id="{B86A37EA-17CF-4965-B921-F1D02AA8AA76}" type="slidenum">
              <a:rPr lang="en-GB" smtClean="0"/>
              <a:t>15</a:t>
            </a:fld>
            <a:endParaRPr lang="en-GB"/>
          </a:p>
        </p:txBody>
      </p:sp>
    </p:spTree>
    <p:extLst>
      <p:ext uri="{BB962C8B-B14F-4D97-AF65-F5344CB8AC3E}">
        <p14:creationId xmlns:p14="http://schemas.microsoft.com/office/powerpoint/2010/main" val="1926767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 can see some of the potential consequences of that here</a:t>
            </a:r>
          </a:p>
          <a:p>
            <a:endParaRPr lang="en-GB" dirty="0"/>
          </a:p>
          <a:p>
            <a:r>
              <a:rPr lang="en-GB" dirty="0"/>
              <a:t>SELF-MED</a:t>
            </a:r>
          </a:p>
          <a:p>
            <a:r>
              <a:rPr lang="en-GB" dirty="0"/>
              <a:t>- Self-medication figure fairly stable across waves of data</a:t>
            </a:r>
          </a:p>
          <a:p>
            <a:r>
              <a:rPr lang="en-GB" dirty="0"/>
              <a:t>- which suggests enduring failure to provide people with the adequate support that would make this unnecessary</a:t>
            </a:r>
          </a:p>
          <a:p>
            <a:endParaRPr lang="en-GB" dirty="0"/>
          </a:p>
          <a:p>
            <a:endParaRPr lang="en-GB" dirty="0"/>
          </a:p>
          <a:p>
            <a:r>
              <a:rPr lang="en-GB" dirty="0"/>
              <a:t>AND MENTAL HEALTH CRISES ARE A SUBSTANTIAL DRIVER OF EMERGENCY SERVICE USE</a:t>
            </a:r>
          </a:p>
          <a:p>
            <a:pPr marL="171450" indent="-171450">
              <a:buFontTx/>
              <a:buChar char="-"/>
            </a:pPr>
            <a:r>
              <a:rPr lang="en-GB" dirty="0"/>
              <a:t>Second most common reason for use across the emergency services</a:t>
            </a:r>
          </a:p>
          <a:p>
            <a:pPr marL="171450" indent="-171450">
              <a:buFontTx/>
              <a:buChar char="-"/>
            </a:pPr>
            <a:r>
              <a:rPr lang="en-GB" dirty="0"/>
              <a:t>Will go into this data in more detail down the line</a:t>
            </a:r>
          </a:p>
          <a:p>
            <a:endParaRPr lang="en-GB" dirty="0"/>
          </a:p>
          <a:p>
            <a:r>
              <a:rPr lang="en-GB" dirty="0"/>
              <a:t>We see a picture of high need, lack of enough support</a:t>
            </a:r>
          </a:p>
          <a:p>
            <a:r>
              <a:rPr lang="en-GB" dirty="0"/>
              <a:t>LEADING TO </a:t>
            </a:r>
          </a:p>
          <a:p>
            <a:pPr marL="171450" indent="-171450">
              <a:buFontTx/>
              <a:buChar char="-"/>
            </a:pPr>
            <a:r>
              <a:rPr lang="en-GB" dirty="0"/>
              <a:t>Use of substances</a:t>
            </a:r>
          </a:p>
          <a:p>
            <a:pPr marL="171450" indent="-171450">
              <a:buFontTx/>
              <a:buChar char="-"/>
            </a:pPr>
            <a:r>
              <a:rPr lang="en-GB" dirty="0"/>
              <a:t>Emergency service use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 compounding the health impact of homelessness and making providing adequate support increasingly challenging. </a:t>
            </a:r>
            <a:endParaRPr lang="en-GB" dirty="0"/>
          </a:p>
          <a:p>
            <a:endParaRPr lang="en-GB" dirty="0"/>
          </a:p>
        </p:txBody>
      </p:sp>
      <p:sp>
        <p:nvSpPr>
          <p:cNvPr id="4" name="Slide Number Placeholder 3"/>
          <p:cNvSpPr>
            <a:spLocks noGrp="1"/>
          </p:cNvSpPr>
          <p:nvPr>
            <p:ph type="sldNum" sz="quarter" idx="5"/>
          </p:nvPr>
        </p:nvSpPr>
        <p:spPr/>
        <p:txBody>
          <a:bodyPr/>
          <a:lstStyle/>
          <a:p>
            <a:fld id="{B86A37EA-17CF-4965-B921-F1D02AA8AA76}" type="slidenum">
              <a:rPr lang="en-GB" smtClean="0"/>
              <a:t>16</a:t>
            </a:fld>
            <a:endParaRPr lang="en-GB"/>
          </a:p>
        </p:txBody>
      </p:sp>
    </p:spTree>
    <p:extLst>
      <p:ext uri="{BB962C8B-B14F-4D97-AF65-F5344CB8AC3E}">
        <p14:creationId xmlns:p14="http://schemas.microsoft.com/office/powerpoint/2010/main" val="2802592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Drugwise</a:t>
            </a:r>
            <a:r>
              <a:rPr lang="en-GB" dirty="0"/>
              <a:t>  - population estimate </a:t>
            </a:r>
          </a:p>
          <a:p>
            <a:endParaRPr lang="en-GB" dirty="0"/>
          </a:p>
          <a:p>
            <a:r>
              <a:rPr lang="en-GB" b="1" dirty="0"/>
              <a:t>TREND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in use of: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Crack – 9% point FROM 15% W2 v 24% W3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Cocaine –  4% point FROM 17% W2 v 21% W3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Heroin – 4 % point FROM 16% W2 v 20% W3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Increase of problematic drug use especially concerning when we look at how this data may interact with mental health:</a:t>
            </a:r>
          </a:p>
          <a:p>
            <a:pPr marL="171450" indent="-171450">
              <a:buFontTx/>
              <a:buChar char="-"/>
            </a:pPr>
            <a:r>
              <a:rPr lang="en-US" dirty="0"/>
              <a:t>45% people self-medicating for a MH problem </a:t>
            </a:r>
          </a:p>
          <a:p>
            <a:pPr marL="171450" indent="-171450">
              <a:buFontTx/>
              <a:buChar char="-"/>
            </a:pPr>
            <a:r>
              <a:rPr lang="en-US" dirty="0"/>
              <a:t>25% dual diagnosis risks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B86A37EA-17CF-4965-B921-F1D02AA8AA76}" type="slidenum">
              <a:rPr lang="en-GB" smtClean="0"/>
              <a:t>17</a:t>
            </a:fld>
            <a:endParaRPr lang="en-GB"/>
          </a:p>
        </p:txBody>
      </p:sp>
    </p:spTree>
    <p:extLst>
      <p:ext uri="{BB962C8B-B14F-4D97-AF65-F5344CB8AC3E}">
        <p14:creationId xmlns:p14="http://schemas.microsoft.com/office/powerpoint/2010/main" val="3382768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we asked people about the care that they received:</a:t>
            </a:r>
          </a:p>
          <a:p>
            <a:endParaRPr lang="en-GB" dirty="0"/>
          </a:p>
        </p:txBody>
      </p:sp>
      <p:sp>
        <p:nvSpPr>
          <p:cNvPr id="4" name="Slide Number Placeholder 3"/>
          <p:cNvSpPr>
            <a:spLocks noGrp="1"/>
          </p:cNvSpPr>
          <p:nvPr>
            <p:ph type="sldNum" sz="quarter" idx="5"/>
          </p:nvPr>
        </p:nvSpPr>
        <p:spPr/>
        <p:txBody>
          <a:bodyPr/>
          <a:lstStyle/>
          <a:p>
            <a:fld id="{B86A37EA-17CF-4965-B921-F1D02AA8AA76}" type="slidenum">
              <a:rPr lang="en-GB" smtClean="0"/>
              <a:t>18</a:t>
            </a:fld>
            <a:endParaRPr lang="en-GB"/>
          </a:p>
        </p:txBody>
      </p:sp>
    </p:spTree>
    <p:extLst>
      <p:ext uri="{BB962C8B-B14F-4D97-AF65-F5344CB8AC3E}">
        <p14:creationId xmlns:p14="http://schemas.microsoft.com/office/powerpoint/2010/main" val="1550405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Can see here the support that people were accessing</a:t>
            </a:r>
          </a:p>
          <a:p>
            <a:endParaRPr lang="en-GB" dirty="0"/>
          </a:p>
          <a:p>
            <a:r>
              <a:rPr lang="en-GB" b="1" dirty="0"/>
              <a:t>TRENDS</a:t>
            </a:r>
          </a:p>
          <a:p>
            <a:pPr marL="0" indent="0">
              <a:buFontTx/>
              <a:buNone/>
            </a:pPr>
            <a:r>
              <a:rPr lang="en-GB" dirty="0"/>
              <a:t>Increase </a:t>
            </a:r>
          </a:p>
          <a:p>
            <a:pPr marL="628650" lvl="1" indent="-171450">
              <a:buFontTx/>
              <a:buChar char="-"/>
            </a:pPr>
            <a:r>
              <a:rPr lang="en-GB" dirty="0"/>
              <a:t>self-help </a:t>
            </a:r>
          </a:p>
          <a:p>
            <a:pPr marL="628650" lvl="1" indent="-171450">
              <a:buFontTx/>
              <a:buChar char="-"/>
            </a:pPr>
            <a:r>
              <a:rPr lang="en-GB" dirty="0"/>
              <a:t>peer support</a:t>
            </a:r>
          </a:p>
          <a:p>
            <a:pPr marL="628650" lvl="1" indent="-171450">
              <a:buFontTx/>
              <a:buChar char="-"/>
            </a:pPr>
            <a:endParaRPr lang="en-GB" dirty="0"/>
          </a:p>
          <a:p>
            <a:pPr marL="0" lvl="0" indent="0">
              <a:buFontTx/>
              <a:buNone/>
            </a:pPr>
            <a:r>
              <a:rPr lang="en-GB" dirty="0"/>
              <a:t>Decrease</a:t>
            </a:r>
          </a:p>
          <a:p>
            <a:pPr marL="457200" lvl="1" indent="0">
              <a:buFontTx/>
              <a:buNone/>
            </a:pPr>
            <a:r>
              <a:rPr lang="en-GB" dirty="0"/>
              <a:t>- Counselling or psych support</a:t>
            </a:r>
          </a:p>
        </p:txBody>
      </p:sp>
      <p:sp>
        <p:nvSpPr>
          <p:cNvPr id="4" name="Slide Number Placeholder 3"/>
          <p:cNvSpPr>
            <a:spLocks noGrp="1"/>
          </p:cNvSpPr>
          <p:nvPr>
            <p:ph type="sldNum" sz="quarter" idx="5"/>
          </p:nvPr>
        </p:nvSpPr>
        <p:spPr/>
        <p:txBody>
          <a:bodyPr/>
          <a:lstStyle/>
          <a:p>
            <a:fld id="{B86A37EA-17CF-4965-B921-F1D02AA8AA76}" type="slidenum">
              <a:rPr lang="en-GB" smtClean="0"/>
              <a:t>19</a:t>
            </a:fld>
            <a:endParaRPr lang="en-GB"/>
          </a:p>
        </p:txBody>
      </p:sp>
    </p:spTree>
    <p:extLst>
      <p:ext uri="{BB962C8B-B14F-4D97-AF65-F5344CB8AC3E}">
        <p14:creationId xmlns:p14="http://schemas.microsoft.com/office/powerpoint/2010/main" val="112421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Three waves:</a:t>
            </a:r>
          </a:p>
          <a:p>
            <a:r>
              <a:rPr lang="en-US" b="0" i="0" u="none" strike="noStrike" dirty="0">
                <a:solidFill>
                  <a:srgbClr val="000000"/>
                </a:solidFill>
                <a:effectLst/>
                <a:latin typeface="Calibri" panose="020F0502020204030204" pitchFamily="34" charset="0"/>
              </a:rPr>
              <a:t>enables us to explore how health inequalities have changed in the ALMOST decade between 2012 and 2021. </a:t>
            </a:r>
            <a:r>
              <a:rPr lang="en-US" b="0" i="0" dirty="0">
                <a:solidFill>
                  <a:srgbClr val="000000"/>
                </a:solidFill>
                <a:effectLst/>
                <a:latin typeface="Calibri" panose="020F0502020204030204" pitchFamily="34" charset="0"/>
              </a:rPr>
              <a:t>​</a:t>
            </a:r>
          </a:p>
          <a:p>
            <a:endParaRPr lang="en-US"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a typeface="+mn-lt"/>
                <a:cs typeface="+mn-lt"/>
              </a:rPr>
              <a:t>Will refer to most recent wave of data throughout, unless flag otherwise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a typeface="+mn-lt"/>
              <a:cs typeface="+mn-lt"/>
            </a:endParaRPr>
          </a:p>
          <a:p>
            <a:r>
              <a:rPr lang="en-US" b="1" i="0" u="none" strike="noStrike" dirty="0">
                <a:solidFill>
                  <a:srgbClr val="000000"/>
                </a:solidFill>
                <a:effectLst/>
                <a:latin typeface="Calibri" panose="020F0502020204030204" pitchFamily="34" charset="0"/>
              </a:rPr>
              <a:t>NOTE ON DATA</a:t>
            </a:r>
          </a:p>
          <a:p>
            <a:r>
              <a:rPr lang="en-US" b="0" i="0" u="none" strike="noStrike" dirty="0">
                <a:solidFill>
                  <a:srgbClr val="000000"/>
                </a:solidFill>
                <a:effectLst/>
                <a:latin typeface="Calibri" panose="020F0502020204030204" pitchFamily="34" charset="0"/>
              </a:rPr>
              <a:t>- Unfortunate in wave 3: paused HHNA while we refreshed and consultation AND THEN COVID-19</a:t>
            </a:r>
          </a:p>
        </p:txBody>
      </p:sp>
      <p:sp>
        <p:nvSpPr>
          <p:cNvPr id="4" name="Slide Number Placeholder 3"/>
          <p:cNvSpPr>
            <a:spLocks noGrp="1"/>
          </p:cNvSpPr>
          <p:nvPr>
            <p:ph type="sldNum" sz="quarter" idx="5"/>
          </p:nvPr>
        </p:nvSpPr>
        <p:spPr/>
        <p:txBody>
          <a:bodyPr/>
          <a:lstStyle/>
          <a:p>
            <a:fld id="{B86A37EA-17CF-4965-B921-F1D02AA8AA76}" type="slidenum">
              <a:rPr lang="en-GB" smtClean="0"/>
              <a:t>2</a:t>
            </a:fld>
            <a:endParaRPr lang="en-GB"/>
          </a:p>
        </p:txBody>
      </p:sp>
    </p:spTree>
    <p:extLst>
      <p:ext uri="{BB962C8B-B14F-4D97-AF65-F5344CB8AC3E}">
        <p14:creationId xmlns:p14="http://schemas.microsoft.com/office/powerpoint/2010/main" val="4178531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Picture is quite different with alcohol</a:t>
            </a:r>
          </a:p>
          <a:p>
            <a:pPr marL="0" indent="0">
              <a:buFontTx/>
              <a:buNone/>
            </a:pPr>
            <a:endParaRPr lang="en-GB" dirty="0"/>
          </a:p>
          <a:p>
            <a:pPr marL="0" indent="0">
              <a:buFontTx/>
              <a:buNone/>
            </a:pPr>
            <a:r>
              <a:rPr lang="en-GB" dirty="0"/>
              <a:t>We look at drinking against the Chief Medical Officer’s low risk drinking guidelines</a:t>
            </a:r>
          </a:p>
          <a:p>
            <a:pPr marL="0" indent="0">
              <a:buFontTx/>
              <a:buNone/>
            </a:pPr>
            <a:endParaRPr lang="en-GB" dirty="0"/>
          </a:p>
          <a:p>
            <a:pPr marL="0" indent="0">
              <a:buFontTx/>
              <a:buNone/>
            </a:pPr>
            <a:r>
              <a:rPr lang="en-GB" b="1" dirty="0"/>
              <a:t>TREND</a:t>
            </a:r>
          </a:p>
          <a:p>
            <a:pPr marL="0" indent="0">
              <a:buFontTx/>
              <a:buNone/>
            </a:pPr>
            <a:r>
              <a:rPr lang="en-GB" dirty="0"/>
              <a:t>- a decrease in drinking over these low risk guidelines</a:t>
            </a:r>
          </a:p>
          <a:p>
            <a:pPr marL="0" indent="0">
              <a:buFontTx/>
              <a:buNone/>
            </a:pPr>
            <a:r>
              <a:rPr lang="en-GB" dirty="0"/>
              <a:t>- HHNA respondent drinking levels are lower than the general population: (Alcohol change)</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picture was quite </a:t>
            </a:r>
            <a:r>
              <a:rPr lang="en-US" b="1" dirty="0"/>
              <a:t>surprising</a:t>
            </a:r>
            <a:r>
              <a:rPr lang="en-US" dirty="0"/>
              <a:t>. Need to learn more about why. </a:t>
            </a:r>
          </a:p>
          <a:p>
            <a:pPr marL="0" indent="0">
              <a:buFontTx/>
              <a:buNone/>
            </a:pPr>
            <a:endParaRPr lang="en-US" dirty="0"/>
          </a:p>
          <a:p>
            <a:pPr marL="0" indent="0">
              <a:buFontTx/>
              <a:buNone/>
            </a:pPr>
            <a:r>
              <a:rPr lang="en-US" b="1" dirty="0"/>
              <a:t>GEN POP (Alcohol Change) </a:t>
            </a:r>
          </a:p>
          <a:p>
            <a:pPr marL="0" indent="0">
              <a:buFontTx/>
              <a:buNone/>
            </a:pPr>
            <a:r>
              <a:rPr lang="en-US" dirty="0"/>
              <a:t>England and Scotland </a:t>
            </a:r>
          </a:p>
          <a:p>
            <a:pPr marL="0" indent="0">
              <a:buFontTx/>
              <a:buNone/>
            </a:pPr>
            <a:r>
              <a:rPr lang="en-US" dirty="0"/>
              <a:t>- 27% of people who drink alcohol binge-drink on their heaviest drinking days (HHNA 3%)</a:t>
            </a:r>
            <a:endParaRPr lang="en-GB" dirty="0"/>
          </a:p>
          <a:p>
            <a:pPr marL="0" indent="0">
              <a:buFontTx/>
              <a:buNone/>
            </a:pPr>
            <a:r>
              <a:rPr lang="en-US" dirty="0"/>
              <a:t>- 24% of adults regularly drink over the Chief Medical Officer’s low-risk guidelines (HHNA 20%)</a:t>
            </a:r>
          </a:p>
        </p:txBody>
      </p:sp>
      <p:sp>
        <p:nvSpPr>
          <p:cNvPr id="4" name="Slide Number Placeholder 3"/>
          <p:cNvSpPr>
            <a:spLocks noGrp="1"/>
          </p:cNvSpPr>
          <p:nvPr>
            <p:ph type="sldNum" sz="quarter" idx="5"/>
          </p:nvPr>
        </p:nvSpPr>
        <p:spPr/>
        <p:txBody>
          <a:bodyPr/>
          <a:lstStyle/>
          <a:p>
            <a:fld id="{B86A37EA-17CF-4965-B921-F1D02AA8AA76}" type="slidenum">
              <a:rPr lang="en-GB" smtClean="0"/>
              <a:t>20</a:t>
            </a:fld>
            <a:endParaRPr lang="en-GB"/>
          </a:p>
        </p:txBody>
      </p:sp>
    </p:spTree>
    <p:extLst>
      <p:ext uri="{BB962C8B-B14F-4D97-AF65-F5344CB8AC3E}">
        <p14:creationId xmlns:p14="http://schemas.microsoft.com/office/powerpoint/2010/main" val="1067222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we asked people about the care that they received:</a:t>
            </a:r>
          </a:p>
          <a:p>
            <a:endParaRPr lang="en-GB" dirty="0"/>
          </a:p>
        </p:txBody>
      </p:sp>
      <p:sp>
        <p:nvSpPr>
          <p:cNvPr id="4" name="Slide Number Placeholder 3"/>
          <p:cNvSpPr>
            <a:spLocks noGrp="1"/>
          </p:cNvSpPr>
          <p:nvPr>
            <p:ph type="sldNum" sz="quarter" idx="5"/>
          </p:nvPr>
        </p:nvSpPr>
        <p:spPr/>
        <p:txBody>
          <a:bodyPr/>
          <a:lstStyle/>
          <a:p>
            <a:fld id="{B86A37EA-17CF-4965-B921-F1D02AA8AA76}" type="slidenum">
              <a:rPr lang="en-GB" smtClean="0"/>
              <a:t>21</a:t>
            </a:fld>
            <a:endParaRPr lang="en-GB"/>
          </a:p>
        </p:txBody>
      </p:sp>
    </p:spTree>
    <p:extLst>
      <p:ext uri="{BB962C8B-B14F-4D97-AF65-F5344CB8AC3E}">
        <p14:creationId xmlns:p14="http://schemas.microsoft.com/office/powerpoint/2010/main" val="3806751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across the board..</a:t>
            </a:r>
          </a:p>
          <a:p>
            <a:endParaRPr lang="en-GB" dirty="0"/>
          </a:p>
          <a:p>
            <a:r>
              <a:rPr lang="en-GB" dirty="0"/>
              <a:t>Figures range between 32% and 45% </a:t>
            </a:r>
          </a:p>
          <a:p>
            <a:r>
              <a:rPr lang="en-GB" dirty="0"/>
              <a:t>More so for mental health than any other area. </a:t>
            </a:r>
          </a:p>
          <a:p>
            <a:endParaRPr lang="en-GB" dirty="0"/>
          </a:p>
          <a:p>
            <a:r>
              <a:rPr lang="en-GB" dirty="0"/>
              <a:t>NEXT LOOK AT WELLBEING AND PREVENTATIVE HEALTHCARE</a:t>
            </a:r>
          </a:p>
        </p:txBody>
      </p:sp>
      <p:sp>
        <p:nvSpPr>
          <p:cNvPr id="4" name="Slide Number Placeholder 3"/>
          <p:cNvSpPr>
            <a:spLocks noGrp="1"/>
          </p:cNvSpPr>
          <p:nvPr>
            <p:ph type="sldNum" sz="quarter" idx="5"/>
          </p:nvPr>
        </p:nvSpPr>
        <p:spPr/>
        <p:txBody>
          <a:bodyPr/>
          <a:lstStyle/>
          <a:p>
            <a:fld id="{B86A37EA-17CF-4965-B921-F1D02AA8AA76}" type="slidenum">
              <a:rPr lang="en-GB" smtClean="0"/>
              <a:t>22</a:t>
            </a:fld>
            <a:endParaRPr lang="en-GB"/>
          </a:p>
        </p:txBody>
      </p:sp>
    </p:spTree>
    <p:extLst>
      <p:ext uri="{BB962C8B-B14F-4D97-AF65-F5344CB8AC3E}">
        <p14:creationId xmlns:p14="http://schemas.microsoft.com/office/powerpoint/2010/main" val="2341042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WE CAN SEE SCREENING DATA – BREAST SCREENING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Noto Sans"/>
                <a:ea typeface="Noto Sans"/>
                <a:cs typeface="Noto Sans"/>
              </a:rPr>
              <a:t>Screening take up is lower amongst people experiencing homelessness </a:t>
            </a:r>
          </a:p>
          <a:p>
            <a:endParaRPr lang="en-US" b="1" dirty="0"/>
          </a:p>
          <a:p>
            <a:r>
              <a:rPr lang="en-US" b="1" dirty="0"/>
              <a:t>TREND:</a:t>
            </a:r>
          </a:p>
          <a:p>
            <a:pPr marL="171450" indent="-171450">
              <a:buFontTx/>
              <a:buChar char="-"/>
            </a:pPr>
            <a:r>
              <a:rPr lang="en-US" b="0" dirty="0"/>
              <a:t>Rate dropped between waves 2 and 3 – COVID-19? </a:t>
            </a:r>
          </a:p>
          <a:p>
            <a:pPr marL="171450" indent="-171450">
              <a:buFontTx/>
              <a:buChar char="-"/>
            </a:pPr>
            <a:r>
              <a:rPr lang="en-US" b="0" dirty="0"/>
              <a:t>Either way – remain lower than the Gen Pop</a:t>
            </a:r>
          </a:p>
          <a:p>
            <a:endParaRPr lang="en-US" b="1" dirty="0"/>
          </a:p>
          <a:p>
            <a:r>
              <a:rPr lang="en-US" b="1" dirty="0"/>
              <a:t>Similar trend in cervical screenings – </a:t>
            </a:r>
          </a:p>
          <a:p>
            <a:pPr marL="171450" indent="-171450">
              <a:buFontTx/>
              <a:buChar char="-"/>
            </a:pPr>
            <a:r>
              <a:rPr lang="en-US" dirty="0"/>
              <a:t>Wave 3 </a:t>
            </a:r>
          </a:p>
          <a:p>
            <a:pPr marL="0" indent="0">
              <a:buFontTx/>
              <a:buNone/>
            </a:pPr>
            <a:r>
              <a:rPr lang="en-US" dirty="0"/>
              <a:t>54% HHNA respondents had taken up a screening</a:t>
            </a:r>
          </a:p>
          <a:p>
            <a:pPr marL="0" indent="0">
              <a:buFontTx/>
              <a:buNone/>
            </a:pPr>
            <a:r>
              <a:rPr lang="en-US" dirty="0"/>
              <a:t>70% general population</a:t>
            </a:r>
          </a:p>
          <a:p>
            <a:endParaRPr lang="en-US" dirty="0"/>
          </a:p>
          <a:p>
            <a:r>
              <a:rPr lang="en-US" dirty="0"/>
              <a:t>These screenings are really important in protecting women from the worst experiences of cancer</a:t>
            </a:r>
          </a:p>
        </p:txBody>
      </p:sp>
      <p:sp>
        <p:nvSpPr>
          <p:cNvPr id="4" name="Slide Number Placeholder 3"/>
          <p:cNvSpPr>
            <a:spLocks noGrp="1"/>
          </p:cNvSpPr>
          <p:nvPr>
            <p:ph type="sldNum" sz="quarter" idx="5"/>
          </p:nvPr>
        </p:nvSpPr>
        <p:spPr/>
        <p:txBody>
          <a:bodyPr/>
          <a:lstStyle/>
          <a:p>
            <a:fld id="{B86A37EA-17CF-4965-B921-F1D02AA8AA76}" type="slidenum">
              <a:rPr lang="en-GB" smtClean="0"/>
              <a:t>23</a:t>
            </a:fld>
            <a:endParaRPr lang="en-GB"/>
          </a:p>
        </p:txBody>
      </p:sp>
    </p:spTree>
    <p:extLst>
      <p:ext uri="{BB962C8B-B14F-4D97-AF65-F5344CB8AC3E}">
        <p14:creationId xmlns:p14="http://schemas.microsoft.com/office/powerpoint/2010/main" val="1988722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we turn to look at smoking:</a:t>
            </a:r>
          </a:p>
          <a:p>
            <a:r>
              <a:rPr lang="en-US" b="0" dirty="0"/>
              <a:t>Smoking rates are much higher than the Gen Pop </a:t>
            </a:r>
          </a:p>
          <a:p>
            <a:endParaRPr lang="en-US" b="1" dirty="0"/>
          </a:p>
          <a:p>
            <a:r>
              <a:rPr lang="en-US" b="1" dirty="0"/>
              <a:t>TRENDS</a:t>
            </a:r>
          </a:p>
          <a:p>
            <a:r>
              <a:rPr lang="en-US" dirty="0"/>
              <a:t>Some variation, but similar across all waves</a:t>
            </a:r>
          </a:p>
          <a:p>
            <a:r>
              <a:rPr lang="en-US" dirty="0"/>
              <a:t>WAVE 2 - 79% (2015-2017) </a:t>
            </a:r>
          </a:p>
          <a:p>
            <a:r>
              <a:rPr lang="en-US" dirty="0"/>
              <a:t>WAVE 1 - 77% (2010-2014)</a:t>
            </a:r>
          </a:p>
          <a:p>
            <a:endParaRPr lang="en-US" dirty="0"/>
          </a:p>
          <a:p>
            <a:r>
              <a:rPr lang="en-US" b="1" dirty="0"/>
              <a:t>MOST RECENT DATA – GIVING UP</a:t>
            </a:r>
          </a:p>
          <a:p>
            <a:pPr marL="171450" indent="-171450">
              <a:buFontTx/>
              <a:buChar char="-"/>
            </a:pPr>
            <a:r>
              <a:rPr lang="en-US" dirty="0"/>
              <a:t>50% of this group in wave 3 wanted to give up</a:t>
            </a:r>
          </a:p>
          <a:p>
            <a:pPr marL="171450" indent="-171450">
              <a:buFontTx/>
              <a:buChar char="-"/>
            </a:pPr>
            <a:r>
              <a:rPr lang="en-US" dirty="0"/>
              <a:t>46% had not been offered support to give up smoking</a:t>
            </a:r>
          </a:p>
          <a:p>
            <a:pPr marL="171450" indent="-171450">
              <a:buFontTx/>
              <a:buChar char="-"/>
            </a:pPr>
            <a:r>
              <a:rPr lang="en-US" dirty="0"/>
              <a:t>40% of those who were offered support didn’t take it up</a:t>
            </a:r>
          </a:p>
          <a:p>
            <a:pPr marL="171450" indent="-171450">
              <a:buFontTx/>
              <a:buChar char="-"/>
            </a:pPr>
            <a:r>
              <a:rPr lang="en-US" dirty="0"/>
              <a:t>We need to understand more about the barriers to take up</a:t>
            </a:r>
          </a:p>
          <a:p>
            <a:pPr marL="171450" indent="-171450">
              <a:buFontTx/>
              <a:buChar char="-"/>
            </a:pPr>
            <a:endParaRPr lang="en-US" dirty="0"/>
          </a:p>
          <a:p>
            <a:pPr marL="0" indent="0">
              <a:buFontTx/>
              <a:buNone/>
            </a:pPr>
            <a:r>
              <a:rPr lang="en-US" b="1" dirty="0"/>
              <a:t>NEXT: briefly look at wellbeing indicators</a:t>
            </a:r>
          </a:p>
          <a:p>
            <a:endParaRPr lang="en-US" dirty="0"/>
          </a:p>
          <a:p>
            <a:r>
              <a:rPr lang="en-US" dirty="0"/>
              <a:t>13.8% from 2022 National GP Patient Survey</a:t>
            </a:r>
          </a:p>
          <a:p>
            <a:endParaRPr lang="en-US" dirty="0"/>
          </a:p>
        </p:txBody>
      </p:sp>
      <p:sp>
        <p:nvSpPr>
          <p:cNvPr id="4" name="Slide Number Placeholder 3"/>
          <p:cNvSpPr>
            <a:spLocks noGrp="1"/>
          </p:cNvSpPr>
          <p:nvPr>
            <p:ph type="sldNum" sz="quarter" idx="5"/>
          </p:nvPr>
        </p:nvSpPr>
        <p:spPr/>
        <p:txBody>
          <a:bodyPr/>
          <a:lstStyle/>
          <a:p>
            <a:fld id="{B86A37EA-17CF-4965-B921-F1D02AA8AA76}" type="slidenum">
              <a:rPr lang="en-GB" smtClean="0"/>
              <a:t>24</a:t>
            </a:fld>
            <a:endParaRPr lang="en-GB"/>
          </a:p>
        </p:txBody>
      </p:sp>
    </p:spTree>
    <p:extLst>
      <p:ext uri="{BB962C8B-B14F-4D97-AF65-F5344CB8AC3E}">
        <p14:creationId xmlns:p14="http://schemas.microsoft.com/office/powerpoint/2010/main" val="2651057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Noto Sans"/>
                <a:ea typeface="Noto Sans"/>
                <a:cs typeface="Noto Sans"/>
              </a:rPr>
              <a:t>When we look at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Noto Sans"/>
                <a:ea typeface="Noto Sans"/>
                <a:cs typeface="Noto Sans"/>
              </a:rPr>
              <a:t>Respondents also scored low on these indicators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Noto Sans"/>
              <a:ea typeface="Noto Sans"/>
              <a:cs typeface="No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MEALS A DAY:</a:t>
            </a:r>
          </a:p>
          <a:p>
            <a:r>
              <a:rPr lang="en-US" dirty="0"/>
              <a:t>one meal a day - (33%)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meals a day = 45% </a:t>
            </a:r>
            <a:endParaRPr lang="en-GB" dirty="0"/>
          </a:p>
          <a:p>
            <a:r>
              <a:rPr lang="en-US" dirty="0"/>
              <a:t>three or more meals per day - 18% </a:t>
            </a:r>
          </a:p>
          <a:p>
            <a:r>
              <a:rPr lang="en-US" dirty="0"/>
              <a:t> </a:t>
            </a:r>
          </a:p>
          <a:p>
            <a:r>
              <a:rPr lang="en-US" dirty="0"/>
              <a:t>Similar picture on </a:t>
            </a:r>
            <a:r>
              <a:rPr lang="en-US" b="1" dirty="0"/>
              <a:t>FRUIT AND VEG: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66% of respondents ate one or fewer portions of fruit or veg per day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Noto Sans"/>
                <a:ea typeface="Noto Sans"/>
                <a:cs typeface="Noto Sans"/>
              </a:rPr>
              <a:t>Just 4% ate the recommended 5 or more portions of fruit or veg per day</a:t>
            </a:r>
            <a:endParaRPr lang="en-GB" sz="1200" dirty="0">
              <a:latin typeface="Noto Sans"/>
              <a:ea typeface="Noto Sans"/>
              <a:cs typeface="Noto Sans"/>
            </a:endParaRPr>
          </a:p>
          <a:p>
            <a:endParaRPr lang="en-US" dirty="0"/>
          </a:p>
          <a:p>
            <a:endParaRPr lang="en-US" dirty="0"/>
          </a:p>
        </p:txBody>
      </p:sp>
      <p:sp>
        <p:nvSpPr>
          <p:cNvPr id="4" name="Slide Number Placeholder 3"/>
          <p:cNvSpPr>
            <a:spLocks noGrp="1"/>
          </p:cNvSpPr>
          <p:nvPr>
            <p:ph type="sldNum" sz="quarter" idx="5"/>
          </p:nvPr>
        </p:nvSpPr>
        <p:spPr/>
        <p:txBody>
          <a:bodyPr/>
          <a:lstStyle/>
          <a:p>
            <a:fld id="{B86A37EA-17CF-4965-B921-F1D02AA8AA76}" type="slidenum">
              <a:rPr lang="en-GB" smtClean="0"/>
              <a:t>25</a:t>
            </a:fld>
            <a:endParaRPr lang="en-GB"/>
          </a:p>
        </p:txBody>
      </p:sp>
    </p:spTree>
    <p:extLst>
      <p:ext uri="{BB962C8B-B14F-4D97-AF65-F5344CB8AC3E}">
        <p14:creationId xmlns:p14="http://schemas.microsoft.com/office/powerpoint/2010/main" val="846730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UPSHOT</a:t>
            </a:r>
          </a:p>
          <a:p>
            <a:endParaRPr lang="en-GB" b="1" dirty="0"/>
          </a:p>
          <a:p>
            <a:r>
              <a:rPr lang="en-GB" b="1" dirty="0"/>
              <a:t>So far we’ve seen a picture of </a:t>
            </a:r>
            <a:r>
              <a:rPr lang="en-GB" dirty="0"/>
              <a:t>increased poor health, high inequalities and reported insufficient support across the board.</a:t>
            </a:r>
          </a:p>
          <a:p>
            <a:endParaRPr lang="en-GB" dirty="0"/>
          </a:p>
          <a:p>
            <a:r>
              <a:rPr lang="en-GB" b="1" dirty="0"/>
              <a:t>Turn to look at how people are accessing healthcare services</a:t>
            </a:r>
          </a:p>
        </p:txBody>
      </p:sp>
      <p:sp>
        <p:nvSpPr>
          <p:cNvPr id="4" name="Slide Number Placeholder 3"/>
          <p:cNvSpPr>
            <a:spLocks noGrp="1"/>
          </p:cNvSpPr>
          <p:nvPr>
            <p:ph type="sldNum" sz="quarter" idx="5"/>
          </p:nvPr>
        </p:nvSpPr>
        <p:spPr/>
        <p:txBody>
          <a:bodyPr/>
          <a:lstStyle/>
          <a:p>
            <a:fld id="{B86A37EA-17CF-4965-B921-F1D02AA8AA76}" type="slidenum">
              <a:rPr lang="en-GB" smtClean="0"/>
              <a:t>26</a:t>
            </a:fld>
            <a:endParaRPr lang="en-GB"/>
          </a:p>
        </p:txBody>
      </p:sp>
    </p:spTree>
    <p:extLst>
      <p:ext uri="{BB962C8B-B14F-4D97-AF65-F5344CB8AC3E}">
        <p14:creationId xmlns:p14="http://schemas.microsoft.com/office/powerpoint/2010/main" val="3598905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START WITH SOME GOOD NEWS! </a:t>
            </a:r>
          </a:p>
          <a:p>
            <a:endParaRPr lang="en-GB" b="1" dirty="0"/>
          </a:p>
          <a:p>
            <a:r>
              <a:rPr lang="en-GB" b="1" dirty="0"/>
              <a:t>REFUSALS</a:t>
            </a:r>
          </a:p>
          <a:p>
            <a:r>
              <a:rPr lang="en-GB" dirty="0"/>
              <a:t>Indicating that there are still some issues with GP reg</a:t>
            </a:r>
          </a:p>
          <a:p>
            <a:r>
              <a:rPr lang="en-GB" dirty="0"/>
              <a:t>Reasons given: </a:t>
            </a:r>
            <a:r>
              <a:rPr lang="en-US" dirty="0"/>
              <a:t>“no photo ID”, “no address” and “told I was out of the area”. </a:t>
            </a:r>
          </a:p>
          <a:p>
            <a:endParaRPr lang="en-US" dirty="0"/>
          </a:p>
          <a:p>
            <a:r>
              <a:rPr lang="en-US" dirty="0"/>
              <a:t>Everyone in the UK has the right to register with a GP, regardless of whether they have ID or an address; it should also usually be possible to register at a GP which is not near to your home.</a:t>
            </a:r>
          </a:p>
          <a:p>
            <a:endParaRPr lang="en-US" dirty="0"/>
          </a:p>
          <a:p>
            <a:r>
              <a:rPr lang="en-US" b="1" dirty="0"/>
              <a:t>Dental reg </a:t>
            </a:r>
          </a:p>
          <a:p>
            <a:r>
              <a:rPr lang="en-US" dirty="0"/>
              <a:t>This is particularly an issue given it is second most commonly reported physical health issue</a:t>
            </a:r>
            <a:endParaRPr lang="en-GB" dirty="0"/>
          </a:p>
          <a:p>
            <a:endParaRPr lang="en-GB" dirty="0"/>
          </a:p>
        </p:txBody>
      </p:sp>
      <p:sp>
        <p:nvSpPr>
          <p:cNvPr id="4" name="Slide Number Placeholder 3"/>
          <p:cNvSpPr>
            <a:spLocks noGrp="1"/>
          </p:cNvSpPr>
          <p:nvPr>
            <p:ph type="sldNum" sz="quarter" idx="5"/>
          </p:nvPr>
        </p:nvSpPr>
        <p:spPr/>
        <p:txBody>
          <a:bodyPr/>
          <a:lstStyle/>
          <a:p>
            <a:fld id="{B86A37EA-17CF-4965-B921-F1D02AA8AA76}" type="slidenum">
              <a:rPr lang="en-GB" smtClean="0"/>
              <a:t>27</a:t>
            </a:fld>
            <a:endParaRPr lang="en-GB"/>
          </a:p>
        </p:txBody>
      </p:sp>
    </p:spTree>
    <p:extLst>
      <p:ext uri="{BB962C8B-B14F-4D97-AF65-F5344CB8AC3E}">
        <p14:creationId xmlns:p14="http://schemas.microsoft.com/office/powerpoint/2010/main" val="3953541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OF ACUTE MEDICAL CARE: </a:t>
            </a:r>
          </a:p>
          <a:p>
            <a:endParaRPr lang="en-GB" dirty="0"/>
          </a:p>
          <a:p>
            <a:r>
              <a:rPr lang="en-GB" b="1" dirty="0"/>
              <a:t>% of people using</a:t>
            </a:r>
          </a:p>
          <a:p>
            <a:r>
              <a:rPr lang="en-GB" b="0" dirty="0"/>
              <a:t>Not much change over time</a:t>
            </a:r>
          </a:p>
          <a:p>
            <a:endParaRPr lang="en-GB" dirty="0"/>
          </a:p>
          <a:p>
            <a:r>
              <a:rPr lang="en-GB" dirty="0"/>
              <a:t>Higher users of emergency services than Gen Pop – 3x A&amp;E</a:t>
            </a:r>
          </a:p>
          <a:p>
            <a:endParaRPr lang="en-GB" dirty="0"/>
          </a:p>
          <a:p>
            <a:r>
              <a:rPr lang="en-GB" dirty="0"/>
              <a:t>And 7-8% used an ambulance and were admitted to hospital more than 3 times in a year</a:t>
            </a:r>
          </a:p>
          <a:p>
            <a:endParaRPr lang="en-GB" dirty="0"/>
          </a:p>
          <a:p>
            <a:r>
              <a:rPr lang="en-GB" b="1" dirty="0"/>
              <a:t>We can see here that </a:t>
            </a:r>
          </a:p>
          <a:p>
            <a:pPr marL="171450" indent="-171450">
              <a:buFontTx/>
              <a:buChar char="-"/>
            </a:pPr>
            <a:r>
              <a:rPr lang="en-GB" dirty="0"/>
              <a:t>Physical and mental health are key drivers. </a:t>
            </a:r>
          </a:p>
          <a:p>
            <a:pPr marL="171450" indent="-171450">
              <a:buFontTx/>
              <a:buChar char="-"/>
            </a:pPr>
            <a:r>
              <a:rPr lang="en-GB" dirty="0"/>
              <a:t>Particularly want to highlight mental health crises as driver of emergency service use</a:t>
            </a:r>
          </a:p>
          <a:p>
            <a:pPr marL="171450" indent="-171450">
              <a:buFontTx/>
              <a:buChar char="-"/>
            </a:pPr>
            <a:r>
              <a:rPr lang="en-GB" dirty="0"/>
              <a:t>We can assume there is a relationship between the proportion of people who want more support than they get AND high emergency service use. </a:t>
            </a:r>
          </a:p>
        </p:txBody>
      </p:sp>
      <p:sp>
        <p:nvSpPr>
          <p:cNvPr id="4" name="Slide Number Placeholder 3"/>
          <p:cNvSpPr>
            <a:spLocks noGrp="1"/>
          </p:cNvSpPr>
          <p:nvPr>
            <p:ph type="sldNum" sz="quarter" idx="5"/>
          </p:nvPr>
        </p:nvSpPr>
        <p:spPr/>
        <p:txBody>
          <a:bodyPr/>
          <a:lstStyle/>
          <a:p>
            <a:fld id="{B86A37EA-17CF-4965-B921-F1D02AA8AA76}" type="slidenum">
              <a:rPr lang="en-GB" smtClean="0"/>
              <a:t>28</a:t>
            </a:fld>
            <a:endParaRPr lang="en-GB"/>
          </a:p>
        </p:txBody>
      </p:sp>
    </p:spTree>
    <p:extLst>
      <p:ext uri="{BB962C8B-B14F-4D97-AF65-F5344CB8AC3E}">
        <p14:creationId xmlns:p14="http://schemas.microsoft.com/office/powerpoint/2010/main" val="2479148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dirty="0">
                <a:latin typeface="Noto Sans"/>
                <a:ea typeface="Noto Sans"/>
                <a:cs typeface="Noto Sans"/>
              </a:rPr>
              <a:t>ON LAST HOSPITAL STAY</a:t>
            </a:r>
          </a:p>
          <a:p>
            <a:pPr marL="0" indent="0">
              <a:buFont typeface="Arial" panose="020B0604020202020204" pitchFamily="34" charset="0"/>
              <a:buNone/>
            </a:pPr>
            <a:r>
              <a:rPr lang="en-GB" sz="1200" dirty="0">
                <a:latin typeface="Noto Sans"/>
                <a:ea typeface="Noto Sans"/>
                <a:cs typeface="Noto Sans"/>
              </a:rPr>
              <a:t>67% of people were asked if they had somewhere suitable to stay (72% W2; 70% W1) </a:t>
            </a:r>
          </a:p>
          <a:p>
            <a:pPr marL="0" indent="0">
              <a:buFont typeface="Arial" panose="020B0604020202020204" pitchFamily="34" charset="0"/>
              <a:buNone/>
            </a:pPr>
            <a:endParaRPr lang="en-GB" sz="1200" dirty="0">
              <a:latin typeface="Noto Sans"/>
              <a:ea typeface="Noto Sans"/>
              <a:cs typeface="Noto Sans"/>
            </a:endParaRPr>
          </a:p>
          <a:p>
            <a:pPr marL="0" indent="0">
              <a:buFont typeface="Arial" panose="020B0604020202020204" pitchFamily="34" charset="0"/>
              <a:buNone/>
            </a:pPr>
            <a:r>
              <a:rPr lang="en-GB" sz="1200" dirty="0">
                <a:latin typeface="Noto Sans"/>
                <a:ea typeface="Noto Sans"/>
                <a:cs typeface="Noto Sans"/>
              </a:rPr>
              <a:t>THIS IS GREAT, BUT</a:t>
            </a:r>
          </a:p>
          <a:p>
            <a:pPr marL="285750" indent="-285750">
              <a:buFont typeface="Arial" panose="020B0604020202020204" pitchFamily="34" charset="0"/>
              <a:buChar char="•"/>
            </a:pPr>
            <a:r>
              <a:rPr lang="en-US" dirty="0"/>
              <a:t>Asking the question does not make sufficient appropriate accommodation available</a:t>
            </a:r>
          </a:p>
          <a:p>
            <a:pPr marL="285750" indent="-285750">
              <a:buFont typeface="Arial" panose="020B0604020202020204" pitchFamily="34" charset="0"/>
              <a:buChar char="•"/>
            </a:pPr>
            <a:r>
              <a:rPr lang="en-US" dirty="0"/>
              <a:t>More than 20% discharged into accommodation not suitable for their needs</a:t>
            </a:r>
          </a:p>
          <a:p>
            <a:pPr marL="285750" indent="-285750">
              <a:buFont typeface="Arial" panose="020B0604020202020204" pitchFamily="34" charset="0"/>
              <a:buChar char="•"/>
            </a:pPr>
            <a:r>
              <a:rPr lang="en-US" dirty="0"/>
              <a:t>24% discharged onto the street</a:t>
            </a:r>
          </a:p>
          <a:p>
            <a:pPr marL="171450" indent="-171450">
              <a:buFontTx/>
              <a:buChar char="-"/>
            </a:pPr>
            <a:endParaRPr lang="en-US" dirty="0"/>
          </a:p>
          <a:p>
            <a:r>
              <a:rPr lang="en-US" dirty="0"/>
              <a:t>THIS IS A separate and aligned systemic challenge - speaks to the importance of tackling health and homelessness together. </a:t>
            </a:r>
            <a:endParaRPr lang="en-GB" dirty="0"/>
          </a:p>
          <a:p>
            <a:pPr marL="0" indent="0">
              <a:buFont typeface="Arial" panose="020B0604020202020204" pitchFamily="34" charset="0"/>
              <a:buNone/>
            </a:pPr>
            <a:endParaRPr lang="en-GB" sz="1200" dirty="0">
              <a:latin typeface="Noto Sans"/>
              <a:ea typeface="Noto Sans"/>
              <a:cs typeface="Noto Sans"/>
            </a:endParaRPr>
          </a:p>
          <a:p>
            <a:pPr marL="0" indent="0">
              <a:buFont typeface="Arial" panose="020B0604020202020204" pitchFamily="34" charset="0"/>
              <a:buNone/>
            </a:pPr>
            <a:r>
              <a:rPr lang="en-GB" sz="1200" dirty="0">
                <a:latin typeface="Noto Sans"/>
                <a:ea typeface="Noto Sans"/>
                <a:cs typeface="Noto Sans"/>
              </a:rPr>
              <a:t>See the consequences of this in readmission rate: </a:t>
            </a:r>
          </a:p>
          <a:p>
            <a:pPr marL="285750" indent="-285750">
              <a:buFont typeface="Arial" panose="020B0604020202020204" pitchFamily="34" charset="0"/>
              <a:buChar char="•"/>
            </a:pPr>
            <a:r>
              <a:rPr lang="en-GB" sz="1200" dirty="0">
                <a:latin typeface="Noto Sans"/>
                <a:ea typeface="Noto Sans"/>
                <a:cs typeface="Noto Sans"/>
              </a:rPr>
              <a:t>26% readmitted within 30 days (22% W2)</a:t>
            </a:r>
          </a:p>
          <a:p>
            <a:endParaRPr lang="en-GB" sz="1200" dirty="0">
              <a:latin typeface="Noto Sans" panose="020B0502040504020204" pitchFamily="34" charset="0"/>
              <a:ea typeface="Noto Sans" panose="020B0502040504020204" pitchFamily="34" charset="0"/>
              <a:cs typeface="Noto Sans" panose="020B0502040504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B86A37EA-17CF-4965-B921-F1D02AA8AA76}" type="slidenum">
              <a:rPr lang="en-GB" smtClean="0"/>
              <a:t>29</a:t>
            </a:fld>
            <a:endParaRPr lang="en-GB"/>
          </a:p>
        </p:txBody>
      </p:sp>
    </p:spTree>
    <p:extLst>
      <p:ext uri="{BB962C8B-B14F-4D97-AF65-F5344CB8AC3E}">
        <p14:creationId xmlns:p14="http://schemas.microsoft.com/office/powerpoint/2010/main" val="6020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COLLECTION TOOL </a:t>
            </a:r>
          </a:p>
          <a:p>
            <a:endParaRPr lang="en-GB" dirty="0"/>
          </a:p>
          <a:p>
            <a:r>
              <a:rPr lang="en-GB" dirty="0"/>
              <a:t>Whole range of services will be collecting data in order to ensure best representation of people experiencing homelessness in their area</a:t>
            </a:r>
          </a:p>
          <a:p>
            <a:endParaRPr lang="en-GB" dirty="0"/>
          </a:p>
          <a:p>
            <a:r>
              <a:rPr lang="en-GB" dirty="0"/>
              <a:t>Aggregated it provides the only national dataset of its kind of the health needs and access to services of people experiencing homelessness. </a:t>
            </a:r>
          </a:p>
          <a:p>
            <a:endParaRPr lang="en-GB" dirty="0"/>
          </a:p>
          <a:p>
            <a:r>
              <a:rPr lang="en-GB" dirty="0"/>
              <a:t>THIS WHAT OUR DATA IS DRAWN FROM</a:t>
            </a:r>
          </a:p>
        </p:txBody>
      </p:sp>
      <p:sp>
        <p:nvSpPr>
          <p:cNvPr id="4" name="Slide Number Placeholder 3"/>
          <p:cNvSpPr>
            <a:spLocks noGrp="1"/>
          </p:cNvSpPr>
          <p:nvPr>
            <p:ph type="sldNum" sz="quarter" idx="5"/>
          </p:nvPr>
        </p:nvSpPr>
        <p:spPr/>
        <p:txBody>
          <a:bodyPr/>
          <a:lstStyle/>
          <a:p>
            <a:fld id="{B86A37EA-17CF-4965-B921-F1D02AA8AA76}" type="slidenum">
              <a:rPr lang="en-GB" smtClean="0"/>
              <a:t>3</a:t>
            </a:fld>
            <a:endParaRPr lang="en-GB"/>
          </a:p>
        </p:txBody>
      </p:sp>
    </p:spTree>
    <p:extLst>
      <p:ext uri="{BB962C8B-B14F-4D97-AF65-F5344CB8AC3E}">
        <p14:creationId xmlns:p14="http://schemas.microsoft.com/office/powerpoint/2010/main" val="1083978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Early findings only</a:t>
            </a:r>
          </a:p>
          <a:p>
            <a:r>
              <a:rPr lang="en-GB" dirty="0"/>
              <a:t>- Asked people for each mental/ physical health condition whether they started to experience it before/ after becoming homeless</a:t>
            </a:r>
          </a:p>
          <a:p>
            <a:endParaRPr lang="en-GB" b="1" dirty="0"/>
          </a:p>
          <a:p>
            <a:r>
              <a:rPr lang="en-GB" b="1" dirty="0"/>
              <a:t>WE FOUND THAT: </a:t>
            </a:r>
          </a:p>
          <a:p>
            <a:endParaRPr lang="en-GB" dirty="0"/>
          </a:p>
          <a:p>
            <a:r>
              <a:rPr lang="en-GB" sz="1200" dirty="0">
                <a:latin typeface="Noto Sans"/>
                <a:ea typeface="Noto Sans"/>
                <a:cs typeface="Noto Sans"/>
              </a:rPr>
              <a:t>Building on existing evidence </a:t>
            </a:r>
            <a:endParaRPr lang="en-GB" dirty="0"/>
          </a:p>
          <a:p>
            <a:pPr marL="171450" indent="-171450">
              <a:buFontTx/>
              <a:buChar char="-"/>
            </a:pPr>
            <a:r>
              <a:rPr lang="en-GB" dirty="0"/>
              <a:t>Existing evidence suggests negative physical health impacts of homelessness i.e. Groundswell ‘Room to Breath’ respiratory </a:t>
            </a:r>
          </a:p>
          <a:p>
            <a:pPr marL="171450" indent="-171450">
              <a:buFontTx/>
              <a:buChar char="-"/>
            </a:pPr>
            <a:endParaRPr lang="en-GB" dirty="0"/>
          </a:p>
          <a:p>
            <a:pPr marL="0" indent="0">
              <a:buFontTx/>
              <a:buNone/>
            </a:pPr>
            <a:r>
              <a:rPr lang="en-GB" b="1" dirty="0"/>
              <a:t>The long shot  </a:t>
            </a:r>
          </a:p>
          <a:p>
            <a:pPr marL="171450" indent="-171450">
              <a:buFontTx/>
              <a:buChar char="-"/>
            </a:pPr>
            <a:r>
              <a:rPr lang="en-GB" dirty="0"/>
              <a:t>lots of people are unwell when they become homeless. </a:t>
            </a:r>
          </a:p>
          <a:p>
            <a:pPr marL="171450" indent="-171450">
              <a:buFontTx/>
              <a:buChar char="-"/>
            </a:pPr>
            <a:r>
              <a:rPr lang="en-GB" dirty="0"/>
              <a:t>Often we’re leaving (already unwell) people in circumstances known to worsen their health</a:t>
            </a:r>
          </a:p>
        </p:txBody>
      </p:sp>
      <p:sp>
        <p:nvSpPr>
          <p:cNvPr id="4" name="Slide Number Placeholder 3"/>
          <p:cNvSpPr>
            <a:spLocks noGrp="1"/>
          </p:cNvSpPr>
          <p:nvPr>
            <p:ph type="sldNum" sz="quarter" idx="5"/>
          </p:nvPr>
        </p:nvSpPr>
        <p:spPr/>
        <p:txBody>
          <a:bodyPr/>
          <a:lstStyle/>
          <a:p>
            <a:fld id="{B86A37EA-17CF-4965-B921-F1D02AA8AA76}" type="slidenum">
              <a:rPr lang="en-GB" smtClean="0"/>
              <a:t>30</a:t>
            </a:fld>
            <a:endParaRPr lang="en-GB"/>
          </a:p>
        </p:txBody>
      </p:sp>
    </p:spTree>
    <p:extLst>
      <p:ext uri="{BB962C8B-B14F-4D97-AF65-F5344CB8AC3E}">
        <p14:creationId xmlns:p14="http://schemas.microsoft.com/office/powerpoint/2010/main" val="3716421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Noto Sans"/>
                <a:ea typeface="Noto Sans"/>
                <a:cs typeface="Noto Sans"/>
              </a:rPr>
              <a:t>Worse than the general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Noto Sans"/>
                <a:ea typeface="Noto Sans"/>
                <a:cs typeface="Noto Sans"/>
              </a:rPr>
              <a:t>Worse than it was in USOH 2014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Noto Sans"/>
                <a:ea typeface="Noto Sans"/>
                <a:cs typeface="Noto Sans"/>
              </a:rPr>
              <a:t>- MH – from 45% to 82%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Noto Sans"/>
              <a:ea typeface="Noto Sans"/>
              <a:cs typeface="No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Noto Sans"/>
                <a:ea typeface="Noto Sans"/>
                <a:cs typeface="Noto Sans"/>
              </a:rPr>
              <a:t>GAP IN SUPPORT – around 32-45%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Noto Sans"/>
              <a:ea typeface="Noto Sans"/>
              <a:cs typeface="No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Noto Sans"/>
                <a:ea typeface="Noto Sans"/>
                <a:cs typeface="Noto Sans"/>
              </a:rPr>
              <a:t>EMERGENCY SERVICES – 3X more A&amp;E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Noto Sans"/>
              <a:ea typeface="Noto Sans"/>
              <a:cs typeface="No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Noto Sans"/>
                <a:ea typeface="Noto Sans"/>
                <a:cs typeface="Noto Sans"/>
              </a:rPr>
              <a:t>SELF-MED – 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Noto Sans"/>
              <a:ea typeface="Noto Sans"/>
              <a:cs typeface="No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Noto Sans"/>
                <a:ea typeface="Noto Sans"/>
                <a:cs typeface="Noto Sans"/>
              </a:rPr>
              <a:t>HEALTH PREDATING HOMELESSNESS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latin typeface="Noto Sans"/>
                <a:ea typeface="Noto Sans"/>
                <a:cs typeface="Noto Sans"/>
              </a:rPr>
              <a:t>72% of mental health problems predated experience of homelessness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latin typeface="Noto Sans"/>
                <a:ea typeface="Noto Sans"/>
                <a:cs typeface="Noto Sans"/>
              </a:rPr>
              <a:t>44% of physical health problems predated experience of homelessness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Noto Sans"/>
              <a:ea typeface="Noto Sans"/>
              <a:cs typeface="Noto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Noto Sans"/>
              <a:ea typeface="Noto Sans"/>
              <a:cs typeface="No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Noto Sans"/>
                <a:ea typeface="Noto Sans"/>
                <a:cs typeface="Noto Sans"/>
              </a:rPr>
              <a:t>This overall picture seems to suggest that there are some universal barriers to accessing healthcare for people experiencing homelessness. </a:t>
            </a:r>
          </a:p>
        </p:txBody>
      </p:sp>
      <p:sp>
        <p:nvSpPr>
          <p:cNvPr id="4" name="Slide Number Placeholder 3"/>
          <p:cNvSpPr>
            <a:spLocks noGrp="1"/>
          </p:cNvSpPr>
          <p:nvPr>
            <p:ph type="sldNum" sz="quarter" idx="5"/>
          </p:nvPr>
        </p:nvSpPr>
        <p:spPr/>
        <p:txBody>
          <a:bodyPr/>
          <a:lstStyle/>
          <a:p>
            <a:fld id="{B86A37EA-17CF-4965-B921-F1D02AA8AA76}" type="slidenum">
              <a:rPr lang="en-GB" smtClean="0"/>
              <a:t>31</a:t>
            </a:fld>
            <a:endParaRPr lang="en-GB"/>
          </a:p>
        </p:txBody>
      </p:sp>
    </p:spTree>
    <p:extLst>
      <p:ext uri="{BB962C8B-B14F-4D97-AF65-F5344CB8AC3E}">
        <p14:creationId xmlns:p14="http://schemas.microsoft.com/office/powerpoint/2010/main" val="221550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is really a question for you all!</a:t>
            </a:r>
          </a:p>
          <a:p>
            <a:endParaRPr lang="en-GB" dirty="0"/>
          </a:p>
          <a:p>
            <a:r>
              <a:rPr lang="en-GB" dirty="0"/>
              <a:t>Have taken some steps towards understanding homelessness as a health issue </a:t>
            </a:r>
          </a:p>
          <a:p>
            <a:endParaRPr lang="en-GB" dirty="0"/>
          </a:p>
          <a:p>
            <a:r>
              <a:rPr lang="en-GB" dirty="0"/>
              <a:t>Need to work closely locally with our ICBs to ensure that they understand and act on homelessness as a health issue </a:t>
            </a:r>
          </a:p>
          <a:p>
            <a:endParaRPr lang="en-GB" dirty="0"/>
          </a:p>
          <a:p>
            <a:r>
              <a:rPr lang="en-GB" dirty="0"/>
              <a:t>Locally we can better understand the issues in your area in order to make decisions that work for your population </a:t>
            </a:r>
            <a:r>
              <a:rPr lang="en-GB" dirty="0">
                <a:sym typeface="Wingdings" panose="05000000000000000000" pitchFamily="2" charset="2"/>
              </a:rPr>
              <a:t> do a HHNA </a:t>
            </a:r>
          </a:p>
          <a:p>
            <a:endParaRPr lang="en-GB" dirty="0">
              <a:sym typeface="Wingdings" panose="05000000000000000000" pitchFamily="2" charset="2"/>
            </a:endParaRPr>
          </a:p>
          <a:p>
            <a:r>
              <a:rPr lang="en-GB" b="1" dirty="0">
                <a:sym typeface="Wingdings" panose="05000000000000000000" pitchFamily="2" charset="2"/>
              </a:rPr>
              <a:t>THANK YOU ALL FOR YOUR TIME ON THAT WHISTLESTOP TOUR OF OUR FINDINGS. </a:t>
            </a:r>
          </a:p>
          <a:p>
            <a:r>
              <a:rPr lang="en-GB" b="1" dirty="0">
                <a:sym typeface="Wingdings" panose="05000000000000000000" pitchFamily="2" charset="2"/>
              </a:rPr>
              <a:t>DO READ THE REPORT, THERE’S LOADS MORE IN THERE!</a:t>
            </a:r>
            <a:endParaRPr lang="en-GB" b="1" dirty="0"/>
          </a:p>
        </p:txBody>
      </p:sp>
      <p:sp>
        <p:nvSpPr>
          <p:cNvPr id="4" name="Slide Number Placeholder 3"/>
          <p:cNvSpPr>
            <a:spLocks noGrp="1"/>
          </p:cNvSpPr>
          <p:nvPr>
            <p:ph type="sldNum" sz="quarter" idx="5"/>
          </p:nvPr>
        </p:nvSpPr>
        <p:spPr/>
        <p:txBody>
          <a:bodyPr/>
          <a:lstStyle/>
          <a:p>
            <a:fld id="{B86A37EA-17CF-4965-B921-F1D02AA8AA76}" type="slidenum">
              <a:rPr lang="en-GB" smtClean="0"/>
              <a:t>32</a:t>
            </a:fld>
            <a:endParaRPr lang="en-GB"/>
          </a:p>
        </p:txBody>
      </p:sp>
    </p:spTree>
    <p:extLst>
      <p:ext uri="{BB962C8B-B14F-4D97-AF65-F5344CB8AC3E}">
        <p14:creationId xmlns:p14="http://schemas.microsoft.com/office/powerpoint/2010/main" val="61218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AUDIT BROKEN INTO THESE KEY AREAS</a:t>
            </a:r>
          </a:p>
        </p:txBody>
      </p:sp>
      <p:sp>
        <p:nvSpPr>
          <p:cNvPr id="4" name="Slide Number Placeholder 3"/>
          <p:cNvSpPr>
            <a:spLocks noGrp="1"/>
          </p:cNvSpPr>
          <p:nvPr>
            <p:ph type="sldNum" sz="quarter" idx="5"/>
          </p:nvPr>
        </p:nvSpPr>
        <p:spPr/>
        <p:txBody>
          <a:bodyPr/>
          <a:lstStyle/>
          <a:p>
            <a:fld id="{B86A37EA-17CF-4965-B921-F1D02AA8AA76}" type="slidenum">
              <a:rPr lang="en-GB" smtClean="0"/>
              <a:t>4</a:t>
            </a:fld>
            <a:endParaRPr lang="en-GB"/>
          </a:p>
        </p:txBody>
      </p:sp>
    </p:spTree>
    <p:extLst>
      <p:ext uri="{BB962C8B-B14F-4D97-AF65-F5344CB8AC3E}">
        <p14:creationId xmlns:p14="http://schemas.microsoft.com/office/powerpoint/2010/main" val="3554892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 brief breakdown of our sample: </a:t>
            </a:r>
          </a:p>
          <a:p>
            <a:endParaRPr lang="en-GB" b="1" dirty="0"/>
          </a:p>
          <a:p>
            <a:r>
              <a:rPr lang="en-GB" b="1" dirty="0"/>
              <a:t>AGE: </a:t>
            </a:r>
          </a:p>
          <a:p>
            <a:pPr marL="0" indent="0">
              <a:buFontTx/>
              <a:buNone/>
            </a:pPr>
            <a:r>
              <a:rPr lang="en-GB" b="1" dirty="0"/>
              <a:t>Most of our respondents are 25-54</a:t>
            </a:r>
          </a:p>
          <a:p>
            <a:pPr marL="0" indent="0">
              <a:buFontTx/>
              <a:buNone/>
            </a:pPr>
            <a:r>
              <a:rPr lang="en-GB" b="1" dirty="0"/>
              <a:t>TREND:</a:t>
            </a:r>
          </a:p>
          <a:p>
            <a:pPr marL="171450" indent="-171450">
              <a:buFontTx/>
              <a:buChar char="-"/>
            </a:pPr>
            <a:r>
              <a:rPr lang="en-GB" dirty="0"/>
              <a:t>More older people in wave 3 compared to wave 2</a:t>
            </a:r>
          </a:p>
          <a:p>
            <a:pPr marL="0" indent="0">
              <a:buFontTx/>
              <a:buNone/>
            </a:pPr>
            <a:r>
              <a:rPr lang="en-GB" b="1" dirty="0"/>
              <a:t>IF WE LOOK AT THE STATUORY DATA : </a:t>
            </a:r>
          </a:p>
          <a:p>
            <a:pPr marL="171450" indent="-171450">
              <a:buFontTx/>
              <a:buChar char="-"/>
            </a:pPr>
            <a:r>
              <a:rPr lang="en-GB" dirty="0"/>
              <a:t>We have more older people (25-54 AND 55-74) than the statutory data (2020/21)</a:t>
            </a:r>
          </a:p>
          <a:p>
            <a:pPr marL="171450" indent="-171450">
              <a:buFontTx/>
              <a:buChar char="-"/>
            </a:pPr>
            <a:r>
              <a:rPr lang="en-GB" dirty="0"/>
              <a:t>May be sampling – fewer youth specific services</a:t>
            </a:r>
          </a:p>
          <a:p>
            <a:pPr marL="171450" indent="-171450">
              <a:buFontTx/>
              <a:buChar char="-"/>
            </a:pPr>
            <a:r>
              <a:rPr lang="en-GB" dirty="0"/>
              <a:t>May be that the ‘static’ homeless population are older (i.e. those who have experienced homelessness for some time and not captured in the quarterly stats) </a:t>
            </a:r>
          </a:p>
          <a:p>
            <a:pPr marL="171450" indent="-171450">
              <a:buFontTx/>
              <a:buChar char="-"/>
            </a:pPr>
            <a:endParaRPr lang="en-GB" dirty="0"/>
          </a:p>
          <a:p>
            <a:pPr marL="0" indent="0">
              <a:buFontTx/>
              <a:buNone/>
            </a:pPr>
            <a:r>
              <a:rPr lang="en-GB" b="1" dirty="0"/>
              <a:t>Gender:</a:t>
            </a:r>
          </a:p>
          <a:p>
            <a:pPr marL="171450" indent="-171450">
              <a:buFontTx/>
              <a:buChar char="-"/>
            </a:pPr>
            <a:r>
              <a:rPr lang="en-GB" b="0" dirty="0"/>
              <a:t>WE ASK BECAUSE Highly relevant to the ways in which people experience homelessness</a:t>
            </a:r>
          </a:p>
          <a:p>
            <a:pPr marL="0" indent="0">
              <a:buFontTx/>
              <a:buNone/>
            </a:pPr>
            <a:r>
              <a:rPr lang="en-GB" b="0" dirty="0"/>
              <a:t>WHEN COMPARE TO STAT DATA</a:t>
            </a:r>
          </a:p>
          <a:p>
            <a:pPr marL="171450" indent="-171450">
              <a:buFontTx/>
              <a:buChar char="-"/>
            </a:pPr>
            <a:r>
              <a:rPr lang="en-GB" b="0" dirty="0"/>
              <a:t>Our data is pretty close to the stat data – we have slightly more men and fewer women (2020/21 single people approaching LA)</a:t>
            </a:r>
          </a:p>
          <a:p>
            <a:pPr marL="171450" indent="-171450">
              <a:buFontTx/>
              <a:buChar char="-"/>
            </a:pPr>
            <a:r>
              <a:rPr lang="en-GB" b="0" dirty="0"/>
              <a:t>66% male</a:t>
            </a:r>
          </a:p>
          <a:p>
            <a:pPr marL="171450" indent="-171450">
              <a:buFontTx/>
              <a:buChar char="-"/>
            </a:pPr>
            <a:r>
              <a:rPr lang="en-GB" b="0" dirty="0"/>
              <a:t>33% female</a:t>
            </a:r>
          </a:p>
          <a:p>
            <a:pPr marL="171450" indent="-171450">
              <a:buFontTx/>
              <a:buChar char="-"/>
            </a:pPr>
            <a:r>
              <a:rPr lang="en-GB" b="0" dirty="0"/>
              <a:t>1% ‘other’</a:t>
            </a:r>
          </a:p>
          <a:p>
            <a:pPr marL="171450" indent="-171450">
              <a:buFontTx/>
              <a:buChar char="-"/>
            </a:pPr>
            <a:endParaRPr lang="en-GB" b="0" dirty="0"/>
          </a:p>
          <a:p>
            <a:pPr marL="0" indent="0">
              <a:buFontTx/>
              <a:buNone/>
            </a:pPr>
            <a:r>
              <a:rPr lang="en-GB" b="1" dirty="0"/>
              <a:t>Immigration status: </a:t>
            </a:r>
          </a:p>
          <a:p>
            <a:pPr marL="171450" indent="-171450">
              <a:buFontTx/>
              <a:buChar char="-"/>
            </a:pPr>
            <a:r>
              <a:rPr lang="en-GB" b="0" dirty="0"/>
              <a:t>Captured because </a:t>
            </a:r>
          </a:p>
          <a:p>
            <a:pPr marL="628650" lvl="1" indent="-171450">
              <a:buFontTx/>
              <a:buChar char="-"/>
            </a:pPr>
            <a:r>
              <a:rPr lang="en-GB" b="0" dirty="0"/>
              <a:t>non-UK Nationals more vulnerable to homelessness. Even more so for people with restricted/ undetermined eligibility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0" dirty="0"/>
              <a:t>Restricted access to some healthcare services</a:t>
            </a:r>
          </a:p>
          <a:p>
            <a:pPr marL="171450" indent="-171450">
              <a:buFontTx/>
              <a:buChar char="-"/>
            </a:pPr>
            <a:r>
              <a:rPr lang="en-GB" b="0" dirty="0"/>
              <a:t>What’s relevant here changed during the data collection period as we left European Union.  </a:t>
            </a:r>
          </a:p>
          <a:p>
            <a:pPr marL="171450" indent="-171450">
              <a:buFontTx/>
              <a:buChar char="-"/>
            </a:pPr>
            <a:r>
              <a:rPr lang="en-GB" b="0" dirty="0"/>
              <a:t>In future hope to be able to breakdown and understand more about how </a:t>
            </a:r>
            <a:r>
              <a:rPr lang="en-GB" b="0" dirty="0" err="1"/>
              <a:t>imm</a:t>
            </a:r>
            <a:r>
              <a:rPr lang="en-GB" b="0" dirty="0"/>
              <a:t> status affects health and access to healthcare</a:t>
            </a:r>
          </a:p>
        </p:txBody>
      </p:sp>
      <p:sp>
        <p:nvSpPr>
          <p:cNvPr id="4" name="Slide Number Placeholder 3"/>
          <p:cNvSpPr>
            <a:spLocks noGrp="1"/>
          </p:cNvSpPr>
          <p:nvPr>
            <p:ph type="sldNum" sz="quarter" idx="5"/>
          </p:nvPr>
        </p:nvSpPr>
        <p:spPr/>
        <p:txBody>
          <a:bodyPr/>
          <a:lstStyle/>
          <a:p>
            <a:fld id="{B86A37EA-17CF-4965-B921-F1D02AA8AA76}" type="slidenum">
              <a:rPr lang="en-GB" smtClean="0"/>
              <a:t>5</a:t>
            </a:fld>
            <a:endParaRPr lang="en-GB"/>
          </a:p>
        </p:txBody>
      </p:sp>
    </p:spTree>
    <p:extLst>
      <p:ext uri="{BB962C8B-B14F-4D97-AF65-F5344CB8AC3E}">
        <p14:creationId xmlns:p14="http://schemas.microsoft.com/office/powerpoint/2010/main" val="298973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Noto Sans"/>
                <a:ea typeface="Noto Sans"/>
                <a:cs typeface="Noto Sans"/>
              </a:rPr>
              <a:t>When we look at the life experience of respondents </a:t>
            </a:r>
          </a:p>
          <a:p>
            <a:r>
              <a:rPr lang="en-GB" sz="1200" dirty="0">
                <a:latin typeface="Noto Sans"/>
                <a:ea typeface="Noto Sans"/>
                <a:cs typeface="Noto Sans"/>
              </a:rPr>
              <a:t>- 66% have experienced at least one life experience that we know are associated with higher risk of homelessness </a:t>
            </a:r>
          </a:p>
          <a:p>
            <a:endParaRPr lang="en-GB" sz="1200" dirty="0">
              <a:latin typeface="Noto Sans"/>
              <a:ea typeface="Noto Sans"/>
              <a:cs typeface="Noto Sans"/>
            </a:endParaRPr>
          </a:p>
          <a:p>
            <a:r>
              <a:rPr lang="en-GB" sz="1200" dirty="0">
                <a:latin typeface="Noto Sans"/>
                <a:ea typeface="Noto Sans"/>
                <a:cs typeface="Noto Sans"/>
              </a:rPr>
              <a:t>31% have experienced more than one</a:t>
            </a:r>
          </a:p>
          <a:p>
            <a:endParaRPr lang="en-GB" dirty="0"/>
          </a:p>
          <a:p>
            <a:r>
              <a:rPr lang="en-GB" dirty="0" err="1"/>
              <a:t>Highights</a:t>
            </a:r>
            <a:r>
              <a:rPr lang="en-GB" dirty="0"/>
              <a:t> how interrelated many of these issues are</a:t>
            </a:r>
          </a:p>
        </p:txBody>
      </p:sp>
      <p:sp>
        <p:nvSpPr>
          <p:cNvPr id="4" name="Slide Number Placeholder 3"/>
          <p:cNvSpPr>
            <a:spLocks noGrp="1"/>
          </p:cNvSpPr>
          <p:nvPr>
            <p:ph type="sldNum" sz="quarter" idx="5"/>
          </p:nvPr>
        </p:nvSpPr>
        <p:spPr/>
        <p:txBody>
          <a:bodyPr/>
          <a:lstStyle/>
          <a:p>
            <a:fld id="{B86A37EA-17CF-4965-B921-F1D02AA8AA76}" type="slidenum">
              <a:rPr lang="en-GB" smtClean="0"/>
              <a:t>6</a:t>
            </a:fld>
            <a:endParaRPr lang="en-GB"/>
          </a:p>
        </p:txBody>
      </p:sp>
    </p:spTree>
    <p:extLst>
      <p:ext uri="{BB962C8B-B14F-4D97-AF65-F5344CB8AC3E}">
        <p14:creationId xmlns:p14="http://schemas.microsoft.com/office/powerpoint/2010/main" val="113906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Noto Sans"/>
                <a:ea typeface="Noto Sans"/>
                <a:cs typeface="Noto Sans"/>
              </a:rPr>
              <a:t>THIS SLIDE TELLS US WHERE PEOPLE WERE CURRENTLY SLEEPING</a:t>
            </a:r>
          </a:p>
          <a:p>
            <a:r>
              <a:rPr lang="en-GB" sz="1200" dirty="0">
                <a:latin typeface="Noto Sans"/>
                <a:ea typeface="Noto Sans"/>
                <a:cs typeface="Noto Sans"/>
              </a:rPr>
              <a:t>Wave 3: </a:t>
            </a:r>
          </a:p>
          <a:p>
            <a:pPr marL="285750" indent="-285750">
              <a:buFont typeface="Arial" panose="020B0604020202020204" pitchFamily="34" charset="0"/>
              <a:buChar char="•"/>
            </a:pPr>
            <a:r>
              <a:rPr lang="en-GB" sz="1200" dirty="0">
                <a:latin typeface="Noto Sans"/>
                <a:ea typeface="Noto Sans"/>
                <a:cs typeface="Noto Sans"/>
              </a:rPr>
              <a:t>MAJORITY - 68% sleeping in a hostel/ supported accommodation service</a:t>
            </a:r>
          </a:p>
          <a:p>
            <a:pPr marL="285750" indent="-285750">
              <a:buFont typeface="Arial" panose="020B0604020202020204" pitchFamily="34" charset="0"/>
              <a:buChar char="•"/>
            </a:pPr>
            <a:r>
              <a:rPr lang="en-GB" sz="1200" dirty="0">
                <a:latin typeface="Noto Sans"/>
                <a:ea typeface="Noto Sans"/>
                <a:cs typeface="Noto Sans"/>
              </a:rPr>
              <a:t>11% were sleeping in an </a:t>
            </a:r>
            <a:r>
              <a:rPr lang="en-GB" sz="1200" b="1" dirty="0">
                <a:latin typeface="Noto Sans"/>
                <a:ea typeface="Noto Sans"/>
                <a:cs typeface="Noto Sans"/>
              </a:rPr>
              <a:t>emergency</a:t>
            </a:r>
            <a:r>
              <a:rPr lang="en-GB" sz="1200" dirty="0">
                <a:latin typeface="Noto Sans"/>
                <a:ea typeface="Noto Sans"/>
                <a:cs typeface="Noto Sans"/>
              </a:rPr>
              <a:t> accommodation service</a:t>
            </a:r>
          </a:p>
          <a:p>
            <a:pPr marL="285750" indent="-285750">
              <a:buFont typeface="Arial" panose="020B0604020202020204" pitchFamily="34" charset="0"/>
              <a:buChar char="•"/>
            </a:pPr>
            <a:r>
              <a:rPr lang="en-GB" sz="1200" dirty="0">
                <a:latin typeface="Noto Sans"/>
                <a:ea typeface="Noto Sans"/>
                <a:cs typeface="Noto Sans"/>
              </a:rPr>
              <a:t>6% were currently </a:t>
            </a:r>
            <a:r>
              <a:rPr lang="en-GB" sz="1200" b="1" dirty="0">
                <a:latin typeface="Noto Sans"/>
                <a:ea typeface="Noto Sans"/>
                <a:cs typeface="Noto Sans"/>
              </a:rPr>
              <a:t>rough</a:t>
            </a:r>
            <a:r>
              <a:rPr lang="en-GB" sz="1200" dirty="0">
                <a:latin typeface="Noto Sans"/>
                <a:ea typeface="Noto Sans"/>
                <a:cs typeface="Noto Sans"/>
              </a:rPr>
              <a:t> sleeping</a:t>
            </a:r>
          </a:p>
          <a:p>
            <a:endParaRPr lang="en-GB" dirty="0"/>
          </a:p>
          <a:p>
            <a:r>
              <a:rPr lang="en-GB" dirty="0"/>
              <a:t>CHANGE BETWEEN WAVES 2 and 3 – </a:t>
            </a:r>
            <a:r>
              <a:rPr lang="en-GB" dirty="0" err="1"/>
              <a:t>poss</a:t>
            </a:r>
            <a:r>
              <a:rPr lang="en-GB" dirty="0"/>
              <a:t> affected by COVID-19</a:t>
            </a:r>
          </a:p>
          <a:p>
            <a:pPr marL="171450" indent="-171450">
              <a:buFontTx/>
              <a:buChar char="-"/>
            </a:pPr>
            <a:r>
              <a:rPr lang="en-GB" dirty="0"/>
              <a:t>Emergency accommodation increase – possibly due to Everyone In </a:t>
            </a:r>
          </a:p>
          <a:p>
            <a:pPr marL="171450" indent="-171450">
              <a:buFontTx/>
              <a:buChar char="-"/>
            </a:pPr>
            <a:r>
              <a:rPr lang="en-GB" dirty="0"/>
              <a:t>Fewer people rough sleeping</a:t>
            </a:r>
          </a:p>
          <a:p>
            <a:pPr marL="171450" indent="-171450">
              <a:buFontTx/>
              <a:buChar char="-"/>
            </a:pPr>
            <a:r>
              <a:rPr lang="en-GB" dirty="0"/>
              <a:t>Fewer people sofa surfing – as people changed their living arrangements</a:t>
            </a:r>
          </a:p>
          <a:p>
            <a:endParaRPr lang="en-GB" dirty="0"/>
          </a:p>
        </p:txBody>
      </p:sp>
      <p:sp>
        <p:nvSpPr>
          <p:cNvPr id="4" name="Slide Number Placeholder 3"/>
          <p:cNvSpPr>
            <a:spLocks noGrp="1"/>
          </p:cNvSpPr>
          <p:nvPr>
            <p:ph type="sldNum" sz="quarter" idx="5"/>
          </p:nvPr>
        </p:nvSpPr>
        <p:spPr/>
        <p:txBody>
          <a:bodyPr/>
          <a:lstStyle/>
          <a:p>
            <a:fld id="{B86A37EA-17CF-4965-B921-F1D02AA8AA76}" type="slidenum">
              <a:rPr lang="en-GB" smtClean="0"/>
              <a:t>7</a:t>
            </a:fld>
            <a:endParaRPr lang="en-GB"/>
          </a:p>
        </p:txBody>
      </p:sp>
    </p:spTree>
    <p:extLst>
      <p:ext uri="{BB962C8B-B14F-4D97-AF65-F5344CB8AC3E}">
        <p14:creationId xmlns:p14="http://schemas.microsoft.com/office/powerpoint/2010/main" val="266756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EVER EXPERIENCED 4 types of homelessness: </a:t>
            </a:r>
          </a:p>
          <a:p>
            <a:r>
              <a:rPr lang="en-GB" dirty="0"/>
              <a:t>Rough sleeping </a:t>
            </a:r>
          </a:p>
          <a:p>
            <a:r>
              <a:rPr lang="en-GB" dirty="0"/>
              <a:t>Sofa surfing</a:t>
            </a:r>
          </a:p>
          <a:p>
            <a:r>
              <a:rPr lang="en-GB" dirty="0"/>
              <a:t>Stayed at a Hostel/ supported accommodation service</a:t>
            </a:r>
          </a:p>
          <a:p>
            <a:r>
              <a:rPr lang="en-GB" dirty="0"/>
              <a:t>Applied to the council as homeless</a:t>
            </a:r>
          </a:p>
          <a:p>
            <a:endParaRPr lang="en-GB" dirty="0"/>
          </a:p>
          <a:p>
            <a:pPr marL="285750" indent="-285750">
              <a:buFont typeface="Arial" panose="020B0604020202020204" pitchFamily="34" charset="0"/>
              <a:buChar char="•"/>
            </a:pPr>
            <a:r>
              <a:rPr lang="en-GB" sz="1200" dirty="0">
                <a:latin typeface="Noto Sans"/>
                <a:ea typeface="Noto Sans"/>
                <a:cs typeface="Noto Sans"/>
              </a:rPr>
              <a:t>87% of people have experienced more than one form of homelessness. </a:t>
            </a:r>
          </a:p>
          <a:p>
            <a:pPr marL="285750" indent="-285750">
              <a:buFont typeface="Arial" panose="020B0604020202020204" pitchFamily="34" charset="0"/>
              <a:buChar char="•"/>
            </a:pPr>
            <a:r>
              <a:rPr lang="en-GB" sz="1200" dirty="0">
                <a:latin typeface="Noto Sans"/>
                <a:ea typeface="Noto Sans"/>
                <a:cs typeface="Noto Sans"/>
              </a:rPr>
              <a:t>44% have experienced all 4 </a:t>
            </a:r>
          </a:p>
          <a:p>
            <a:pPr marL="285750" indent="-285750">
              <a:buFont typeface="Arial" panose="020B0604020202020204" pitchFamily="34" charset="0"/>
              <a:buChar char="•"/>
            </a:pPr>
            <a:endParaRPr lang="en-GB" sz="1200" dirty="0">
              <a:latin typeface="Noto Sans"/>
              <a:ea typeface="Noto Sans"/>
              <a:cs typeface="Noto Sans"/>
            </a:endParaRPr>
          </a:p>
          <a:p>
            <a:pPr marL="0" indent="0">
              <a:buFont typeface="Arial" panose="020B0604020202020204" pitchFamily="34" charset="0"/>
              <a:buNone/>
            </a:pPr>
            <a:r>
              <a:rPr lang="en-GB" sz="1200" dirty="0">
                <a:latin typeface="Noto Sans"/>
                <a:ea typeface="Noto Sans"/>
                <a:cs typeface="Noto Sans"/>
              </a:rPr>
              <a:t>SO Respondents were unlikely to be new to experiencing homelessness </a:t>
            </a:r>
          </a:p>
        </p:txBody>
      </p:sp>
      <p:sp>
        <p:nvSpPr>
          <p:cNvPr id="4" name="Slide Number Placeholder 3"/>
          <p:cNvSpPr>
            <a:spLocks noGrp="1"/>
          </p:cNvSpPr>
          <p:nvPr>
            <p:ph type="sldNum" sz="quarter" idx="5"/>
          </p:nvPr>
        </p:nvSpPr>
        <p:spPr/>
        <p:txBody>
          <a:bodyPr/>
          <a:lstStyle/>
          <a:p>
            <a:fld id="{B86A37EA-17CF-4965-B921-F1D02AA8AA76}" type="slidenum">
              <a:rPr lang="en-GB" smtClean="0"/>
              <a:t>8</a:t>
            </a:fld>
            <a:endParaRPr lang="en-GB"/>
          </a:p>
        </p:txBody>
      </p:sp>
    </p:spTree>
    <p:extLst>
      <p:ext uri="{BB962C8B-B14F-4D97-AF65-F5344CB8AC3E}">
        <p14:creationId xmlns:p14="http://schemas.microsoft.com/office/powerpoint/2010/main" val="3083368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Getting into the findings – </a:t>
            </a:r>
          </a:p>
          <a:p>
            <a:r>
              <a:rPr lang="en-GB" b="1" dirty="0"/>
              <a:t>Will go through the following</a:t>
            </a:r>
          </a:p>
        </p:txBody>
      </p:sp>
      <p:sp>
        <p:nvSpPr>
          <p:cNvPr id="4" name="Slide Number Placeholder 3"/>
          <p:cNvSpPr>
            <a:spLocks noGrp="1"/>
          </p:cNvSpPr>
          <p:nvPr>
            <p:ph type="sldNum" sz="quarter" idx="5"/>
          </p:nvPr>
        </p:nvSpPr>
        <p:spPr/>
        <p:txBody>
          <a:bodyPr/>
          <a:lstStyle/>
          <a:p>
            <a:fld id="{B86A37EA-17CF-4965-B921-F1D02AA8AA76}" type="slidenum">
              <a:rPr lang="en-GB" smtClean="0"/>
              <a:t>9</a:t>
            </a:fld>
            <a:endParaRPr lang="en-GB"/>
          </a:p>
        </p:txBody>
      </p:sp>
    </p:spTree>
    <p:extLst>
      <p:ext uri="{BB962C8B-B14F-4D97-AF65-F5344CB8AC3E}">
        <p14:creationId xmlns:p14="http://schemas.microsoft.com/office/powerpoint/2010/main" val="402236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18C361-3252-2D4C-995E-B4D1D8311966}"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44639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8C361-3252-2D4C-995E-B4D1D8311966}"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209277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8C361-3252-2D4C-995E-B4D1D8311966}"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23877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8C361-3252-2D4C-995E-B4D1D8311966}"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29168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18C361-3252-2D4C-995E-B4D1D8311966}"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92821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18C361-3252-2D4C-995E-B4D1D8311966}"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61963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18C361-3252-2D4C-995E-B4D1D8311966}"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1535607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18C361-3252-2D4C-995E-B4D1D8311966}"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80701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8C361-3252-2D4C-995E-B4D1D8311966}"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84985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18C361-3252-2D4C-995E-B4D1D8311966}"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332587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18C361-3252-2D4C-995E-B4D1D8311966}"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BFA4-8C0C-034B-AE94-C3702488B337}" type="slidenum">
              <a:rPr lang="en-US" smtClean="0"/>
              <a:t>‹#›</a:t>
            </a:fld>
            <a:endParaRPr lang="en-US"/>
          </a:p>
        </p:txBody>
      </p:sp>
    </p:spTree>
    <p:extLst>
      <p:ext uri="{BB962C8B-B14F-4D97-AF65-F5344CB8AC3E}">
        <p14:creationId xmlns:p14="http://schemas.microsoft.com/office/powerpoint/2010/main" val="13172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8C361-3252-2D4C-995E-B4D1D8311966}" type="datetimeFigureOut">
              <a:rPr lang="en-US" smtClean="0"/>
              <a:t>11/3/2022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CBFA4-8C0C-034B-AE94-C3702488B337}" type="slidenum">
              <a:rPr lang="en-US" smtClean="0"/>
              <a:t>‹#›</a:t>
            </a:fld>
            <a:endParaRPr lang="en-US"/>
          </a:p>
        </p:txBody>
      </p:sp>
    </p:spTree>
    <p:extLst>
      <p:ext uri="{BB962C8B-B14F-4D97-AF65-F5344CB8AC3E}">
        <p14:creationId xmlns:p14="http://schemas.microsoft.com/office/powerpoint/2010/main" val="611483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064B41C-0701-5845-8036-D67A0A8FD77F}"/>
              </a:ext>
            </a:extLst>
          </p:cNvPr>
          <p:cNvSpPr txBox="1"/>
          <p:nvPr/>
        </p:nvSpPr>
        <p:spPr>
          <a:xfrm>
            <a:off x="276080" y="1742978"/>
            <a:ext cx="4914437" cy="3539430"/>
          </a:xfrm>
          <a:prstGeom prst="rect">
            <a:avLst/>
          </a:prstGeom>
          <a:noFill/>
        </p:spPr>
        <p:txBody>
          <a:bodyPr wrap="square" lIns="91440" tIns="45720" rIns="91440" bIns="45720" rtlCol="0" anchor="t">
            <a:spAutoFit/>
          </a:bodyPr>
          <a:lstStyle/>
          <a:p>
            <a:r>
              <a:rPr lang="en-GB" sz="4800" b="1" dirty="0">
                <a:solidFill>
                  <a:srgbClr val="513BCA"/>
                </a:solidFill>
                <a:latin typeface="Poppins"/>
                <a:cs typeface="Poppins"/>
              </a:rPr>
              <a:t>The unhealthy state of homelessness 2022</a:t>
            </a:r>
            <a:endParaRPr lang="en-US" dirty="0"/>
          </a:p>
          <a:p>
            <a:r>
              <a:rPr lang="en-GB" sz="3200" dirty="0">
                <a:solidFill>
                  <a:srgbClr val="3FBFFD"/>
                </a:solidFill>
                <a:latin typeface="Poppins"/>
                <a:cs typeface="Poppins"/>
              </a:rPr>
              <a:t>Findings</a:t>
            </a:r>
            <a:endParaRPr lang="en-GB" sz="3200" dirty="0">
              <a:solidFill>
                <a:srgbClr val="3FBFFD"/>
              </a:solidFill>
              <a:latin typeface="Poppins" pitchFamily="2" charset="77"/>
              <a:cs typeface="Poppins" pitchFamily="2" charset="77"/>
            </a:endParaRPr>
          </a:p>
        </p:txBody>
      </p:sp>
      <p:pic>
        <p:nvPicPr>
          <p:cNvPr id="3" name="Picture 2">
            <a:extLst>
              <a:ext uri="{FF2B5EF4-FFF2-40B4-BE49-F238E27FC236}">
                <a16:creationId xmlns:a16="http://schemas.microsoft.com/office/drawing/2014/main" id="{7BC16FA3-FA97-6947-91C0-F59EC9838BD0}"/>
              </a:ext>
            </a:extLst>
          </p:cNvPr>
          <p:cNvPicPr>
            <a:picLocks noChangeAspect="1"/>
          </p:cNvPicPr>
          <p:nvPr/>
        </p:nvPicPr>
        <p:blipFill>
          <a:blip r:embed="rId3"/>
          <a:stretch>
            <a:fillRect/>
          </a:stretch>
        </p:blipFill>
        <p:spPr>
          <a:xfrm>
            <a:off x="5442223" y="1323306"/>
            <a:ext cx="4659720" cy="5860470"/>
          </a:xfrm>
          <a:prstGeom prst="rect">
            <a:avLst/>
          </a:prstGeom>
        </p:spPr>
      </p:pic>
      <p:pic>
        <p:nvPicPr>
          <p:cNvPr id="7" name="Picture 6">
            <a:extLst>
              <a:ext uri="{FF2B5EF4-FFF2-40B4-BE49-F238E27FC236}">
                <a16:creationId xmlns:a16="http://schemas.microsoft.com/office/drawing/2014/main" id="{C41FB2D8-36C2-D64A-AD4A-D092D02540FA}"/>
              </a:ext>
            </a:extLst>
          </p:cNvPr>
          <p:cNvPicPr>
            <a:picLocks noChangeAspect="1"/>
          </p:cNvPicPr>
          <p:nvPr/>
        </p:nvPicPr>
        <p:blipFill>
          <a:blip r:embed="rId4"/>
          <a:stretch>
            <a:fillRect/>
          </a:stretch>
        </p:blipFill>
        <p:spPr>
          <a:xfrm>
            <a:off x="349277" y="258851"/>
            <a:ext cx="3820941" cy="1359549"/>
          </a:xfrm>
          <a:prstGeom prst="rect">
            <a:avLst/>
          </a:prstGeom>
        </p:spPr>
      </p:pic>
    </p:spTree>
    <p:extLst>
      <p:ext uri="{BB962C8B-B14F-4D97-AF65-F5344CB8AC3E}">
        <p14:creationId xmlns:p14="http://schemas.microsoft.com/office/powerpoint/2010/main" val="146867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015663"/>
          </a:xfrm>
          <a:prstGeom prst="rect">
            <a:avLst/>
          </a:prstGeom>
          <a:noFill/>
        </p:spPr>
        <p:txBody>
          <a:bodyPr wrap="square" rtlCol="0">
            <a:spAutoFit/>
          </a:bodyPr>
          <a:lstStyle/>
          <a:p>
            <a:r>
              <a:rPr lang="en-GB" sz="3200" b="1" dirty="0">
                <a:solidFill>
                  <a:srgbClr val="513BCA"/>
                </a:solidFill>
                <a:latin typeface="Poppins" pitchFamily="2" charset="77"/>
                <a:cs typeface="Poppins" pitchFamily="2" charset="77"/>
              </a:rPr>
              <a:t>Physical  health</a:t>
            </a:r>
            <a:endParaRPr lang="en-GB" sz="3200" dirty="0">
              <a:solidFill>
                <a:srgbClr val="513BCA"/>
              </a:solidFill>
              <a:latin typeface="Poppins" pitchFamily="2" charset="77"/>
              <a:cs typeface="Poppins" pitchFamily="2" charset="77"/>
            </a:endParaRPr>
          </a:p>
          <a:p>
            <a:r>
              <a:rPr lang="en-GB" sz="2800" b="1" dirty="0">
                <a:solidFill>
                  <a:srgbClr val="3FBFFD"/>
                </a:solidFill>
                <a:latin typeface="Poppins" pitchFamily="2" charset="77"/>
                <a:cs typeface="Poppins" pitchFamily="2" charset="77"/>
              </a:rPr>
              <a:t>Key findings</a:t>
            </a:r>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271768" y="1768492"/>
            <a:ext cx="4765431" cy="3570208"/>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Noto Sans"/>
                <a:ea typeface="Noto Sans"/>
                <a:cs typeface="Noto Sans"/>
              </a:rPr>
              <a:t>People experiencing homelessness are much more likely to have a long-term illness or disability than the general population </a:t>
            </a:r>
          </a:p>
          <a:p>
            <a:pPr marL="742950" lvl="1" indent="-285750">
              <a:buFont typeface="Arial" panose="020B0604020202020204" pitchFamily="34" charset="0"/>
              <a:buChar char="•"/>
            </a:pPr>
            <a:r>
              <a:rPr lang="en-GB" sz="1600" dirty="0">
                <a:latin typeface="Noto Sans"/>
                <a:ea typeface="Noto Sans"/>
                <a:cs typeface="Noto Sans"/>
              </a:rPr>
              <a:t>63% of HHNA respondents, compared to 22% of the general population.</a:t>
            </a:r>
          </a:p>
          <a:p>
            <a:pPr marL="285750"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r>
              <a:rPr lang="en-GB" sz="1600" dirty="0">
                <a:latin typeface="Noto Sans"/>
                <a:ea typeface="Noto Sans"/>
                <a:cs typeface="Noto Sans"/>
              </a:rPr>
              <a:t>78% of people report having a physical health condition</a:t>
            </a:r>
          </a:p>
          <a:p>
            <a:pPr marL="285750"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r>
              <a:rPr lang="en-GB" sz="1600" dirty="0">
                <a:latin typeface="Noto Sans"/>
                <a:ea typeface="Noto Sans"/>
                <a:cs typeface="Noto Sans"/>
              </a:rPr>
              <a:t>80% of respondents with a physical health condition manage comorbidities, with 29% of respondents reporting between 5-10 physical health diagnoses</a:t>
            </a:r>
            <a:endParaRPr lang="en-GB" sz="1600" dirty="0">
              <a:latin typeface="Noto Sans" panose="020B0502040504020204" pitchFamily="34" charset="0"/>
              <a:ea typeface="Noto Sans" panose="020B0502040504020204" pitchFamily="34" charset="0"/>
              <a:cs typeface="Noto Sans" panose="020B0502040504020204" pitchFamily="34" charset="0"/>
            </a:endParaRPr>
          </a:p>
          <a:p>
            <a:endParaRPr lang="en-US" dirty="0"/>
          </a:p>
        </p:txBody>
      </p:sp>
      <p:pic>
        <p:nvPicPr>
          <p:cNvPr id="6" name="Picture 5">
            <a:extLst>
              <a:ext uri="{FF2B5EF4-FFF2-40B4-BE49-F238E27FC236}">
                <a16:creationId xmlns:a16="http://schemas.microsoft.com/office/drawing/2014/main" id="{C974E22C-6AFD-064A-B431-79E4823E4481}"/>
              </a:ext>
            </a:extLst>
          </p:cNvPr>
          <p:cNvPicPr>
            <a:picLocks noChangeAspect="1"/>
          </p:cNvPicPr>
          <p:nvPr/>
        </p:nvPicPr>
        <p:blipFill>
          <a:blip r:embed="rId3"/>
          <a:stretch>
            <a:fillRect/>
          </a:stretch>
        </p:blipFill>
        <p:spPr>
          <a:xfrm>
            <a:off x="4715613" y="3026346"/>
            <a:ext cx="4428387" cy="3831654"/>
          </a:xfrm>
          <a:prstGeom prst="rect">
            <a:avLst/>
          </a:prstGeom>
        </p:spPr>
      </p:pic>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4"/>
          <a:stretch>
            <a:fillRect/>
          </a:stretch>
        </p:blipFill>
        <p:spPr>
          <a:xfrm>
            <a:off x="180381" y="6137564"/>
            <a:ext cx="2024747" cy="720436"/>
          </a:xfrm>
          <a:prstGeom prst="rect">
            <a:avLst/>
          </a:prstGeom>
        </p:spPr>
      </p:pic>
    </p:spTree>
    <p:extLst>
      <p:ext uri="{BB962C8B-B14F-4D97-AF65-F5344CB8AC3E}">
        <p14:creationId xmlns:p14="http://schemas.microsoft.com/office/powerpoint/2010/main" val="347208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Physical health</a:t>
            </a:r>
          </a:p>
          <a:p>
            <a:r>
              <a:rPr lang="en-GB" sz="2800" b="1" dirty="0">
                <a:solidFill>
                  <a:srgbClr val="3FBFFD"/>
                </a:solidFill>
                <a:latin typeface="Poppins"/>
                <a:cs typeface="Poppins"/>
              </a:rPr>
              <a:t>Key findings </a:t>
            </a:r>
            <a:endParaRPr lang="en-GB" sz="2800" dirty="0">
              <a:solidFill>
                <a:srgbClr val="3FBFFD"/>
              </a:solidFill>
              <a:latin typeface="Poppins" pitchFamily="2" charset="77"/>
              <a:cs typeface="Poppins" pitchFamily="2" charset="77"/>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pic>
        <p:nvPicPr>
          <p:cNvPr id="5" name="Picture 4">
            <a:extLst>
              <a:ext uri="{FF2B5EF4-FFF2-40B4-BE49-F238E27FC236}">
                <a16:creationId xmlns:a16="http://schemas.microsoft.com/office/drawing/2014/main" id="{68ADD14D-3C9F-D9AD-54EE-B2522B132266}"/>
              </a:ext>
            </a:extLst>
          </p:cNvPr>
          <p:cNvPicPr>
            <a:picLocks noChangeAspect="1"/>
          </p:cNvPicPr>
          <p:nvPr/>
        </p:nvPicPr>
        <p:blipFill rotWithShape="1">
          <a:blip r:embed="rId4"/>
          <a:srcRect l="36292" t="18689" r="35842" b="18190"/>
          <a:stretch/>
        </p:blipFill>
        <p:spPr>
          <a:xfrm>
            <a:off x="3753465" y="510084"/>
            <a:ext cx="4832738" cy="6157844"/>
          </a:xfrm>
          <a:prstGeom prst="rect">
            <a:avLst/>
          </a:prstGeom>
        </p:spPr>
      </p:pic>
    </p:spTree>
    <p:extLst>
      <p:ext uri="{BB962C8B-B14F-4D97-AF65-F5344CB8AC3E}">
        <p14:creationId xmlns:p14="http://schemas.microsoft.com/office/powerpoint/2010/main" val="412301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446550"/>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Physical health</a:t>
            </a:r>
          </a:p>
          <a:p>
            <a:r>
              <a:rPr lang="en-GB" sz="2800" b="1" dirty="0">
                <a:solidFill>
                  <a:srgbClr val="3FBFFD"/>
                </a:solidFill>
                <a:latin typeface="Poppins"/>
                <a:cs typeface="Poppins"/>
              </a:rPr>
              <a:t>Health management – barriers and consequences</a:t>
            </a:r>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sp>
        <p:nvSpPr>
          <p:cNvPr id="4" name="TextBox 3">
            <a:extLst>
              <a:ext uri="{FF2B5EF4-FFF2-40B4-BE49-F238E27FC236}">
                <a16:creationId xmlns:a16="http://schemas.microsoft.com/office/drawing/2014/main" id="{BD254F7A-1A3A-0562-AAE5-4B086094E9CF}"/>
              </a:ext>
            </a:extLst>
          </p:cNvPr>
          <p:cNvSpPr txBox="1"/>
          <p:nvPr/>
        </p:nvSpPr>
        <p:spPr>
          <a:xfrm>
            <a:off x="353963" y="2047751"/>
            <a:ext cx="7916734" cy="313932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latin typeface="Noto Sans" panose="020B0502040504020204" pitchFamily="34" charset="0"/>
                <a:ea typeface="Noto Sans" panose="020B0502040504020204" pitchFamily="34" charset="0"/>
                <a:cs typeface="Noto Sans" panose="020B0502040504020204" pitchFamily="34" charset="0"/>
              </a:rPr>
              <a:t>40% of respondents reported that the level of support they received did not meet their needs (39% in wave 2). </a:t>
            </a:r>
          </a:p>
          <a:p>
            <a:pPr marL="742950" lvl="1" indent="-285750">
              <a:buFont typeface="Arial" panose="020B0604020202020204" pitchFamily="34" charset="0"/>
              <a:buChar char="•"/>
            </a:pPr>
            <a:r>
              <a:rPr lang="en-US" dirty="0">
                <a:latin typeface="Noto Sans" panose="020B0502040504020204" pitchFamily="34" charset="0"/>
                <a:ea typeface="Noto Sans" panose="020B0502040504020204" pitchFamily="34" charset="0"/>
                <a:cs typeface="Noto Sans" panose="020B0502040504020204" pitchFamily="34" charset="0"/>
              </a:rPr>
              <a:t>29% of respondents were currently receiving some support, but were in need of more</a:t>
            </a:r>
          </a:p>
          <a:p>
            <a:pPr marL="742950" lvl="1" indent="-285750">
              <a:buFont typeface="Arial" panose="020B0604020202020204" pitchFamily="34" charset="0"/>
              <a:buChar char="•"/>
            </a:pPr>
            <a:r>
              <a:rPr lang="en-US" dirty="0">
                <a:latin typeface="Noto Sans" panose="020B0502040504020204" pitchFamily="34" charset="0"/>
                <a:ea typeface="Noto Sans" panose="020B0502040504020204" pitchFamily="34" charset="0"/>
                <a:cs typeface="Noto Sans" panose="020B0502040504020204" pitchFamily="34" charset="0"/>
              </a:rPr>
              <a:t>11% of respondents reported that they did not receive any support, but that it would help them</a:t>
            </a:r>
          </a:p>
          <a:p>
            <a:pPr marL="742950" lvl="1" indent="-285750">
              <a:buFont typeface="Arial" panose="020B0604020202020204" pitchFamily="34" charset="0"/>
              <a:buChar char="•"/>
            </a:pPr>
            <a:endParaRPr lang="en-US" dirty="0">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US" dirty="0">
                <a:latin typeface="Noto Sans" panose="020B0502040504020204" pitchFamily="34" charset="0"/>
                <a:ea typeface="Noto Sans" panose="020B0502040504020204" pitchFamily="34" charset="0"/>
                <a:cs typeface="Noto Sans" panose="020B0502040504020204" pitchFamily="34" charset="0"/>
              </a:rPr>
              <a:t>27% of respondents told us that they had not received a medical examination or treatment for a physical health condition when it was needed at some point within the last 12 months.</a:t>
            </a:r>
          </a:p>
          <a:p>
            <a:pPr marL="285750" indent="-285750">
              <a:buFont typeface="Arial" panose="020B0604020202020204" pitchFamily="34" charset="0"/>
              <a:buChar char="•"/>
            </a:pPr>
            <a:endParaRPr lang="en-US"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333947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015663"/>
          </a:xfrm>
          <a:prstGeom prst="rect">
            <a:avLst/>
          </a:prstGeom>
          <a:noFill/>
        </p:spPr>
        <p:txBody>
          <a:bodyPr wrap="square" rtlCol="0">
            <a:spAutoFit/>
          </a:bodyPr>
          <a:lstStyle/>
          <a:p>
            <a:r>
              <a:rPr lang="en-GB" sz="3200" b="1" dirty="0">
                <a:solidFill>
                  <a:srgbClr val="513BCA"/>
                </a:solidFill>
                <a:latin typeface="Poppins" pitchFamily="2" charset="77"/>
                <a:cs typeface="Poppins" pitchFamily="2" charset="77"/>
              </a:rPr>
              <a:t>Mental health</a:t>
            </a:r>
            <a:endParaRPr lang="en-GB" sz="3200" dirty="0">
              <a:solidFill>
                <a:srgbClr val="513BCA"/>
              </a:solidFill>
              <a:latin typeface="Poppins" pitchFamily="2" charset="77"/>
              <a:cs typeface="Poppins" pitchFamily="2" charset="77"/>
            </a:endParaRPr>
          </a:p>
          <a:p>
            <a:r>
              <a:rPr lang="en-GB" sz="2800" b="1" dirty="0">
                <a:solidFill>
                  <a:srgbClr val="3FBFFD"/>
                </a:solidFill>
                <a:latin typeface="Poppins" pitchFamily="2" charset="77"/>
                <a:cs typeface="Poppins" pitchFamily="2" charset="77"/>
              </a:rPr>
              <a:t>Key findings</a:t>
            </a:r>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353962" y="1890117"/>
            <a:ext cx="4985367" cy="3077766"/>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Noto Sans"/>
                <a:ea typeface="Noto Sans"/>
                <a:cs typeface="Noto Sans"/>
              </a:rPr>
              <a:t>The number of respondents with a mental health diagnosis has increased dramatically since wave 1 – from 45% to 82% in wave 3. </a:t>
            </a:r>
          </a:p>
          <a:p>
            <a:pPr marL="742950" lvl="1" indent="-285750">
              <a:buFont typeface="Arial" panose="020B0604020202020204" pitchFamily="34" charset="0"/>
              <a:buChar char="•"/>
            </a:pPr>
            <a:r>
              <a:rPr lang="en-GB" sz="1600" dirty="0">
                <a:latin typeface="Noto Sans"/>
                <a:ea typeface="Noto Sans"/>
                <a:cs typeface="Noto Sans"/>
              </a:rPr>
              <a:t>70 percentage point difference between this population and general population (12%)</a:t>
            </a:r>
          </a:p>
          <a:p>
            <a:pPr marL="742950" lvl="1"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r>
              <a:rPr lang="en-GB" sz="1600" dirty="0">
                <a:latin typeface="Noto Sans"/>
                <a:ea typeface="Noto Sans"/>
                <a:cs typeface="Noto Sans"/>
              </a:rPr>
              <a:t>81% of people with a mental health condition manage comorbidities</a:t>
            </a:r>
          </a:p>
          <a:p>
            <a:pPr marL="742950" lvl="1" indent="-285750">
              <a:buFont typeface="Arial" panose="020B0604020202020204" pitchFamily="34" charset="0"/>
              <a:buChar char="•"/>
            </a:pPr>
            <a:r>
              <a:rPr lang="en-GB" sz="1600" dirty="0">
                <a:latin typeface="Noto Sans"/>
                <a:ea typeface="Noto Sans"/>
                <a:cs typeface="Noto Sans"/>
              </a:rPr>
              <a:t>27% 2 MH conditions</a:t>
            </a:r>
          </a:p>
          <a:p>
            <a:pPr marL="742950" lvl="1" indent="-285750">
              <a:buFont typeface="Arial" panose="020B0604020202020204" pitchFamily="34" charset="0"/>
              <a:buChar char="•"/>
            </a:pPr>
            <a:r>
              <a:rPr lang="en-GB" sz="1600" dirty="0">
                <a:latin typeface="Noto Sans"/>
                <a:ea typeface="Noto Sans"/>
                <a:cs typeface="Noto Sans"/>
              </a:rPr>
              <a:t>24% 3 MH conditions</a:t>
            </a:r>
          </a:p>
          <a:p>
            <a:endParaRPr lang="en-US" dirty="0"/>
          </a:p>
        </p:txBody>
      </p:sp>
      <p:pic>
        <p:nvPicPr>
          <p:cNvPr id="6" name="Picture 5">
            <a:extLst>
              <a:ext uri="{FF2B5EF4-FFF2-40B4-BE49-F238E27FC236}">
                <a16:creationId xmlns:a16="http://schemas.microsoft.com/office/drawing/2014/main" id="{7E1B6EFA-50C2-794F-A316-6936EF572E55}"/>
              </a:ext>
            </a:extLst>
          </p:cNvPr>
          <p:cNvPicPr>
            <a:picLocks noChangeAspect="1"/>
          </p:cNvPicPr>
          <p:nvPr/>
        </p:nvPicPr>
        <p:blipFill>
          <a:blip r:embed="rId3"/>
          <a:stretch>
            <a:fillRect/>
          </a:stretch>
        </p:blipFill>
        <p:spPr>
          <a:xfrm>
            <a:off x="240937" y="6084828"/>
            <a:ext cx="2024747" cy="720436"/>
          </a:xfrm>
          <a:prstGeom prst="rect">
            <a:avLst/>
          </a:prstGeom>
        </p:spPr>
      </p:pic>
      <p:pic>
        <p:nvPicPr>
          <p:cNvPr id="4" name="Picture 3">
            <a:extLst>
              <a:ext uri="{FF2B5EF4-FFF2-40B4-BE49-F238E27FC236}">
                <a16:creationId xmlns:a16="http://schemas.microsoft.com/office/drawing/2014/main" id="{78BEA5E8-B352-5465-9018-C053368C1827}"/>
              </a:ext>
            </a:extLst>
          </p:cNvPr>
          <p:cNvPicPr>
            <a:picLocks noChangeAspect="1"/>
          </p:cNvPicPr>
          <p:nvPr/>
        </p:nvPicPr>
        <p:blipFill>
          <a:blip r:embed="rId4"/>
          <a:stretch>
            <a:fillRect/>
          </a:stretch>
        </p:blipFill>
        <p:spPr>
          <a:xfrm>
            <a:off x="4715613" y="3026346"/>
            <a:ext cx="4428387" cy="3831654"/>
          </a:xfrm>
          <a:prstGeom prst="rect">
            <a:avLst/>
          </a:prstGeom>
        </p:spPr>
      </p:pic>
    </p:spTree>
    <p:extLst>
      <p:ext uri="{BB962C8B-B14F-4D97-AF65-F5344CB8AC3E}">
        <p14:creationId xmlns:p14="http://schemas.microsoft.com/office/powerpoint/2010/main" val="4162411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Mental health</a:t>
            </a:r>
          </a:p>
          <a:p>
            <a:r>
              <a:rPr lang="en-GB" sz="2800" b="1" dirty="0">
                <a:solidFill>
                  <a:srgbClr val="3FBFFD"/>
                </a:solidFill>
                <a:latin typeface="Poppins"/>
                <a:cs typeface="Poppins"/>
              </a:rPr>
              <a:t>Key findings </a:t>
            </a:r>
            <a:endParaRPr lang="en-GB" sz="2800" dirty="0">
              <a:solidFill>
                <a:srgbClr val="3FBFFD"/>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353963" y="2160766"/>
            <a:ext cx="2276222" cy="135421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endParaRPr lang="en-GB" sz="1600" dirty="0">
              <a:latin typeface="Noto Sans"/>
              <a:ea typeface="Noto Sans"/>
              <a:cs typeface="Noto Sans"/>
            </a:endParaRPr>
          </a:p>
          <a:p>
            <a:r>
              <a:rPr lang="en-GB" sz="1600" dirty="0">
                <a:latin typeface="Noto Sans"/>
                <a:ea typeface="Noto Sans"/>
                <a:cs typeface="Noto Sans"/>
              </a:rPr>
              <a:t> </a:t>
            </a:r>
            <a:endParaRPr lang="en-GB" sz="1600" dirty="0">
              <a:latin typeface="Noto Sans" panose="020B0502040504020204" pitchFamily="34" charset="0"/>
              <a:ea typeface="Noto Sans" panose="020B0502040504020204" pitchFamily="34" charset="0"/>
              <a:cs typeface="Noto Sans" panose="020B0502040504020204" pitchFamily="34" charset="0"/>
            </a:endParaRPr>
          </a:p>
          <a:p>
            <a:endParaRPr lang="en-US" dirty="0"/>
          </a:p>
        </p:txBody>
      </p:sp>
      <p:pic>
        <p:nvPicPr>
          <p:cNvPr id="5" name="Picture 4">
            <a:extLst>
              <a:ext uri="{FF2B5EF4-FFF2-40B4-BE49-F238E27FC236}">
                <a16:creationId xmlns:a16="http://schemas.microsoft.com/office/drawing/2014/main" id="{6B67FBBC-BE54-5A56-5D43-A1276B3609EA}"/>
              </a:ext>
            </a:extLst>
          </p:cNvPr>
          <p:cNvPicPr>
            <a:picLocks noChangeAspect="1"/>
          </p:cNvPicPr>
          <p:nvPr/>
        </p:nvPicPr>
        <p:blipFill rotWithShape="1">
          <a:blip r:embed="rId3"/>
          <a:srcRect l="30000" t="34270" r="33146" b="13196"/>
          <a:stretch/>
        </p:blipFill>
        <p:spPr>
          <a:xfrm>
            <a:off x="1266142" y="1428107"/>
            <a:ext cx="6611716" cy="5301466"/>
          </a:xfrm>
          <a:prstGeom prst="rect">
            <a:avLst/>
          </a:prstGeom>
        </p:spPr>
      </p:pic>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4"/>
          <a:stretch>
            <a:fillRect/>
          </a:stretch>
        </p:blipFill>
        <p:spPr>
          <a:xfrm>
            <a:off x="180381" y="6137564"/>
            <a:ext cx="2024747" cy="720436"/>
          </a:xfrm>
          <a:prstGeom prst="rect">
            <a:avLst/>
          </a:prstGeom>
        </p:spPr>
      </p:pic>
    </p:spTree>
    <p:extLst>
      <p:ext uri="{BB962C8B-B14F-4D97-AF65-F5344CB8AC3E}">
        <p14:creationId xmlns:p14="http://schemas.microsoft.com/office/powerpoint/2010/main" val="216291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723549"/>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Mental health</a:t>
            </a:r>
          </a:p>
          <a:p>
            <a:r>
              <a:rPr lang="en-GB" sz="2800" b="1" dirty="0">
                <a:solidFill>
                  <a:srgbClr val="3FBFFD"/>
                </a:solidFill>
                <a:latin typeface="Poppins"/>
                <a:cs typeface="Poppins"/>
              </a:rPr>
              <a:t>Health management – barriers and consequences </a:t>
            </a:r>
            <a:endParaRPr lang="en-GB" sz="2800" dirty="0">
              <a:solidFill>
                <a:srgbClr val="3FBFFD"/>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353962" y="2160766"/>
            <a:ext cx="7474945" cy="504753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r>
              <a:rPr lang="en-GB" sz="1600" dirty="0">
                <a:latin typeface="Noto Sans"/>
                <a:ea typeface="Noto Sans"/>
                <a:cs typeface="Noto Sans"/>
              </a:rPr>
              <a:t>49% of respondents wanted more support that they received (wave 2: 46%) </a:t>
            </a:r>
          </a:p>
          <a:p>
            <a:pPr marL="742950" lvl="1" indent="-285750">
              <a:buFont typeface="Arial" panose="020B0604020202020204" pitchFamily="34" charset="0"/>
              <a:buChar char="•"/>
            </a:pPr>
            <a:r>
              <a:rPr lang="en-US" sz="1600" dirty="0">
                <a:latin typeface="Noto Sans"/>
                <a:ea typeface="Noto Sans"/>
                <a:cs typeface="Noto Sans"/>
              </a:rPr>
              <a:t>31% of respondents told us that they currently accessed mental health support/ treatment, but were in need of more</a:t>
            </a:r>
            <a:endParaRPr lang="en-GB" sz="1600" dirty="0">
              <a:latin typeface="Noto Sans"/>
              <a:ea typeface="Noto Sans"/>
              <a:cs typeface="Noto Sans"/>
            </a:endParaRPr>
          </a:p>
          <a:p>
            <a:pPr marL="742950" lvl="1" indent="-285750">
              <a:buFont typeface="Arial" panose="020B0604020202020204" pitchFamily="34" charset="0"/>
              <a:buChar char="•"/>
            </a:pPr>
            <a:r>
              <a:rPr lang="en-US" sz="1600" dirty="0">
                <a:latin typeface="Noto Sans"/>
                <a:ea typeface="Noto Sans"/>
                <a:cs typeface="Noto Sans"/>
              </a:rPr>
              <a:t>18% of respondents reported that they currently received no mental health support, but that it would help them</a:t>
            </a:r>
          </a:p>
          <a:p>
            <a:pPr marL="742950" lvl="1" indent="-285750">
              <a:buFont typeface="Arial" panose="020B0604020202020204" pitchFamily="34" charset="0"/>
              <a:buChar char="•"/>
            </a:pPr>
            <a:endParaRPr lang="en-US" sz="1600" dirty="0">
              <a:latin typeface="Noto Sans"/>
              <a:ea typeface="Noto Sans"/>
              <a:cs typeface="Noto Sans"/>
            </a:endParaRPr>
          </a:p>
          <a:p>
            <a:pPr marL="285750" indent="-285750">
              <a:buFont typeface="Arial" panose="020B0604020202020204" pitchFamily="34" charset="0"/>
              <a:buChar char="•"/>
            </a:pPr>
            <a:r>
              <a:rPr lang="en-US" sz="1600" dirty="0">
                <a:latin typeface="Noto Sans"/>
                <a:ea typeface="Noto Sans"/>
                <a:cs typeface="Noto Sans"/>
              </a:rPr>
              <a:t>37% of people responded that there had been at least one time in the past 12 months that they needed an assessment or treatment for a mental health condition but did not receive it. (27% for physical health) </a:t>
            </a:r>
          </a:p>
          <a:p>
            <a:pPr marL="285750" indent="-285750">
              <a:buFont typeface="Arial" panose="020B0604020202020204" pitchFamily="34" charset="0"/>
              <a:buChar char="•"/>
            </a:pPr>
            <a:endParaRPr lang="en-US" sz="1600" dirty="0">
              <a:latin typeface="Noto Sans"/>
              <a:ea typeface="Noto Sans"/>
              <a:cs typeface="Noto Sans"/>
            </a:endParaRPr>
          </a:p>
          <a:p>
            <a:pPr marL="285750" indent="-285750">
              <a:buFont typeface="Arial" panose="020B0604020202020204" pitchFamily="34" charset="0"/>
              <a:buChar char="•"/>
            </a:pPr>
            <a:r>
              <a:rPr lang="en-US" sz="1600" dirty="0">
                <a:latin typeface="Noto Sans"/>
                <a:ea typeface="Noto Sans"/>
                <a:cs typeface="Noto Sans"/>
              </a:rPr>
              <a:t>In our Annual Review 2021 just 10% of accommodation providers reporting no trouble accessing mental health services for their clients</a:t>
            </a:r>
          </a:p>
          <a:p>
            <a:pPr marL="285750" indent="-285750">
              <a:buFont typeface="Arial" panose="020B0604020202020204" pitchFamily="34" charset="0"/>
              <a:buChar char="•"/>
            </a:pPr>
            <a:endParaRPr lang="en-US" sz="1600" dirty="0">
              <a:latin typeface="Noto Sans"/>
              <a:ea typeface="Noto Sans"/>
              <a:cs typeface="Noto Sans"/>
            </a:endParaRPr>
          </a:p>
          <a:p>
            <a:pPr marL="285750"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endParaRPr lang="en-GB" sz="1600" dirty="0">
              <a:latin typeface="Noto Sans"/>
              <a:ea typeface="Noto Sans"/>
              <a:cs typeface="Noto Sans"/>
            </a:endParaRPr>
          </a:p>
          <a:p>
            <a:r>
              <a:rPr lang="en-GB" sz="1600" dirty="0">
                <a:latin typeface="Noto Sans"/>
                <a:ea typeface="Noto Sans"/>
                <a:cs typeface="Noto Sans"/>
              </a:rPr>
              <a:t> </a:t>
            </a:r>
            <a:endParaRPr lang="en-GB" sz="1600" dirty="0">
              <a:latin typeface="Noto Sans" panose="020B0502040504020204" pitchFamily="34" charset="0"/>
              <a:ea typeface="Noto Sans" panose="020B0502040504020204" pitchFamily="34" charset="0"/>
              <a:cs typeface="Noto Sans" panose="020B0502040504020204" pitchFamily="34" charset="0"/>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spTree>
    <p:extLst>
      <p:ext uri="{BB962C8B-B14F-4D97-AF65-F5344CB8AC3E}">
        <p14:creationId xmlns:p14="http://schemas.microsoft.com/office/powerpoint/2010/main" val="362376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723549"/>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Mental health</a:t>
            </a:r>
          </a:p>
          <a:p>
            <a:r>
              <a:rPr lang="en-GB" sz="2800" b="1" dirty="0">
                <a:solidFill>
                  <a:srgbClr val="3FBFFD"/>
                </a:solidFill>
                <a:latin typeface="Poppins"/>
                <a:cs typeface="Poppins"/>
              </a:rPr>
              <a:t>Health management – barriers and consequences </a:t>
            </a:r>
            <a:endParaRPr lang="en-GB" sz="2800" dirty="0">
              <a:solidFill>
                <a:srgbClr val="3FBFFD"/>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353962" y="2160766"/>
            <a:ext cx="7474945" cy="455509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latin typeface="Noto Sans"/>
                <a:ea typeface="Noto Sans"/>
                <a:cs typeface="Noto Sans"/>
              </a:rPr>
              <a:t>45% of respondents self-medicate with drugs or alcohol to help them cope with their mental health</a:t>
            </a:r>
          </a:p>
          <a:p>
            <a:pPr marL="285750"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r>
              <a:rPr lang="en-US" sz="1600" dirty="0">
                <a:latin typeface="Noto Sans"/>
                <a:ea typeface="Noto Sans"/>
                <a:cs typeface="Noto Sans"/>
              </a:rPr>
              <a:t>Substantial driver of emergency service use. If we take relating to a mental health problem/ condition and self harm/ attempted suicide together, we can see the huge impact of mental health on emergency service use: </a:t>
            </a:r>
          </a:p>
          <a:p>
            <a:pPr marL="742950" lvl="1" indent="-285750">
              <a:buFont typeface="Arial" panose="020B0604020202020204" pitchFamily="34" charset="0"/>
              <a:buChar char="•"/>
            </a:pPr>
            <a:r>
              <a:rPr lang="en-GB" sz="1600" dirty="0">
                <a:latin typeface="Noto Sans"/>
                <a:ea typeface="Noto Sans"/>
                <a:cs typeface="Noto Sans"/>
              </a:rPr>
              <a:t>32% of reasons for most recent A&amp;E attendance (equalling 32% relating to a physical health problem/ condition)</a:t>
            </a:r>
          </a:p>
          <a:p>
            <a:pPr marL="742950" lvl="1" indent="-285750">
              <a:buFont typeface="Arial" panose="020B0604020202020204" pitchFamily="34" charset="0"/>
              <a:buChar char="•"/>
            </a:pPr>
            <a:r>
              <a:rPr lang="en-GB" sz="1600" dirty="0">
                <a:latin typeface="Noto Sans"/>
                <a:ea typeface="Noto Sans"/>
                <a:cs typeface="Noto Sans"/>
              </a:rPr>
              <a:t>27% of reasons for most recent ambulance use (second to 38% relating to a physical health problem/ condition)</a:t>
            </a:r>
          </a:p>
          <a:p>
            <a:pPr marL="742950" lvl="1" indent="-285750">
              <a:buFont typeface="Arial" panose="020B0604020202020204" pitchFamily="34" charset="0"/>
              <a:buChar char="•"/>
            </a:pPr>
            <a:r>
              <a:rPr lang="en-GB" sz="1600" dirty="0">
                <a:latin typeface="Noto Sans"/>
                <a:ea typeface="Noto Sans"/>
                <a:cs typeface="Noto Sans"/>
              </a:rPr>
              <a:t>28% of reasons for last hospital admission (second to 37% relating to a physical health problem/ condition)</a:t>
            </a:r>
          </a:p>
          <a:p>
            <a:pPr marL="742950" lvl="1"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endParaRPr lang="en-GB" sz="1600" dirty="0">
              <a:latin typeface="Noto Sans"/>
              <a:ea typeface="Noto Sans"/>
              <a:cs typeface="Noto Sans"/>
            </a:endParaRPr>
          </a:p>
          <a:p>
            <a:r>
              <a:rPr lang="en-GB" sz="1600" dirty="0">
                <a:latin typeface="Noto Sans"/>
                <a:ea typeface="Noto Sans"/>
                <a:cs typeface="Noto Sans"/>
              </a:rPr>
              <a:t> </a:t>
            </a:r>
            <a:endParaRPr lang="en-GB" sz="1600" dirty="0">
              <a:latin typeface="Noto Sans" panose="020B0502040504020204" pitchFamily="34" charset="0"/>
              <a:ea typeface="Noto Sans" panose="020B0502040504020204" pitchFamily="34" charset="0"/>
              <a:cs typeface="Noto Sans" panose="020B0502040504020204" pitchFamily="34" charset="0"/>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spTree>
    <p:extLst>
      <p:ext uri="{BB962C8B-B14F-4D97-AF65-F5344CB8AC3E}">
        <p14:creationId xmlns:p14="http://schemas.microsoft.com/office/powerpoint/2010/main" val="681340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Substance use</a:t>
            </a:r>
          </a:p>
          <a:p>
            <a:r>
              <a:rPr lang="en-GB" sz="2800" b="1" dirty="0">
                <a:solidFill>
                  <a:srgbClr val="3FBFFD"/>
                </a:solidFill>
                <a:latin typeface="Poppins"/>
                <a:cs typeface="Poppins"/>
              </a:rPr>
              <a:t>Key findings </a:t>
            </a:r>
            <a:endParaRPr lang="en-GB" sz="2800" dirty="0">
              <a:solidFill>
                <a:srgbClr val="3FBFFD"/>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210465" y="1956329"/>
            <a:ext cx="5081067" cy="38164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latin typeface="Noto Sans"/>
                <a:ea typeface="Noto Sans"/>
                <a:cs typeface="Noto Sans"/>
              </a:rPr>
              <a:t>54% of respondents reported using drugs in the 12 months prior to completing a HHNA</a:t>
            </a:r>
          </a:p>
          <a:p>
            <a:pPr marL="742950" lvl="1" indent="-285750">
              <a:buFont typeface="Arial" panose="020B0604020202020204" pitchFamily="34" charset="0"/>
              <a:buChar char="•"/>
            </a:pPr>
            <a:r>
              <a:rPr lang="en-GB" sz="1600" dirty="0">
                <a:latin typeface="Noto Sans"/>
                <a:ea typeface="Noto Sans"/>
                <a:cs typeface="Noto Sans"/>
              </a:rPr>
              <a:t>Held from wave 2</a:t>
            </a:r>
          </a:p>
          <a:p>
            <a:pPr marL="742950" lvl="1" indent="-285750">
              <a:buFont typeface="Arial" panose="020B0604020202020204" pitchFamily="34" charset="0"/>
              <a:buChar char="•"/>
            </a:pPr>
            <a:r>
              <a:rPr lang="en-GB" sz="1600" dirty="0">
                <a:latin typeface="Noto Sans"/>
                <a:ea typeface="Noto Sans"/>
                <a:cs typeface="Noto Sans"/>
              </a:rPr>
              <a:t>Much higher rate than the general population estimate – 8%</a:t>
            </a:r>
          </a:p>
          <a:p>
            <a:pPr marL="742950" lvl="1"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r>
              <a:rPr lang="en-US" sz="1600" dirty="0">
                <a:latin typeface="Noto Sans"/>
                <a:ea typeface="Noto Sans"/>
                <a:cs typeface="Noto Sans"/>
              </a:rPr>
              <a:t>Rates of crack, cocaine and heroin use have all risen between waves 2 and 3</a:t>
            </a:r>
          </a:p>
          <a:p>
            <a:pPr marL="285750" indent="-285750">
              <a:buFont typeface="Arial" panose="020B0604020202020204" pitchFamily="34" charset="0"/>
              <a:buChar char="•"/>
            </a:pPr>
            <a:endParaRPr lang="en-US" sz="1600" dirty="0">
              <a:latin typeface="Noto Sans"/>
              <a:ea typeface="Noto Sans"/>
              <a:cs typeface="Noto Sans"/>
            </a:endParaRPr>
          </a:p>
          <a:p>
            <a:pPr marL="285750" indent="-285750">
              <a:buFont typeface="Arial" panose="020B0604020202020204" pitchFamily="34" charset="0"/>
              <a:buChar char="•"/>
            </a:pPr>
            <a:r>
              <a:rPr lang="en-US" sz="1600" dirty="0">
                <a:latin typeface="Noto Sans"/>
                <a:ea typeface="Noto Sans"/>
                <a:cs typeface="Noto Sans"/>
              </a:rPr>
              <a:t>38% of respondents reported that they had, or were recovering from, a drug problem (30% </a:t>
            </a:r>
          </a:p>
          <a:p>
            <a:r>
              <a:rPr lang="en-US" sz="1600" dirty="0">
                <a:latin typeface="Noto Sans"/>
                <a:ea typeface="Noto Sans"/>
                <a:cs typeface="Noto Sans"/>
              </a:rPr>
              <a:t>     in wave 2)</a:t>
            </a:r>
          </a:p>
          <a:p>
            <a:pPr marL="285750" indent="-285750">
              <a:buFont typeface="Arial" panose="020B0604020202020204" pitchFamily="34" charset="0"/>
              <a:buChar char="•"/>
            </a:pPr>
            <a:endParaRPr lang="en-GB" sz="1600" b="1" dirty="0">
              <a:latin typeface="Noto Sans"/>
              <a:ea typeface="Noto Sans"/>
              <a:cs typeface="Noto Sans"/>
            </a:endParaRPr>
          </a:p>
          <a:p>
            <a:pPr marL="285750" indent="-285750">
              <a:buFont typeface="Arial" panose="020B0604020202020204" pitchFamily="34" charset="0"/>
              <a:buChar char="•"/>
            </a:pPr>
            <a:endParaRPr lang="en-GB" sz="1600" dirty="0">
              <a:latin typeface="Noto Sans" panose="020B0502040504020204" pitchFamily="34" charset="0"/>
              <a:ea typeface="Noto Sans" panose="020B0502040504020204" pitchFamily="34" charset="0"/>
              <a:cs typeface="Noto Sans" panose="020B0502040504020204" pitchFamily="34" charset="0"/>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pic>
        <p:nvPicPr>
          <p:cNvPr id="6" name="Picture 5">
            <a:extLst>
              <a:ext uri="{FF2B5EF4-FFF2-40B4-BE49-F238E27FC236}">
                <a16:creationId xmlns:a16="http://schemas.microsoft.com/office/drawing/2014/main" id="{4615E05D-8453-C0F0-351F-46ECC1B3234F}"/>
              </a:ext>
            </a:extLst>
          </p:cNvPr>
          <p:cNvPicPr>
            <a:picLocks noChangeAspect="1"/>
          </p:cNvPicPr>
          <p:nvPr/>
        </p:nvPicPr>
        <p:blipFill>
          <a:blip r:embed="rId4"/>
          <a:stretch>
            <a:fillRect/>
          </a:stretch>
        </p:blipFill>
        <p:spPr>
          <a:xfrm>
            <a:off x="4715613" y="3026346"/>
            <a:ext cx="4428387" cy="3831654"/>
          </a:xfrm>
          <a:prstGeom prst="rect">
            <a:avLst/>
          </a:prstGeom>
        </p:spPr>
      </p:pic>
    </p:spTree>
    <p:extLst>
      <p:ext uri="{BB962C8B-B14F-4D97-AF65-F5344CB8AC3E}">
        <p14:creationId xmlns:p14="http://schemas.microsoft.com/office/powerpoint/2010/main" val="1049062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723549"/>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Substance use</a:t>
            </a:r>
          </a:p>
          <a:p>
            <a:r>
              <a:rPr lang="en-GB" sz="2800" b="1" dirty="0">
                <a:solidFill>
                  <a:srgbClr val="3FBFFD"/>
                </a:solidFill>
                <a:latin typeface="Poppins"/>
                <a:cs typeface="Poppins"/>
              </a:rPr>
              <a:t>Health management – barriers and consequences</a:t>
            </a:r>
            <a:endParaRPr lang="en-GB" sz="2800" dirty="0">
              <a:solidFill>
                <a:srgbClr val="3FBFFD"/>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353962" y="2126229"/>
            <a:ext cx="5502307"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latin typeface="Noto Sans"/>
                <a:ea typeface="Noto Sans"/>
                <a:cs typeface="Noto Sans"/>
              </a:rPr>
              <a:t>40% of respondents wanted more support than they received to help them manage their substance use</a:t>
            </a:r>
          </a:p>
          <a:p>
            <a:pPr marL="742950" lvl="1" indent="-285750">
              <a:buFont typeface="Arial" panose="020B0604020202020204" pitchFamily="34" charset="0"/>
              <a:buChar char="•"/>
            </a:pPr>
            <a:r>
              <a:rPr lang="en-US" sz="1600" dirty="0">
                <a:latin typeface="Noto Sans"/>
                <a:ea typeface="Noto Sans"/>
                <a:cs typeface="Noto Sans"/>
              </a:rPr>
              <a:t>24% of respondents received some support/ treatment but felt that they needed more </a:t>
            </a:r>
          </a:p>
          <a:p>
            <a:pPr marL="742950" lvl="1" indent="-285750">
              <a:buFont typeface="Arial" panose="020B0604020202020204" pitchFamily="34" charset="0"/>
              <a:buChar char="•"/>
            </a:pPr>
            <a:r>
              <a:rPr lang="en-US" sz="1600" dirty="0">
                <a:latin typeface="Noto Sans"/>
                <a:ea typeface="Noto Sans"/>
                <a:cs typeface="Noto Sans"/>
              </a:rPr>
              <a:t>17% of respondents currently received no support/ treatment but felt that it would help them.</a:t>
            </a:r>
            <a:endParaRPr lang="en-GB" sz="1600" dirty="0">
              <a:latin typeface="Noto Sans"/>
              <a:ea typeface="Noto Sans"/>
              <a:cs typeface="Noto Sans"/>
            </a:endParaRPr>
          </a:p>
          <a:p>
            <a:pPr marL="285750"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endParaRPr lang="en-GB" sz="1600" dirty="0">
              <a:latin typeface="Noto Sans" panose="020B0502040504020204" pitchFamily="34" charset="0"/>
              <a:ea typeface="Noto Sans" panose="020B0502040504020204" pitchFamily="34" charset="0"/>
              <a:cs typeface="Noto Sans" panose="020B0502040504020204" pitchFamily="34" charset="0"/>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spTree>
    <p:extLst>
      <p:ext uri="{BB962C8B-B14F-4D97-AF65-F5344CB8AC3E}">
        <p14:creationId xmlns:p14="http://schemas.microsoft.com/office/powerpoint/2010/main" val="2513766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723549"/>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Substance use</a:t>
            </a:r>
          </a:p>
          <a:p>
            <a:r>
              <a:rPr lang="en-GB" sz="2800" b="1" dirty="0">
                <a:solidFill>
                  <a:srgbClr val="3FBFFD"/>
                </a:solidFill>
                <a:latin typeface="Poppins"/>
                <a:cs typeface="Poppins"/>
              </a:rPr>
              <a:t>Health management – barriers and consequences</a:t>
            </a:r>
            <a:endParaRPr lang="en-GB" sz="2800" dirty="0">
              <a:solidFill>
                <a:srgbClr val="3FBFFD"/>
              </a:solidFill>
              <a:latin typeface="Poppins" pitchFamily="2" charset="77"/>
              <a:cs typeface="Poppins" pitchFamily="2" charset="77"/>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pic>
        <p:nvPicPr>
          <p:cNvPr id="6" name="Picture 5">
            <a:extLst>
              <a:ext uri="{FF2B5EF4-FFF2-40B4-BE49-F238E27FC236}">
                <a16:creationId xmlns:a16="http://schemas.microsoft.com/office/drawing/2014/main" id="{C0E5FA78-D3A7-18A8-4425-BA94E03EBE5B}"/>
              </a:ext>
            </a:extLst>
          </p:cNvPr>
          <p:cNvPicPr>
            <a:picLocks noChangeAspect="1"/>
          </p:cNvPicPr>
          <p:nvPr/>
        </p:nvPicPr>
        <p:blipFill rotWithShape="1">
          <a:blip r:embed="rId4"/>
          <a:srcRect l="28764" t="31673" r="30112" b="17391"/>
          <a:stretch/>
        </p:blipFill>
        <p:spPr>
          <a:xfrm>
            <a:off x="1479987" y="1829021"/>
            <a:ext cx="6184027" cy="4308543"/>
          </a:xfrm>
          <a:prstGeom prst="rect">
            <a:avLst/>
          </a:prstGeom>
        </p:spPr>
      </p:pic>
    </p:spTree>
    <p:extLst>
      <p:ext uri="{BB962C8B-B14F-4D97-AF65-F5344CB8AC3E}">
        <p14:creationId xmlns:p14="http://schemas.microsoft.com/office/powerpoint/2010/main" val="4016687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785104"/>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The Unhealthy State of Homelessness 2022</a:t>
            </a:r>
            <a:endParaRPr lang="en-US" dirty="0"/>
          </a:p>
          <a:p>
            <a:r>
              <a:rPr lang="en-GB" sz="2800" b="1" dirty="0">
                <a:solidFill>
                  <a:srgbClr val="3FBFFD"/>
                </a:solidFill>
                <a:latin typeface="Poppins" pitchFamily="2" charset="77"/>
                <a:cs typeface="Poppins" pitchFamily="2" charset="77"/>
              </a:rPr>
              <a:t>Overview</a:t>
            </a:r>
            <a:endParaRPr lang="en-GB" sz="2800" dirty="0">
              <a:solidFill>
                <a:srgbClr val="3FBFFD"/>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353962" y="2160766"/>
            <a:ext cx="8569559" cy="2339102"/>
          </a:xfrm>
          <a:prstGeom prst="rect">
            <a:avLst/>
          </a:prstGeom>
          <a:noFill/>
        </p:spPr>
        <p:txBody>
          <a:bodyPr wrap="square" lIns="91440" tIns="45720" rIns="91440" bIns="45720" rtlCol="0" anchor="t">
            <a:spAutoFit/>
          </a:bodyPr>
          <a:lstStyle/>
          <a:p>
            <a:r>
              <a:rPr lang="en-GB" sz="1600" dirty="0">
                <a:latin typeface="Noto Sans"/>
                <a:ea typeface="Noto Sans"/>
                <a:cs typeface="Noto Sans"/>
              </a:rPr>
              <a:t>Builds on findings from 2014 report 'The Unhealthy state of Homelessness’ </a:t>
            </a:r>
            <a:endParaRPr lang="en-GB" sz="1600" dirty="0">
              <a:latin typeface="Noto Sans" panose="020B0502040504020204" pitchFamily="34" charset="0"/>
              <a:ea typeface="Noto Sans" panose="020B0502040504020204" pitchFamily="34" charset="0"/>
              <a:cs typeface="Noto Sans" panose="020B0502040504020204" pitchFamily="34" charset="0"/>
            </a:endParaRPr>
          </a:p>
          <a:p>
            <a:endParaRPr lang="en-GB" sz="1600" dirty="0">
              <a:latin typeface="Noto Sans"/>
              <a:ea typeface="Noto Sans"/>
              <a:cs typeface="Noto Sans"/>
            </a:endParaRPr>
          </a:p>
          <a:p>
            <a:r>
              <a:rPr lang="en-GB" sz="1600" dirty="0">
                <a:latin typeface="Noto Sans"/>
                <a:ea typeface="Noto Sans"/>
                <a:cs typeface="Noto Sans"/>
              </a:rPr>
              <a:t>Presents findings from:</a:t>
            </a:r>
          </a:p>
          <a:p>
            <a:pPr marL="285750" indent="-285750">
              <a:buFont typeface="Arial" panose="020B0604020202020204" pitchFamily="34" charset="0"/>
              <a:buChar char="•"/>
            </a:pPr>
            <a:r>
              <a:rPr lang="en-GB" sz="1600" dirty="0">
                <a:latin typeface="Noto Sans"/>
                <a:ea typeface="Noto Sans"/>
                <a:cs typeface="Noto Sans"/>
              </a:rPr>
              <a:t>31 new Homeless Health Needs Audits (HHNAs), representing 2,776 individuals.  </a:t>
            </a:r>
          </a:p>
          <a:p>
            <a:pPr marL="285750" indent="-285750">
              <a:buFont typeface="Arial" panose="020B0604020202020204" pitchFamily="34" charset="0"/>
              <a:buChar char="•"/>
            </a:pPr>
            <a:r>
              <a:rPr lang="en-GB" sz="1600" dirty="0">
                <a:latin typeface="Noto Sans"/>
                <a:ea typeface="Noto Sans"/>
                <a:cs typeface="Noto Sans"/>
              </a:rPr>
              <a:t>19 HHNAs undertaken 2012-14, representing 2,590 individuals</a:t>
            </a:r>
          </a:p>
          <a:p>
            <a:endParaRPr lang="en-GB" sz="1600" dirty="0">
              <a:latin typeface="Noto Sans"/>
              <a:ea typeface="Noto Sans"/>
              <a:cs typeface="Noto Sans"/>
            </a:endParaRPr>
          </a:p>
          <a:p>
            <a:r>
              <a:rPr lang="en-GB" sz="1600" dirty="0">
                <a:latin typeface="Noto Sans"/>
                <a:ea typeface="Noto Sans"/>
                <a:cs typeface="Noto Sans"/>
              </a:rPr>
              <a:t>Data is presented in three waves:</a:t>
            </a:r>
          </a:p>
          <a:p>
            <a:endParaRPr lang="en-GB" sz="1600" dirty="0">
              <a:latin typeface="Noto Sans"/>
              <a:ea typeface="Noto Sans"/>
              <a:cs typeface="Noto Sans"/>
            </a:endParaRPr>
          </a:p>
          <a:p>
            <a:endParaRPr lang="en-US" dirty="0">
              <a:cs typeface="Calibri" panose="020F0502020204030204"/>
            </a:endParaRPr>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pic>
        <p:nvPicPr>
          <p:cNvPr id="5" name="Picture 4">
            <a:extLst>
              <a:ext uri="{FF2B5EF4-FFF2-40B4-BE49-F238E27FC236}">
                <a16:creationId xmlns:a16="http://schemas.microsoft.com/office/drawing/2014/main" id="{38C5CAF2-7E4D-B0B0-6A74-A39630B84281}"/>
              </a:ext>
            </a:extLst>
          </p:cNvPr>
          <p:cNvPicPr>
            <a:picLocks noChangeAspect="1"/>
          </p:cNvPicPr>
          <p:nvPr/>
        </p:nvPicPr>
        <p:blipFill rotWithShape="1">
          <a:blip r:embed="rId4"/>
          <a:srcRect l="21685" t="56152" r="21775" b="20787"/>
          <a:stretch/>
        </p:blipFill>
        <p:spPr>
          <a:xfrm>
            <a:off x="353962" y="3990695"/>
            <a:ext cx="8743596" cy="2006067"/>
          </a:xfrm>
          <a:prstGeom prst="rect">
            <a:avLst/>
          </a:prstGeom>
        </p:spPr>
      </p:pic>
    </p:spTree>
    <p:extLst>
      <p:ext uri="{BB962C8B-B14F-4D97-AF65-F5344CB8AC3E}">
        <p14:creationId xmlns:p14="http://schemas.microsoft.com/office/powerpoint/2010/main" val="2955625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Alcohol</a:t>
            </a:r>
          </a:p>
          <a:p>
            <a:r>
              <a:rPr lang="en-GB" sz="2800" b="1" dirty="0">
                <a:solidFill>
                  <a:srgbClr val="3FBFFD"/>
                </a:solidFill>
                <a:latin typeface="Poppins"/>
                <a:cs typeface="Poppins"/>
              </a:rPr>
              <a:t>Key findings </a:t>
            </a:r>
            <a:endParaRPr lang="en-GB" sz="2800" dirty="0">
              <a:solidFill>
                <a:srgbClr val="3FBFFD"/>
              </a:solidFill>
              <a:latin typeface="Poppins" pitchFamily="2" charset="77"/>
              <a:cs typeface="Poppins" pitchFamily="2" charset="77"/>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pic>
        <p:nvPicPr>
          <p:cNvPr id="5" name="Picture 4">
            <a:extLst>
              <a:ext uri="{FF2B5EF4-FFF2-40B4-BE49-F238E27FC236}">
                <a16:creationId xmlns:a16="http://schemas.microsoft.com/office/drawing/2014/main" id="{3405D1D1-384B-AEE0-5DD5-255A563ABAFD}"/>
              </a:ext>
            </a:extLst>
          </p:cNvPr>
          <p:cNvPicPr>
            <a:picLocks noChangeAspect="1"/>
          </p:cNvPicPr>
          <p:nvPr/>
        </p:nvPicPr>
        <p:blipFill rotWithShape="1">
          <a:blip r:embed="rId4"/>
          <a:srcRect l="30000" t="42060" r="30674" b="22385"/>
          <a:stretch/>
        </p:blipFill>
        <p:spPr>
          <a:xfrm>
            <a:off x="353962" y="1842267"/>
            <a:ext cx="8094719" cy="4116743"/>
          </a:xfrm>
          <a:prstGeom prst="rect">
            <a:avLst/>
          </a:prstGeom>
        </p:spPr>
      </p:pic>
    </p:spTree>
    <p:extLst>
      <p:ext uri="{BB962C8B-B14F-4D97-AF65-F5344CB8AC3E}">
        <p14:creationId xmlns:p14="http://schemas.microsoft.com/office/powerpoint/2010/main" val="1255385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723549"/>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Alcohol</a:t>
            </a:r>
          </a:p>
          <a:p>
            <a:r>
              <a:rPr lang="en-GB" sz="2800" b="1" dirty="0">
                <a:solidFill>
                  <a:srgbClr val="3FBFFD"/>
                </a:solidFill>
                <a:latin typeface="Poppins"/>
                <a:cs typeface="Poppins"/>
              </a:rPr>
              <a:t>Health management – barriers and consequences</a:t>
            </a:r>
            <a:endParaRPr lang="en-GB" sz="2800" dirty="0">
              <a:solidFill>
                <a:srgbClr val="3FBFFD"/>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353962" y="1842267"/>
            <a:ext cx="8122217" cy="307776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dirty="0">
                <a:latin typeface="Noto Sans"/>
                <a:ea typeface="Noto Sans"/>
                <a:cs typeface="Noto Sans"/>
              </a:rPr>
              <a:t>29% of respondents report that they have, or are recovering from, an alcohol problem</a:t>
            </a:r>
          </a:p>
          <a:p>
            <a:pPr marL="285750"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r>
              <a:rPr lang="en-GB" sz="1600" dirty="0">
                <a:latin typeface="Noto Sans"/>
                <a:ea typeface="Noto Sans"/>
                <a:cs typeface="Noto Sans"/>
              </a:rPr>
              <a:t>32% of those wanted more support than they received to help them manage their alcohol use</a:t>
            </a:r>
          </a:p>
          <a:p>
            <a:pPr marL="742950" lvl="1" indent="-285750">
              <a:buFont typeface="Arial" panose="020B0604020202020204" pitchFamily="34" charset="0"/>
              <a:buChar char="•"/>
            </a:pPr>
            <a:r>
              <a:rPr lang="en-US" sz="1600" dirty="0">
                <a:latin typeface="Noto Sans"/>
                <a:ea typeface="Noto Sans"/>
                <a:cs typeface="Noto Sans"/>
              </a:rPr>
              <a:t>18% of respondents received some support/ treatment but felt that they needed more </a:t>
            </a:r>
          </a:p>
          <a:p>
            <a:pPr marL="742950" lvl="1" indent="-285750">
              <a:buFont typeface="Arial" panose="020B0604020202020204" pitchFamily="34" charset="0"/>
              <a:buChar char="•"/>
            </a:pPr>
            <a:r>
              <a:rPr lang="en-US" sz="1600" dirty="0">
                <a:latin typeface="Noto Sans"/>
                <a:ea typeface="Noto Sans"/>
                <a:cs typeface="Noto Sans"/>
              </a:rPr>
              <a:t>15% of respondents currently received no support/ treatment but felt that it would help them.</a:t>
            </a:r>
            <a:endParaRPr lang="en-GB" sz="1600" dirty="0">
              <a:latin typeface="Noto Sans"/>
              <a:ea typeface="Noto Sans"/>
              <a:cs typeface="Noto Sans"/>
            </a:endParaRPr>
          </a:p>
          <a:p>
            <a:pPr marL="285750"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endParaRPr lang="en-GB" sz="1600" dirty="0">
              <a:latin typeface="Noto Sans" panose="020B0502040504020204" pitchFamily="34" charset="0"/>
              <a:ea typeface="Noto Sans" panose="020B0502040504020204" pitchFamily="34" charset="0"/>
              <a:cs typeface="Noto Sans" panose="020B0502040504020204" pitchFamily="34" charset="0"/>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spTree>
    <p:extLst>
      <p:ext uri="{BB962C8B-B14F-4D97-AF65-F5344CB8AC3E}">
        <p14:creationId xmlns:p14="http://schemas.microsoft.com/office/powerpoint/2010/main" val="3299128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785104"/>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Do people get the help that they need?</a:t>
            </a:r>
          </a:p>
          <a:p>
            <a:r>
              <a:rPr lang="en-GB" sz="2800" b="1" dirty="0">
                <a:solidFill>
                  <a:srgbClr val="3FBFFD"/>
                </a:solidFill>
                <a:latin typeface="Poppins"/>
                <a:cs typeface="Poppins"/>
              </a:rPr>
              <a:t>Key findings </a:t>
            </a:r>
            <a:endParaRPr lang="en-GB" sz="2800" dirty="0">
              <a:solidFill>
                <a:srgbClr val="3FBFFD"/>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333254" y="1868858"/>
            <a:ext cx="7474946" cy="1169551"/>
          </a:xfrm>
          <a:prstGeom prst="rect">
            <a:avLst/>
          </a:prstGeom>
          <a:noFill/>
        </p:spPr>
        <p:txBody>
          <a:bodyPr wrap="square" lIns="91440" tIns="45720" rIns="91440" bIns="45720" rtlCol="0" anchor="t">
            <a:spAutoFit/>
          </a:bodyPr>
          <a:lstStyle/>
          <a:p>
            <a:r>
              <a:rPr lang="en-GB" b="1" dirty="0">
                <a:latin typeface="Poppins" pitchFamily="2" charset="77"/>
                <a:cs typeface="Poppins" pitchFamily="2" charset="77"/>
              </a:rPr>
              <a:t>Across the board people want more help than they get to manage their health. </a:t>
            </a:r>
          </a:p>
          <a:p>
            <a:r>
              <a:rPr lang="en-GB" sz="1600" dirty="0">
                <a:latin typeface="Noto Sans"/>
                <a:ea typeface="Noto Sans"/>
                <a:cs typeface="Noto Sans"/>
              </a:rPr>
              <a:t> </a:t>
            </a:r>
            <a:endParaRPr lang="en-GB" sz="1600" dirty="0">
              <a:latin typeface="Noto Sans" panose="020B0502040504020204" pitchFamily="34" charset="0"/>
              <a:ea typeface="Noto Sans" panose="020B0502040504020204" pitchFamily="34" charset="0"/>
              <a:cs typeface="Noto Sans" panose="020B0502040504020204" pitchFamily="34" charset="0"/>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grpSp>
        <p:nvGrpSpPr>
          <p:cNvPr id="22" name="Group 21">
            <a:extLst>
              <a:ext uri="{FF2B5EF4-FFF2-40B4-BE49-F238E27FC236}">
                <a16:creationId xmlns:a16="http://schemas.microsoft.com/office/drawing/2014/main" id="{A9A4ED99-13EF-FB8B-F664-D5987929EAD3}"/>
              </a:ext>
            </a:extLst>
          </p:cNvPr>
          <p:cNvGrpSpPr/>
          <p:nvPr/>
        </p:nvGrpSpPr>
        <p:grpSpPr>
          <a:xfrm>
            <a:off x="924674" y="3366360"/>
            <a:ext cx="6750122" cy="2248748"/>
            <a:chOff x="955496" y="3209214"/>
            <a:chExt cx="6750122" cy="2248748"/>
          </a:xfrm>
        </p:grpSpPr>
        <p:grpSp>
          <p:nvGrpSpPr>
            <p:cNvPr id="18" name="Group 17">
              <a:extLst>
                <a:ext uri="{FF2B5EF4-FFF2-40B4-BE49-F238E27FC236}">
                  <a16:creationId xmlns:a16="http://schemas.microsoft.com/office/drawing/2014/main" id="{7B034253-F3AE-9CFE-CC26-E419BDD0D872}"/>
                </a:ext>
              </a:extLst>
            </p:cNvPr>
            <p:cNvGrpSpPr/>
            <p:nvPr/>
          </p:nvGrpSpPr>
          <p:grpSpPr>
            <a:xfrm>
              <a:off x="955496" y="3212262"/>
              <a:ext cx="1428108" cy="2232440"/>
              <a:chOff x="955496" y="3212262"/>
              <a:chExt cx="1428108" cy="2232440"/>
            </a:xfrm>
          </p:grpSpPr>
          <p:sp>
            <p:nvSpPr>
              <p:cNvPr id="8" name="TextBox 7">
                <a:extLst>
                  <a:ext uri="{FF2B5EF4-FFF2-40B4-BE49-F238E27FC236}">
                    <a16:creationId xmlns:a16="http://schemas.microsoft.com/office/drawing/2014/main" id="{E9BDD54F-CABD-F9BC-5E31-719D257E7B29}"/>
                  </a:ext>
                </a:extLst>
              </p:cNvPr>
              <p:cNvSpPr txBox="1"/>
              <p:nvPr/>
            </p:nvSpPr>
            <p:spPr>
              <a:xfrm>
                <a:off x="955496" y="3967374"/>
                <a:ext cx="1428108" cy="1477328"/>
              </a:xfrm>
              <a:prstGeom prst="rect">
                <a:avLst/>
              </a:prstGeom>
              <a:noFill/>
            </p:spPr>
            <p:txBody>
              <a:bodyPr wrap="square" rtlCol="0">
                <a:spAutoFit/>
              </a:bodyPr>
              <a:lstStyle/>
              <a:p>
                <a:pPr algn="ctr"/>
                <a:r>
                  <a:rPr lang="en-GB" b="1" dirty="0"/>
                  <a:t>45% </a:t>
                </a:r>
                <a:r>
                  <a:rPr lang="en-GB" dirty="0"/>
                  <a:t>of those with a mental health condition</a:t>
                </a:r>
              </a:p>
            </p:txBody>
          </p:sp>
          <p:pic>
            <p:nvPicPr>
              <p:cNvPr id="11" name="Picture 10" descr="Icon&#10;&#10;Description automatically generated">
                <a:extLst>
                  <a:ext uri="{FF2B5EF4-FFF2-40B4-BE49-F238E27FC236}">
                    <a16:creationId xmlns:a16="http://schemas.microsoft.com/office/drawing/2014/main" id="{BA97FCF4-94F5-5E66-2628-52FD70C7BBE0}"/>
                  </a:ext>
                </a:extLst>
              </p:cNvPr>
              <p:cNvPicPr>
                <a:picLocks noChangeAspect="1"/>
              </p:cNvPicPr>
              <p:nvPr/>
            </p:nvPicPr>
            <p:blipFill>
              <a:blip r:embed="rId4"/>
              <a:stretch>
                <a:fillRect/>
              </a:stretch>
            </p:blipFill>
            <p:spPr>
              <a:xfrm>
                <a:off x="1380319" y="3212262"/>
                <a:ext cx="637033" cy="637033"/>
              </a:xfrm>
              <a:prstGeom prst="rect">
                <a:avLst/>
              </a:prstGeom>
            </p:spPr>
          </p:pic>
        </p:grpSp>
        <p:grpSp>
          <p:nvGrpSpPr>
            <p:cNvPr id="19" name="Group 18">
              <a:extLst>
                <a:ext uri="{FF2B5EF4-FFF2-40B4-BE49-F238E27FC236}">
                  <a16:creationId xmlns:a16="http://schemas.microsoft.com/office/drawing/2014/main" id="{A96926E1-956D-F144-76CA-01D89DA8758E}"/>
                </a:ext>
              </a:extLst>
            </p:cNvPr>
            <p:cNvGrpSpPr/>
            <p:nvPr/>
          </p:nvGrpSpPr>
          <p:grpSpPr>
            <a:xfrm>
              <a:off x="2524017" y="3209214"/>
              <a:ext cx="1695236" cy="1967654"/>
              <a:chOff x="2827713" y="3209214"/>
              <a:chExt cx="1695236" cy="1967654"/>
            </a:xfrm>
          </p:grpSpPr>
          <p:sp>
            <p:nvSpPr>
              <p:cNvPr id="9" name="TextBox 8">
                <a:extLst>
                  <a:ext uri="{FF2B5EF4-FFF2-40B4-BE49-F238E27FC236}">
                    <a16:creationId xmlns:a16="http://schemas.microsoft.com/office/drawing/2014/main" id="{71BBB4A1-6874-B31F-B72D-E6C34FBB4710}"/>
                  </a:ext>
                </a:extLst>
              </p:cNvPr>
              <p:cNvSpPr txBox="1"/>
              <p:nvPr/>
            </p:nvSpPr>
            <p:spPr>
              <a:xfrm>
                <a:off x="2827713" y="3976539"/>
                <a:ext cx="1695236" cy="1200329"/>
              </a:xfrm>
              <a:prstGeom prst="rect">
                <a:avLst/>
              </a:prstGeom>
              <a:noFill/>
            </p:spPr>
            <p:txBody>
              <a:bodyPr wrap="square" rtlCol="0">
                <a:spAutoFit/>
              </a:bodyPr>
              <a:lstStyle/>
              <a:p>
                <a:pPr algn="ctr"/>
                <a:r>
                  <a:rPr lang="en-GB" b="1" dirty="0"/>
                  <a:t>40% </a:t>
                </a:r>
                <a:r>
                  <a:rPr lang="en-GB" dirty="0"/>
                  <a:t>of those with a physical health condition</a:t>
                </a:r>
              </a:p>
            </p:txBody>
          </p:sp>
          <p:pic>
            <p:nvPicPr>
              <p:cNvPr id="13" name="Picture 12" descr="Icon&#10;&#10;Description automatically generated">
                <a:extLst>
                  <a:ext uri="{FF2B5EF4-FFF2-40B4-BE49-F238E27FC236}">
                    <a16:creationId xmlns:a16="http://schemas.microsoft.com/office/drawing/2014/main" id="{01DA752D-4DCD-F5D7-610D-DE3F08383E9C}"/>
                  </a:ext>
                </a:extLst>
              </p:cNvPr>
              <p:cNvPicPr>
                <a:picLocks noChangeAspect="1"/>
              </p:cNvPicPr>
              <p:nvPr/>
            </p:nvPicPr>
            <p:blipFill>
              <a:blip r:embed="rId5"/>
              <a:stretch>
                <a:fillRect/>
              </a:stretch>
            </p:blipFill>
            <p:spPr>
              <a:xfrm>
                <a:off x="3356814" y="3209214"/>
                <a:ext cx="637033" cy="640081"/>
              </a:xfrm>
              <a:prstGeom prst="rect">
                <a:avLst/>
              </a:prstGeom>
            </p:spPr>
          </p:pic>
        </p:grpSp>
        <p:grpSp>
          <p:nvGrpSpPr>
            <p:cNvPr id="20" name="Group 19">
              <a:extLst>
                <a:ext uri="{FF2B5EF4-FFF2-40B4-BE49-F238E27FC236}">
                  <a16:creationId xmlns:a16="http://schemas.microsoft.com/office/drawing/2014/main" id="{60E991E4-FE3F-00F7-276B-A88D355732DE}"/>
                </a:ext>
              </a:extLst>
            </p:cNvPr>
            <p:cNvGrpSpPr/>
            <p:nvPr/>
          </p:nvGrpSpPr>
          <p:grpSpPr>
            <a:xfrm>
              <a:off x="4359666" y="3243387"/>
              <a:ext cx="1602769" cy="2214575"/>
              <a:chOff x="4500080" y="3243387"/>
              <a:chExt cx="1602769" cy="2214575"/>
            </a:xfrm>
          </p:grpSpPr>
          <p:sp>
            <p:nvSpPr>
              <p:cNvPr id="6" name="TextBox 5">
                <a:extLst>
                  <a:ext uri="{FF2B5EF4-FFF2-40B4-BE49-F238E27FC236}">
                    <a16:creationId xmlns:a16="http://schemas.microsoft.com/office/drawing/2014/main" id="{9C0A6F40-512E-D143-49EE-DD8A9FB9A64D}"/>
                  </a:ext>
                </a:extLst>
              </p:cNvPr>
              <p:cNvSpPr txBox="1"/>
              <p:nvPr/>
            </p:nvSpPr>
            <p:spPr>
              <a:xfrm>
                <a:off x="4500080" y="3980634"/>
                <a:ext cx="1602769" cy="1477328"/>
              </a:xfrm>
              <a:prstGeom prst="rect">
                <a:avLst/>
              </a:prstGeom>
              <a:noFill/>
            </p:spPr>
            <p:txBody>
              <a:bodyPr wrap="square" rtlCol="0">
                <a:spAutoFit/>
              </a:bodyPr>
              <a:lstStyle/>
              <a:p>
                <a:pPr algn="ctr"/>
                <a:r>
                  <a:rPr lang="en-GB" b="1" dirty="0"/>
                  <a:t>40% </a:t>
                </a:r>
                <a:r>
                  <a:rPr lang="en-GB" dirty="0"/>
                  <a:t>of those with a</a:t>
                </a:r>
              </a:p>
              <a:p>
                <a:pPr algn="ctr"/>
                <a:r>
                  <a:rPr lang="en-GB" dirty="0"/>
                  <a:t>substance use problem</a:t>
                </a:r>
              </a:p>
              <a:p>
                <a:pPr algn="ctr"/>
                <a:endParaRPr lang="en-GB" dirty="0"/>
              </a:p>
            </p:txBody>
          </p:sp>
          <p:pic>
            <p:nvPicPr>
              <p:cNvPr id="15" name="Picture 14" descr="Icon&#10;&#10;Description automatically generated">
                <a:extLst>
                  <a:ext uri="{FF2B5EF4-FFF2-40B4-BE49-F238E27FC236}">
                    <a16:creationId xmlns:a16="http://schemas.microsoft.com/office/drawing/2014/main" id="{B9E01233-0008-3CC2-4279-3343A4A0BD92}"/>
                  </a:ext>
                </a:extLst>
              </p:cNvPr>
              <p:cNvPicPr>
                <a:picLocks noChangeAspect="1"/>
              </p:cNvPicPr>
              <p:nvPr/>
            </p:nvPicPr>
            <p:blipFill>
              <a:blip r:embed="rId6"/>
              <a:stretch>
                <a:fillRect/>
              </a:stretch>
            </p:blipFill>
            <p:spPr>
              <a:xfrm>
                <a:off x="4981614" y="3243387"/>
                <a:ext cx="637033" cy="637033"/>
              </a:xfrm>
              <a:prstGeom prst="rect">
                <a:avLst/>
              </a:prstGeom>
            </p:spPr>
          </p:pic>
        </p:grpSp>
        <p:grpSp>
          <p:nvGrpSpPr>
            <p:cNvPr id="21" name="Group 20">
              <a:extLst>
                <a:ext uri="{FF2B5EF4-FFF2-40B4-BE49-F238E27FC236}">
                  <a16:creationId xmlns:a16="http://schemas.microsoft.com/office/drawing/2014/main" id="{B4D27024-9DBC-6EB7-3920-E6B22EED6BCD}"/>
                </a:ext>
              </a:extLst>
            </p:cNvPr>
            <p:cNvGrpSpPr/>
            <p:nvPr/>
          </p:nvGrpSpPr>
          <p:grpSpPr>
            <a:xfrm>
              <a:off x="6102849" y="3243387"/>
              <a:ext cx="1602769" cy="1715462"/>
              <a:chOff x="6102849" y="3243387"/>
              <a:chExt cx="1602769" cy="1715462"/>
            </a:xfrm>
          </p:grpSpPr>
          <p:sp>
            <p:nvSpPr>
              <p:cNvPr id="5" name="TextBox 4">
                <a:extLst>
                  <a:ext uri="{FF2B5EF4-FFF2-40B4-BE49-F238E27FC236}">
                    <a16:creationId xmlns:a16="http://schemas.microsoft.com/office/drawing/2014/main" id="{F016541A-444F-7053-0299-F86A043C6FFD}"/>
                  </a:ext>
                </a:extLst>
              </p:cNvPr>
              <p:cNvSpPr txBox="1"/>
              <p:nvPr/>
            </p:nvSpPr>
            <p:spPr>
              <a:xfrm>
                <a:off x="6102849" y="4035519"/>
                <a:ext cx="1602769" cy="923330"/>
              </a:xfrm>
              <a:prstGeom prst="rect">
                <a:avLst/>
              </a:prstGeom>
              <a:noFill/>
            </p:spPr>
            <p:txBody>
              <a:bodyPr wrap="square" rtlCol="0">
                <a:spAutoFit/>
              </a:bodyPr>
              <a:lstStyle/>
              <a:p>
                <a:pPr algn="ctr"/>
                <a:r>
                  <a:rPr lang="en-GB" b="1" dirty="0"/>
                  <a:t>32% </a:t>
                </a:r>
                <a:r>
                  <a:rPr lang="en-GB" dirty="0"/>
                  <a:t>of those with an alcohol problem</a:t>
                </a:r>
              </a:p>
            </p:txBody>
          </p:sp>
          <p:pic>
            <p:nvPicPr>
              <p:cNvPr id="17" name="Picture 16" descr="Icon&#10;&#10;Description automatically generated">
                <a:extLst>
                  <a:ext uri="{FF2B5EF4-FFF2-40B4-BE49-F238E27FC236}">
                    <a16:creationId xmlns:a16="http://schemas.microsoft.com/office/drawing/2014/main" id="{CFA1EFF3-ED03-F39C-0FAB-7C08DF0D42C2}"/>
                  </a:ext>
                </a:extLst>
              </p:cNvPr>
              <p:cNvPicPr>
                <a:picLocks noChangeAspect="1"/>
              </p:cNvPicPr>
              <p:nvPr/>
            </p:nvPicPr>
            <p:blipFill>
              <a:blip r:embed="rId7"/>
              <a:stretch>
                <a:fillRect/>
              </a:stretch>
            </p:blipFill>
            <p:spPr>
              <a:xfrm>
                <a:off x="6567305" y="3243387"/>
                <a:ext cx="637033" cy="637033"/>
              </a:xfrm>
              <a:prstGeom prst="rect">
                <a:avLst/>
              </a:prstGeom>
            </p:spPr>
          </p:pic>
        </p:grpSp>
      </p:grpSp>
    </p:spTree>
    <p:extLst>
      <p:ext uri="{BB962C8B-B14F-4D97-AF65-F5344CB8AC3E}">
        <p14:creationId xmlns:p14="http://schemas.microsoft.com/office/powerpoint/2010/main" val="3723390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336F-E3B0-334C-526B-F36E47012157}"/>
              </a:ext>
            </a:extLst>
          </p:cNvPr>
          <p:cNvSpPr>
            <a:spLocks noGrp="1"/>
          </p:cNvSpPr>
          <p:nvPr>
            <p:ph type="title"/>
          </p:nvPr>
        </p:nvSpPr>
        <p:spPr/>
        <p:txBody>
          <a:bodyPr>
            <a:normAutofit fontScale="90000"/>
          </a:bodyPr>
          <a:lstStyle/>
          <a:p>
            <a:r>
              <a:rPr lang="en-GB" sz="3600" b="1" dirty="0">
                <a:solidFill>
                  <a:srgbClr val="513BCA"/>
                </a:solidFill>
                <a:latin typeface="Poppins"/>
                <a:cs typeface="Poppins"/>
              </a:rPr>
              <a:t>Wellbeing and preventative healthcare</a:t>
            </a:r>
            <a:br>
              <a:rPr lang="en-GB" sz="3600" b="1" dirty="0">
                <a:solidFill>
                  <a:srgbClr val="513BCA"/>
                </a:solidFill>
                <a:latin typeface="Poppins"/>
                <a:cs typeface="Poppins"/>
              </a:rPr>
            </a:br>
            <a:r>
              <a:rPr lang="en-GB" sz="3100" b="1" dirty="0">
                <a:solidFill>
                  <a:srgbClr val="3FBFFD"/>
                </a:solidFill>
                <a:latin typeface="Poppins"/>
                <a:ea typeface="+mn-ea"/>
                <a:cs typeface="Poppins"/>
              </a:rPr>
              <a:t>preventative screening</a:t>
            </a:r>
            <a:endParaRPr lang="en-GB" dirty="0"/>
          </a:p>
        </p:txBody>
      </p:sp>
      <p:pic>
        <p:nvPicPr>
          <p:cNvPr id="4" name="Content Placeholder 3">
            <a:extLst>
              <a:ext uri="{FF2B5EF4-FFF2-40B4-BE49-F238E27FC236}">
                <a16:creationId xmlns:a16="http://schemas.microsoft.com/office/drawing/2014/main" id="{3E9FAE63-6331-D5B6-4E6C-0D3875105106}"/>
              </a:ext>
            </a:extLst>
          </p:cNvPr>
          <p:cNvPicPr>
            <a:picLocks noGrp="1" noChangeAspect="1"/>
          </p:cNvPicPr>
          <p:nvPr>
            <p:ph idx="1"/>
          </p:nvPr>
        </p:nvPicPr>
        <p:blipFill rotWithShape="1">
          <a:blip r:embed="rId3"/>
          <a:srcRect l="28989" t="35668" r="29888" b="19787"/>
          <a:stretch/>
        </p:blipFill>
        <p:spPr>
          <a:xfrm>
            <a:off x="704540" y="1898131"/>
            <a:ext cx="7540923" cy="4594743"/>
          </a:xfrm>
          <a:prstGeom prst="rect">
            <a:avLst/>
          </a:prstGeom>
        </p:spPr>
      </p:pic>
      <p:pic>
        <p:nvPicPr>
          <p:cNvPr id="5" name="Picture 4">
            <a:extLst>
              <a:ext uri="{FF2B5EF4-FFF2-40B4-BE49-F238E27FC236}">
                <a16:creationId xmlns:a16="http://schemas.microsoft.com/office/drawing/2014/main" id="{2E5CFDEB-0840-AFF5-A30E-C72AACAAEB29}"/>
              </a:ext>
            </a:extLst>
          </p:cNvPr>
          <p:cNvPicPr>
            <a:picLocks noChangeAspect="1"/>
          </p:cNvPicPr>
          <p:nvPr/>
        </p:nvPicPr>
        <p:blipFill>
          <a:blip r:embed="rId4"/>
          <a:stretch>
            <a:fillRect/>
          </a:stretch>
        </p:blipFill>
        <p:spPr>
          <a:xfrm>
            <a:off x="180381" y="6137564"/>
            <a:ext cx="2024747" cy="720436"/>
          </a:xfrm>
          <a:prstGeom prst="rect">
            <a:avLst/>
          </a:prstGeom>
        </p:spPr>
      </p:pic>
    </p:spTree>
    <p:extLst>
      <p:ext uri="{BB962C8B-B14F-4D97-AF65-F5344CB8AC3E}">
        <p14:creationId xmlns:p14="http://schemas.microsoft.com/office/powerpoint/2010/main" val="1647237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336F-E3B0-334C-526B-F36E47012157}"/>
              </a:ext>
            </a:extLst>
          </p:cNvPr>
          <p:cNvSpPr>
            <a:spLocks noGrp="1"/>
          </p:cNvSpPr>
          <p:nvPr>
            <p:ph type="title"/>
          </p:nvPr>
        </p:nvSpPr>
        <p:spPr/>
        <p:txBody>
          <a:bodyPr>
            <a:normAutofit fontScale="90000"/>
          </a:bodyPr>
          <a:lstStyle/>
          <a:p>
            <a:r>
              <a:rPr lang="en-GB" sz="3600" b="1" dirty="0">
                <a:solidFill>
                  <a:srgbClr val="513BCA"/>
                </a:solidFill>
                <a:latin typeface="Poppins"/>
                <a:cs typeface="Poppins"/>
              </a:rPr>
              <a:t>Wellbeing and preventative healthcare</a:t>
            </a:r>
            <a:br>
              <a:rPr lang="en-GB" sz="3100" b="1" dirty="0">
                <a:solidFill>
                  <a:srgbClr val="3FBFFD"/>
                </a:solidFill>
                <a:latin typeface="Poppins"/>
                <a:ea typeface="+mn-ea"/>
                <a:cs typeface="Poppins"/>
              </a:rPr>
            </a:br>
            <a:r>
              <a:rPr lang="en-GB" sz="3100" b="1" dirty="0">
                <a:solidFill>
                  <a:srgbClr val="3FBFFD"/>
                </a:solidFill>
                <a:latin typeface="Poppins"/>
                <a:ea typeface="+mn-ea"/>
                <a:cs typeface="Poppins"/>
              </a:rPr>
              <a:t>Smoking</a:t>
            </a:r>
            <a:endParaRPr lang="en-GB" dirty="0"/>
          </a:p>
        </p:txBody>
      </p:sp>
      <p:pic>
        <p:nvPicPr>
          <p:cNvPr id="7" name="Content Placeholder 6" descr="Icon&#10;&#10;Description automatically generated">
            <a:extLst>
              <a:ext uri="{FF2B5EF4-FFF2-40B4-BE49-F238E27FC236}">
                <a16:creationId xmlns:a16="http://schemas.microsoft.com/office/drawing/2014/main" id="{518D4020-BDED-6FE5-DC3D-88473A6C579B}"/>
              </a:ext>
            </a:extLst>
          </p:cNvPr>
          <p:cNvPicPr>
            <a:picLocks noGrp="1" noChangeAspect="1"/>
          </p:cNvPicPr>
          <p:nvPr>
            <p:ph idx="1"/>
          </p:nvPr>
        </p:nvPicPr>
        <p:blipFill>
          <a:blip r:embed="rId3"/>
          <a:stretch>
            <a:fillRect/>
          </a:stretch>
        </p:blipFill>
        <p:spPr>
          <a:xfrm>
            <a:off x="770543" y="2347135"/>
            <a:ext cx="1325563" cy="1325563"/>
          </a:xfrm>
        </p:spPr>
      </p:pic>
      <p:sp>
        <p:nvSpPr>
          <p:cNvPr id="9" name="TextBox 8">
            <a:extLst>
              <a:ext uri="{FF2B5EF4-FFF2-40B4-BE49-F238E27FC236}">
                <a16:creationId xmlns:a16="http://schemas.microsoft.com/office/drawing/2014/main" id="{5A445E3A-1E47-5203-EBC3-2382A23A82E9}"/>
              </a:ext>
            </a:extLst>
          </p:cNvPr>
          <p:cNvSpPr txBox="1"/>
          <p:nvPr/>
        </p:nvSpPr>
        <p:spPr>
          <a:xfrm>
            <a:off x="2566613" y="2614303"/>
            <a:ext cx="5948737" cy="584775"/>
          </a:xfrm>
          <a:prstGeom prst="rect">
            <a:avLst/>
          </a:prstGeom>
          <a:noFill/>
        </p:spPr>
        <p:txBody>
          <a:bodyPr wrap="square" rtlCol="0">
            <a:spAutoFit/>
          </a:bodyPr>
          <a:lstStyle/>
          <a:p>
            <a:r>
              <a:rPr lang="en-US" sz="1600" b="1" dirty="0">
                <a:latin typeface="Noto Sans" panose="020B0502040504020204" pitchFamily="34" charset="0"/>
                <a:ea typeface="Noto Sans" panose="020B0502040504020204" pitchFamily="34" charset="0"/>
                <a:cs typeface="Noto Sans" panose="020B0502040504020204" pitchFamily="34" charset="0"/>
              </a:rPr>
              <a:t>HHNA respondents</a:t>
            </a:r>
          </a:p>
          <a:p>
            <a:r>
              <a:rPr lang="en-US" sz="1600" dirty="0">
                <a:latin typeface="Noto Sans" panose="020B0502040504020204" pitchFamily="34" charset="0"/>
                <a:ea typeface="Noto Sans" panose="020B0502040504020204" pitchFamily="34" charset="0"/>
                <a:cs typeface="Noto Sans" panose="020B0502040504020204" pitchFamily="34" charset="0"/>
              </a:rPr>
              <a:t>76% smoke cigarettes, cigars or a pipe</a:t>
            </a:r>
            <a:endParaRPr lang="en-GB" sz="1600" dirty="0">
              <a:latin typeface="Noto Sans" panose="020B0502040504020204" pitchFamily="34" charset="0"/>
              <a:ea typeface="Noto Sans" panose="020B0502040504020204" pitchFamily="34" charset="0"/>
              <a:cs typeface="Noto Sans" panose="020B0502040504020204" pitchFamily="34" charset="0"/>
            </a:endParaRPr>
          </a:p>
        </p:txBody>
      </p:sp>
      <p:sp>
        <p:nvSpPr>
          <p:cNvPr id="10" name="TextBox 9">
            <a:extLst>
              <a:ext uri="{FF2B5EF4-FFF2-40B4-BE49-F238E27FC236}">
                <a16:creationId xmlns:a16="http://schemas.microsoft.com/office/drawing/2014/main" id="{B8F334E0-8B31-5C76-CE64-9443483B891C}"/>
              </a:ext>
            </a:extLst>
          </p:cNvPr>
          <p:cNvSpPr txBox="1"/>
          <p:nvPr/>
        </p:nvSpPr>
        <p:spPr>
          <a:xfrm>
            <a:off x="2566613" y="4122692"/>
            <a:ext cx="5948737" cy="584775"/>
          </a:xfrm>
          <a:prstGeom prst="rect">
            <a:avLst/>
          </a:prstGeom>
          <a:noFill/>
        </p:spPr>
        <p:txBody>
          <a:bodyPr wrap="square" rtlCol="0">
            <a:spAutoFit/>
          </a:bodyPr>
          <a:lstStyle/>
          <a:p>
            <a:r>
              <a:rPr lang="en-US" sz="1600" b="1" dirty="0">
                <a:latin typeface="Noto Sans" panose="020B0502040504020204" pitchFamily="34" charset="0"/>
                <a:ea typeface="Noto Sans" panose="020B0502040504020204" pitchFamily="34" charset="0"/>
                <a:cs typeface="Noto Sans" panose="020B0502040504020204" pitchFamily="34" charset="0"/>
              </a:rPr>
              <a:t>General population</a:t>
            </a:r>
          </a:p>
          <a:p>
            <a:r>
              <a:rPr lang="en-US" sz="1600" dirty="0">
                <a:latin typeface="Noto Sans" panose="020B0502040504020204" pitchFamily="34" charset="0"/>
                <a:ea typeface="Noto Sans" panose="020B0502040504020204" pitchFamily="34" charset="0"/>
                <a:cs typeface="Noto Sans" panose="020B0502040504020204" pitchFamily="34" charset="0"/>
              </a:rPr>
              <a:t>13.8% of adults are either ‘occasional’ or ‘regular’ smokers.</a:t>
            </a:r>
            <a:endParaRPr lang="en-GB" sz="1600" dirty="0">
              <a:latin typeface="Noto Sans" panose="020B0502040504020204" pitchFamily="34" charset="0"/>
              <a:ea typeface="Noto Sans" panose="020B0502040504020204" pitchFamily="34" charset="0"/>
              <a:cs typeface="Noto Sans" panose="020B0502040504020204" pitchFamily="34" charset="0"/>
            </a:endParaRPr>
          </a:p>
        </p:txBody>
      </p:sp>
      <p:sp>
        <p:nvSpPr>
          <p:cNvPr id="11" name="Arrow: Down 10">
            <a:extLst>
              <a:ext uri="{FF2B5EF4-FFF2-40B4-BE49-F238E27FC236}">
                <a16:creationId xmlns:a16="http://schemas.microsoft.com/office/drawing/2014/main" id="{ABBFBC4D-14D5-55A2-44EA-B3E076EF6BA3}"/>
              </a:ext>
            </a:extLst>
          </p:cNvPr>
          <p:cNvSpPr/>
          <p:nvPr/>
        </p:nvSpPr>
        <p:spPr>
          <a:xfrm>
            <a:off x="1148256" y="4122691"/>
            <a:ext cx="570137" cy="1055483"/>
          </a:xfrm>
          <a:prstGeom prst="downArrow">
            <a:avLst/>
          </a:prstGeom>
          <a:solidFill>
            <a:srgbClr val="3FB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A0A471B-034F-3954-10F6-563E7C225513}"/>
              </a:ext>
            </a:extLst>
          </p:cNvPr>
          <p:cNvPicPr>
            <a:picLocks noChangeAspect="1"/>
          </p:cNvPicPr>
          <p:nvPr/>
        </p:nvPicPr>
        <p:blipFill>
          <a:blip r:embed="rId4"/>
          <a:stretch>
            <a:fillRect/>
          </a:stretch>
        </p:blipFill>
        <p:spPr>
          <a:xfrm>
            <a:off x="180381" y="6137564"/>
            <a:ext cx="2024747" cy="720436"/>
          </a:xfrm>
          <a:prstGeom prst="rect">
            <a:avLst/>
          </a:prstGeom>
        </p:spPr>
      </p:pic>
    </p:spTree>
    <p:extLst>
      <p:ext uri="{BB962C8B-B14F-4D97-AF65-F5344CB8AC3E}">
        <p14:creationId xmlns:p14="http://schemas.microsoft.com/office/powerpoint/2010/main" val="251438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785104"/>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Wellbeing and preventative healthcare</a:t>
            </a:r>
          </a:p>
          <a:p>
            <a:r>
              <a:rPr lang="en-GB" sz="2800" b="1" dirty="0">
                <a:solidFill>
                  <a:srgbClr val="3FBFFD"/>
                </a:solidFill>
                <a:latin typeface="Poppins"/>
                <a:cs typeface="Poppins"/>
              </a:rPr>
              <a:t>Wellbeing</a:t>
            </a:r>
            <a:endParaRPr lang="en-GB" sz="2800" dirty="0">
              <a:solidFill>
                <a:srgbClr val="3FBFFD"/>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353962" y="2160766"/>
            <a:ext cx="2851575" cy="1107996"/>
          </a:xfrm>
          <a:prstGeom prst="rect">
            <a:avLst/>
          </a:prstGeom>
          <a:noFill/>
        </p:spPr>
        <p:txBody>
          <a:bodyPr wrap="square" lIns="91440" tIns="45720" rIns="91440" bIns="45720" rtlCol="0" anchor="t">
            <a:spAutoFit/>
          </a:bodyPr>
          <a:lstStyle/>
          <a:p>
            <a:pPr marL="285750" indent="-285750">
              <a:buFontTx/>
              <a:buChar char="-"/>
            </a:pPr>
            <a:endParaRPr lang="en-GB" sz="1600" dirty="0">
              <a:latin typeface="Noto Sans"/>
              <a:ea typeface="Noto Sans"/>
              <a:cs typeface="Noto Sans"/>
            </a:endParaRPr>
          </a:p>
          <a:p>
            <a:pPr marL="285750" indent="-285750">
              <a:buFontTx/>
              <a:buChar char="-"/>
            </a:pPr>
            <a:endParaRPr lang="en-GB" sz="1600" dirty="0">
              <a:latin typeface="Noto Sans"/>
              <a:ea typeface="Noto Sans"/>
              <a:cs typeface="Noto Sans"/>
            </a:endParaRPr>
          </a:p>
          <a:p>
            <a:pPr marL="285750" indent="-285750">
              <a:buFontTx/>
              <a:buChar char="-"/>
            </a:pPr>
            <a:endParaRPr lang="en-GB" sz="1600" dirty="0">
              <a:latin typeface="Noto Sans" panose="020B0502040504020204" pitchFamily="34" charset="0"/>
              <a:ea typeface="Noto Sans" panose="020B0502040504020204" pitchFamily="34" charset="0"/>
              <a:cs typeface="Noto Sans" panose="020B0502040504020204" pitchFamily="34" charset="0"/>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pic>
        <p:nvPicPr>
          <p:cNvPr id="6" name="Picture 5">
            <a:extLst>
              <a:ext uri="{FF2B5EF4-FFF2-40B4-BE49-F238E27FC236}">
                <a16:creationId xmlns:a16="http://schemas.microsoft.com/office/drawing/2014/main" id="{BD4114E9-579B-7912-B55A-6F1B58CE50F2}"/>
              </a:ext>
            </a:extLst>
          </p:cNvPr>
          <p:cNvPicPr>
            <a:picLocks noChangeAspect="1"/>
          </p:cNvPicPr>
          <p:nvPr/>
        </p:nvPicPr>
        <p:blipFill rotWithShape="1">
          <a:blip r:embed="rId4"/>
          <a:srcRect l="34494" t="45256" r="33483" b="14794"/>
          <a:stretch/>
        </p:blipFill>
        <p:spPr>
          <a:xfrm>
            <a:off x="1662137" y="1860969"/>
            <a:ext cx="5819727" cy="4084020"/>
          </a:xfrm>
          <a:prstGeom prst="rect">
            <a:avLst/>
          </a:prstGeom>
        </p:spPr>
      </p:pic>
    </p:spTree>
    <p:extLst>
      <p:ext uri="{BB962C8B-B14F-4D97-AF65-F5344CB8AC3E}">
        <p14:creationId xmlns:p14="http://schemas.microsoft.com/office/powerpoint/2010/main" val="2377357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64874-920F-0607-BD4D-6AD08E8AF348}"/>
              </a:ext>
            </a:extLst>
          </p:cNvPr>
          <p:cNvSpPr>
            <a:spLocks noGrp="1"/>
          </p:cNvSpPr>
          <p:nvPr>
            <p:ph type="title"/>
          </p:nvPr>
        </p:nvSpPr>
        <p:spPr/>
        <p:txBody>
          <a:bodyPr>
            <a:normAutofit fontScale="90000"/>
          </a:bodyPr>
          <a:lstStyle/>
          <a:p>
            <a:r>
              <a:rPr lang="en-GB" sz="3600" b="1" dirty="0">
                <a:solidFill>
                  <a:srgbClr val="513BCA"/>
                </a:solidFill>
                <a:latin typeface="Poppins"/>
                <a:ea typeface="+mn-ea"/>
                <a:cs typeface="Poppins"/>
              </a:rPr>
              <a:t>Wellbeing and preventative healthcare</a:t>
            </a:r>
            <a:br>
              <a:rPr lang="en-GB" sz="3200" b="1" dirty="0">
                <a:solidFill>
                  <a:srgbClr val="513BCA"/>
                </a:solidFill>
                <a:latin typeface="Poppins"/>
                <a:ea typeface="+mn-ea"/>
                <a:cs typeface="Poppins"/>
              </a:rPr>
            </a:br>
            <a:r>
              <a:rPr lang="en-GB" sz="3100" b="1" dirty="0">
                <a:solidFill>
                  <a:srgbClr val="3FBFFD"/>
                </a:solidFill>
                <a:latin typeface="Poppins"/>
                <a:ea typeface="+mn-ea"/>
                <a:cs typeface="Poppins"/>
              </a:rPr>
              <a:t>The upshot</a:t>
            </a:r>
          </a:p>
        </p:txBody>
      </p:sp>
      <p:sp>
        <p:nvSpPr>
          <p:cNvPr id="3" name="Content Placeholder 2">
            <a:extLst>
              <a:ext uri="{FF2B5EF4-FFF2-40B4-BE49-F238E27FC236}">
                <a16:creationId xmlns:a16="http://schemas.microsoft.com/office/drawing/2014/main" id="{69AEF524-5407-2EFE-AAE7-5CE45A4D0501}"/>
              </a:ext>
            </a:extLst>
          </p:cNvPr>
          <p:cNvSpPr>
            <a:spLocks noGrp="1"/>
          </p:cNvSpPr>
          <p:nvPr>
            <p:ph idx="1"/>
          </p:nvPr>
        </p:nvSpPr>
        <p:spPr>
          <a:xfrm>
            <a:off x="3945276" y="2041383"/>
            <a:ext cx="4570074" cy="4351338"/>
          </a:xfrm>
        </p:spPr>
        <p:txBody>
          <a:bodyPr>
            <a:normAutofit/>
          </a:bodyPr>
          <a:lstStyle/>
          <a:p>
            <a:pPr marL="0" indent="0">
              <a:buNone/>
            </a:pPr>
            <a:r>
              <a:rPr lang="en-US" sz="1600" dirty="0">
                <a:latin typeface="Noto Sans"/>
                <a:ea typeface="Noto Sans"/>
                <a:cs typeface="Noto Sans"/>
              </a:rPr>
              <a:t>People experiencing homelessness:</a:t>
            </a:r>
          </a:p>
          <a:p>
            <a:pPr lvl="1"/>
            <a:r>
              <a:rPr lang="en-US" sz="1600" dirty="0">
                <a:latin typeface="Noto Sans"/>
                <a:ea typeface="Noto Sans"/>
                <a:cs typeface="Noto Sans"/>
              </a:rPr>
              <a:t>Fare worse on basic wellbeing indicators than the general population</a:t>
            </a:r>
          </a:p>
          <a:p>
            <a:pPr lvl="1"/>
            <a:r>
              <a:rPr lang="en-US" sz="1600" dirty="0">
                <a:latin typeface="Noto Sans"/>
                <a:ea typeface="Noto Sans"/>
                <a:cs typeface="Noto Sans"/>
              </a:rPr>
              <a:t>Access preventative healthcare at lower rates than the wider population</a:t>
            </a:r>
          </a:p>
          <a:p>
            <a:pPr marL="0" indent="0">
              <a:buNone/>
            </a:pPr>
            <a:endParaRPr lang="en-US" sz="1600" dirty="0">
              <a:latin typeface="Noto Sans"/>
              <a:ea typeface="Noto Sans"/>
              <a:cs typeface="Noto Sans"/>
            </a:endParaRPr>
          </a:p>
          <a:p>
            <a:pPr marL="0" indent="0">
              <a:buNone/>
            </a:pPr>
            <a:r>
              <a:rPr lang="en-US" sz="1600" dirty="0">
                <a:latin typeface="Noto Sans"/>
                <a:ea typeface="Noto Sans"/>
                <a:cs typeface="Noto Sans"/>
              </a:rPr>
              <a:t>This exacerbates health inequalities:</a:t>
            </a:r>
          </a:p>
          <a:p>
            <a:pPr lvl="1"/>
            <a:r>
              <a:rPr lang="en-US" sz="1600" dirty="0">
                <a:latin typeface="Noto Sans"/>
                <a:ea typeface="Noto Sans"/>
                <a:cs typeface="Noto Sans"/>
              </a:rPr>
              <a:t>levels of smoking and poor nutrition affect wider health </a:t>
            </a:r>
          </a:p>
          <a:p>
            <a:pPr lvl="1"/>
            <a:r>
              <a:rPr lang="en-US" sz="1600" dirty="0">
                <a:latin typeface="Noto Sans"/>
                <a:ea typeface="Noto Sans"/>
                <a:cs typeface="Noto Sans"/>
              </a:rPr>
              <a:t>lower take up of vaccinations and screenings increase the risk of illness and disease. </a:t>
            </a:r>
            <a:endParaRPr lang="en-GB" sz="1600" dirty="0">
              <a:latin typeface="Noto Sans"/>
              <a:ea typeface="Noto Sans"/>
              <a:cs typeface="Noto Sans"/>
            </a:endParaRPr>
          </a:p>
          <a:p>
            <a:endParaRPr lang="en-GB" dirty="0"/>
          </a:p>
        </p:txBody>
      </p:sp>
      <p:pic>
        <p:nvPicPr>
          <p:cNvPr id="5" name="Picture 4">
            <a:extLst>
              <a:ext uri="{FF2B5EF4-FFF2-40B4-BE49-F238E27FC236}">
                <a16:creationId xmlns:a16="http://schemas.microsoft.com/office/drawing/2014/main" id="{B74F013E-6A8C-2B51-2A4B-CF7093472A6F}"/>
              </a:ext>
            </a:extLst>
          </p:cNvPr>
          <p:cNvPicPr>
            <a:picLocks noChangeAspect="1"/>
          </p:cNvPicPr>
          <p:nvPr/>
        </p:nvPicPr>
        <p:blipFill>
          <a:blip r:embed="rId3"/>
          <a:stretch>
            <a:fillRect/>
          </a:stretch>
        </p:blipFill>
        <p:spPr>
          <a:xfrm>
            <a:off x="296646" y="1682378"/>
            <a:ext cx="4275354" cy="5069348"/>
          </a:xfrm>
          <a:prstGeom prst="rect">
            <a:avLst/>
          </a:prstGeom>
        </p:spPr>
      </p:pic>
    </p:spTree>
    <p:extLst>
      <p:ext uri="{BB962C8B-B14F-4D97-AF65-F5344CB8AC3E}">
        <p14:creationId xmlns:p14="http://schemas.microsoft.com/office/powerpoint/2010/main" val="2958370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785104"/>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Access to primary medical care</a:t>
            </a:r>
          </a:p>
          <a:p>
            <a:r>
              <a:rPr lang="en-GB" sz="2800" b="1" dirty="0">
                <a:solidFill>
                  <a:srgbClr val="3FBFFD"/>
                </a:solidFill>
                <a:latin typeface="Poppins"/>
                <a:cs typeface="Poppins"/>
              </a:rPr>
              <a:t>Key findings </a:t>
            </a:r>
            <a:endParaRPr lang="en-GB" sz="2800" dirty="0">
              <a:solidFill>
                <a:srgbClr val="3FBFFD"/>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353962" y="2160766"/>
            <a:ext cx="4765431" cy="38164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latin typeface="Noto Sans"/>
                <a:ea typeface="Noto Sans"/>
                <a:cs typeface="Noto Sans"/>
              </a:rPr>
              <a:t>97% of respondents were registered with a GP or specialist homeless healthcare service (92% in wave 2).</a:t>
            </a:r>
          </a:p>
          <a:p>
            <a:pPr marL="285750"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r>
              <a:rPr lang="en-US" sz="1600" dirty="0">
                <a:latin typeface="Noto Sans"/>
                <a:ea typeface="Noto Sans"/>
                <a:cs typeface="Noto Sans"/>
              </a:rPr>
              <a:t>6% of respondents had been refused registration at a GP/ homeless healthcare service in the 12 months before responding to the survey.</a:t>
            </a:r>
          </a:p>
          <a:p>
            <a:pPr marL="285750" indent="-285750">
              <a:buFont typeface="Arial" panose="020B0604020202020204" pitchFamily="34" charset="0"/>
              <a:buChar char="•"/>
            </a:pPr>
            <a:endParaRPr lang="en-US" sz="1600" dirty="0">
              <a:latin typeface="Noto Sans"/>
              <a:ea typeface="Noto Sans"/>
              <a:cs typeface="Noto Sans"/>
            </a:endParaRPr>
          </a:p>
          <a:p>
            <a:pPr marL="285750" indent="-285750">
              <a:buFont typeface="Arial" panose="020B0604020202020204" pitchFamily="34" charset="0"/>
              <a:buChar char="•"/>
            </a:pPr>
            <a:r>
              <a:rPr lang="en-US" sz="1600" dirty="0">
                <a:latin typeface="Noto Sans"/>
                <a:ea typeface="Noto Sans"/>
                <a:cs typeface="Noto Sans"/>
              </a:rPr>
              <a:t>Dental registration is much lower, at 53% (49% wave 2)</a:t>
            </a:r>
          </a:p>
          <a:p>
            <a:pPr marL="285750"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endParaRPr lang="en-GB" sz="1600" dirty="0">
              <a:latin typeface="Noto Sans"/>
              <a:ea typeface="Noto Sans"/>
              <a:cs typeface="Noto Sans"/>
            </a:endParaRPr>
          </a:p>
          <a:p>
            <a:endParaRPr lang="en-GB" sz="1600" dirty="0">
              <a:latin typeface="Noto Sans" panose="020B0502040504020204" pitchFamily="34" charset="0"/>
              <a:ea typeface="Noto Sans" panose="020B0502040504020204" pitchFamily="34" charset="0"/>
              <a:cs typeface="Noto Sans" panose="020B0502040504020204" pitchFamily="34" charset="0"/>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pic>
        <p:nvPicPr>
          <p:cNvPr id="4" name="Picture 3">
            <a:extLst>
              <a:ext uri="{FF2B5EF4-FFF2-40B4-BE49-F238E27FC236}">
                <a16:creationId xmlns:a16="http://schemas.microsoft.com/office/drawing/2014/main" id="{600E891E-FF98-24D0-1349-2907920BE54E}"/>
              </a:ext>
            </a:extLst>
          </p:cNvPr>
          <p:cNvPicPr>
            <a:picLocks noChangeAspect="1"/>
          </p:cNvPicPr>
          <p:nvPr/>
        </p:nvPicPr>
        <p:blipFill>
          <a:blip r:embed="rId4"/>
          <a:stretch>
            <a:fillRect/>
          </a:stretch>
        </p:blipFill>
        <p:spPr>
          <a:xfrm>
            <a:off x="4715613" y="3026346"/>
            <a:ext cx="4428387" cy="3831654"/>
          </a:xfrm>
          <a:prstGeom prst="rect">
            <a:avLst/>
          </a:prstGeom>
        </p:spPr>
      </p:pic>
    </p:spTree>
    <p:extLst>
      <p:ext uri="{BB962C8B-B14F-4D97-AF65-F5344CB8AC3E}">
        <p14:creationId xmlns:p14="http://schemas.microsoft.com/office/powerpoint/2010/main" val="865727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Use of acute medical care</a:t>
            </a:r>
          </a:p>
          <a:p>
            <a:r>
              <a:rPr lang="en-GB" sz="2800" b="1" dirty="0">
                <a:solidFill>
                  <a:srgbClr val="3FBFFD"/>
                </a:solidFill>
                <a:latin typeface="Poppins"/>
                <a:cs typeface="Poppins"/>
              </a:rPr>
              <a:t>Key findings </a:t>
            </a:r>
            <a:endParaRPr lang="en-GB" sz="2800" dirty="0">
              <a:solidFill>
                <a:srgbClr val="3FBFFD"/>
              </a:solidFill>
              <a:latin typeface="Poppins" pitchFamily="2" charset="77"/>
              <a:cs typeface="Poppins" pitchFamily="2" charset="77"/>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sp>
        <p:nvSpPr>
          <p:cNvPr id="8" name="TextBox 7">
            <a:extLst>
              <a:ext uri="{FF2B5EF4-FFF2-40B4-BE49-F238E27FC236}">
                <a16:creationId xmlns:a16="http://schemas.microsoft.com/office/drawing/2014/main" id="{F6C032D8-85D0-FE7A-B8E2-CB92726AA55D}"/>
              </a:ext>
            </a:extLst>
          </p:cNvPr>
          <p:cNvSpPr txBox="1"/>
          <p:nvPr/>
        </p:nvSpPr>
        <p:spPr>
          <a:xfrm>
            <a:off x="180381" y="2162607"/>
            <a:ext cx="926576" cy="923330"/>
          </a:xfrm>
          <a:prstGeom prst="rect">
            <a:avLst/>
          </a:prstGeom>
          <a:noFill/>
        </p:spPr>
        <p:txBody>
          <a:bodyPr wrap="square" rtlCol="0">
            <a:spAutoFit/>
          </a:bodyPr>
          <a:lstStyle/>
          <a:p>
            <a:endParaRPr lang="en-GB" dirty="0"/>
          </a:p>
          <a:p>
            <a:endParaRPr lang="en-GB" dirty="0"/>
          </a:p>
          <a:p>
            <a:endParaRPr lang="en-GB" dirty="0"/>
          </a:p>
        </p:txBody>
      </p:sp>
      <p:graphicFrame>
        <p:nvGraphicFramePr>
          <p:cNvPr id="12" name="Table 12">
            <a:extLst>
              <a:ext uri="{FF2B5EF4-FFF2-40B4-BE49-F238E27FC236}">
                <a16:creationId xmlns:a16="http://schemas.microsoft.com/office/drawing/2014/main" id="{B5E72D5C-C3B2-BE53-66D8-80570D0417C8}"/>
              </a:ext>
            </a:extLst>
          </p:cNvPr>
          <p:cNvGraphicFramePr>
            <a:graphicFrameLocks noGrp="1"/>
          </p:cNvGraphicFramePr>
          <p:nvPr>
            <p:extLst>
              <p:ext uri="{D42A27DB-BD31-4B8C-83A1-F6EECF244321}">
                <p14:modId xmlns:p14="http://schemas.microsoft.com/office/powerpoint/2010/main" val="3711493702"/>
              </p:ext>
            </p:extLst>
          </p:nvPr>
        </p:nvGraphicFramePr>
        <p:xfrm>
          <a:off x="173579" y="1977036"/>
          <a:ext cx="8790040" cy="4150360"/>
        </p:xfrm>
        <a:graphic>
          <a:graphicData uri="http://schemas.openxmlformats.org/drawingml/2006/table">
            <a:tbl>
              <a:tblPr firstRow="1" bandRow="1">
                <a:tableStyleId>{2D5ABB26-0587-4C30-8999-92F81FD0307C}</a:tableStyleId>
              </a:tblPr>
              <a:tblGrid>
                <a:gridCol w="2197510">
                  <a:extLst>
                    <a:ext uri="{9D8B030D-6E8A-4147-A177-3AD203B41FA5}">
                      <a16:colId xmlns:a16="http://schemas.microsoft.com/office/drawing/2014/main" val="2477353226"/>
                    </a:ext>
                  </a:extLst>
                </a:gridCol>
                <a:gridCol w="2197510">
                  <a:extLst>
                    <a:ext uri="{9D8B030D-6E8A-4147-A177-3AD203B41FA5}">
                      <a16:colId xmlns:a16="http://schemas.microsoft.com/office/drawing/2014/main" val="629970193"/>
                    </a:ext>
                  </a:extLst>
                </a:gridCol>
                <a:gridCol w="2197510">
                  <a:extLst>
                    <a:ext uri="{9D8B030D-6E8A-4147-A177-3AD203B41FA5}">
                      <a16:colId xmlns:a16="http://schemas.microsoft.com/office/drawing/2014/main" val="1629702357"/>
                    </a:ext>
                  </a:extLst>
                </a:gridCol>
                <a:gridCol w="2197510">
                  <a:extLst>
                    <a:ext uri="{9D8B030D-6E8A-4147-A177-3AD203B41FA5}">
                      <a16:colId xmlns:a16="http://schemas.microsoft.com/office/drawing/2014/main" val="2011978100"/>
                    </a:ext>
                  </a:extLst>
                </a:gridCol>
              </a:tblGrid>
              <a:tr h="370840">
                <a:tc>
                  <a:txBody>
                    <a:bodyPr/>
                    <a:lstStyle/>
                    <a:p>
                      <a:endParaRPr lang="en-GB" sz="16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a:latin typeface="Noto Sans" panose="020B0502040504020204" pitchFamily="34" charset="0"/>
                          <a:ea typeface="Noto Sans" panose="020B0502040504020204" pitchFamily="34" charset="0"/>
                          <a:cs typeface="Noto Sans" panose="020B0502040504020204" pitchFamily="34" charset="0"/>
                        </a:rPr>
                        <a:t>A&amp;E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a:latin typeface="Noto Sans" panose="020B0502040504020204" pitchFamily="34" charset="0"/>
                          <a:ea typeface="Noto Sans" panose="020B0502040504020204" pitchFamily="34" charset="0"/>
                          <a:cs typeface="Noto Sans" panose="020B0502040504020204" pitchFamily="34" charset="0"/>
                        </a:rPr>
                        <a:t>Ambulance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a:latin typeface="Noto Sans" panose="020B0502040504020204" pitchFamily="34" charset="0"/>
                          <a:ea typeface="Noto Sans" panose="020B0502040504020204" pitchFamily="34" charset="0"/>
                          <a:cs typeface="Noto Sans" panose="020B0502040504020204" pitchFamily="34" charset="0"/>
                        </a:rPr>
                        <a:t>Hospital admission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28003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oto Sans" panose="020B0502040504020204" pitchFamily="34" charset="0"/>
                          <a:ea typeface="Noto Sans" panose="020B0502040504020204" pitchFamily="34" charset="0"/>
                          <a:cs typeface="Noto Sans" panose="020B0502040504020204" pitchFamily="34" charset="0"/>
                        </a:rPr>
                        <a:t>% used in the last year</a:t>
                      </a:r>
                    </a:p>
                    <a:p>
                      <a:pPr algn="l"/>
                      <a:endParaRPr lang="en-GB" sz="1600" b="1"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Noto Sans" panose="020B0502040504020204" pitchFamily="34" charset="0"/>
                          <a:ea typeface="Noto Sans" panose="020B0502040504020204" pitchFamily="34" charset="0"/>
                          <a:cs typeface="Noto Sans" panose="020B0502040504020204" pitchFamily="34" charset="0"/>
                        </a:rPr>
                        <a:t>48% (50% wave 2)</a:t>
                      </a:r>
                    </a:p>
                    <a:p>
                      <a:endParaRPr lang="en-GB" sz="16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oto Sans" panose="020B0502040504020204" pitchFamily="34" charset="0"/>
                          <a:ea typeface="Noto Sans" panose="020B0502040504020204" pitchFamily="34" charset="0"/>
                          <a:cs typeface="Noto Sans" panose="020B0502040504020204" pitchFamily="34" charset="0"/>
                        </a:rPr>
                        <a:t>38% (37% wave 2)</a:t>
                      </a:r>
                    </a:p>
                    <a:p>
                      <a:endParaRPr lang="en-GB" sz="16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oto Sans" panose="020B0502040504020204" pitchFamily="34" charset="0"/>
                          <a:ea typeface="Noto Sans" panose="020B0502040504020204" pitchFamily="34" charset="0"/>
                          <a:cs typeface="Noto Sans" panose="020B0502040504020204" pitchFamily="34" charset="0"/>
                        </a:rPr>
                        <a:t>38% (38% wave 2)</a:t>
                      </a:r>
                    </a:p>
                    <a:p>
                      <a:endParaRPr lang="en-GB" sz="16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02240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oto Sans" panose="020B0502040504020204" pitchFamily="34" charset="0"/>
                          <a:ea typeface="Noto Sans" panose="020B0502040504020204" pitchFamily="34" charset="0"/>
                          <a:cs typeface="Noto Sans" panose="020B0502040504020204" pitchFamily="34" charset="0"/>
                        </a:rPr>
                        <a:t>Level of use</a:t>
                      </a:r>
                    </a:p>
                    <a:p>
                      <a:pPr algn="l"/>
                      <a:endParaRPr lang="en-GB" sz="1600" b="1"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oto Sans" panose="020B0502040504020204" pitchFamily="34" charset="0"/>
                          <a:ea typeface="Noto Sans" panose="020B0502040504020204" pitchFamily="34" charset="0"/>
                          <a:cs typeface="Noto Sans" panose="020B0502040504020204" pitchFamily="34" charset="0"/>
                        </a:rPr>
                        <a:t>On average attended 3x more than gen pop</a:t>
                      </a:r>
                    </a:p>
                    <a:p>
                      <a:endParaRPr lang="en-GB" sz="16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oto Sans" panose="020B0502040504020204" pitchFamily="34" charset="0"/>
                          <a:ea typeface="Noto Sans" panose="020B0502040504020204" pitchFamily="34" charset="0"/>
                          <a:cs typeface="Noto Sans" panose="020B0502040504020204" pitchFamily="34" charset="0"/>
                        </a:rPr>
                        <a:t>8% used more than 3 times</a:t>
                      </a:r>
                    </a:p>
                    <a:p>
                      <a:endParaRPr lang="en-GB" sz="16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oto Sans" panose="020B0502040504020204" pitchFamily="34" charset="0"/>
                          <a:ea typeface="Noto Sans" panose="020B0502040504020204" pitchFamily="34" charset="0"/>
                          <a:cs typeface="Noto Sans" panose="020B0502040504020204" pitchFamily="34" charset="0"/>
                        </a:rPr>
                        <a:t>7% admitted over 3 times</a:t>
                      </a:r>
                    </a:p>
                    <a:p>
                      <a:endParaRPr lang="en-GB" sz="16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33843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oto Sans" panose="020B0502040504020204" pitchFamily="34" charset="0"/>
                          <a:ea typeface="Noto Sans" panose="020B0502040504020204" pitchFamily="34" charset="0"/>
                          <a:cs typeface="Noto Sans" panose="020B0502040504020204" pitchFamily="34" charset="0"/>
                        </a:rPr>
                        <a:t>% due to physical health problem/ condition </a:t>
                      </a:r>
                    </a:p>
                    <a:p>
                      <a:pPr algn="l"/>
                      <a:endParaRPr lang="en-GB" sz="1600" b="1"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Noto Sans" panose="020B0502040504020204" pitchFamily="34" charset="0"/>
                          <a:ea typeface="Noto Sans" panose="020B0502040504020204" pitchFamily="34" charset="0"/>
                          <a:cs typeface="Noto Sans" panose="020B0502040504020204" pitchFamily="34" charset="0"/>
                        </a:rPr>
                        <a:t>32%</a:t>
                      </a:r>
                    </a:p>
                    <a:p>
                      <a:pPr algn="ctr"/>
                      <a:endParaRPr lang="en-GB" sz="16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Noto Sans" panose="020B0502040504020204" pitchFamily="34" charset="0"/>
                          <a:ea typeface="Noto Sans" panose="020B0502040504020204" pitchFamily="34" charset="0"/>
                          <a:cs typeface="Noto Sans" panose="020B0502040504020204" pitchFamily="34" charset="0"/>
                        </a:rPr>
                        <a:t>38%</a:t>
                      </a:r>
                    </a:p>
                    <a:p>
                      <a:pPr algn="ctr"/>
                      <a:endParaRPr lang="en-GB" sz="16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Noto Sans" panose="020B0502040504020204" pitchFamily="34" charset="0"/>
                          <a:ea typeface="Noto Sans" panose="020B0502040504020204" pitchFamily="34" charset="0"/>
                          <a:cs typeface="Noto Sans" panose="020B0502040504020204" pitchFamily="34" charset="0"/>
                        </a:rPr>
                        <a:t>37%</a:t>
                      </a:r>
                    </a:p>
                    <a:p>
                      <a:pPr algn="ctr"/>
                      <a:endParaRPr lang="en-GB" sz="16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0542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oto Sans" panose="020B0502040504020204" pitchFamily="34" charset="0"/>
                          <a:ea typeface="Noto Sans" panose="020B0502040504020204" pitchFamily="34" charset="0"/>
                          <a:cs typeface="Noto Sans" panose="020B0502040504020204" pitchFamily="34" charset="0"/>
                        </a:rPr>
                        <a:t>% due to mental health crises</a:t>
                      </a:r>
                    </a:p>
                    <a:p>
                      <a:pPr algn="l"/>
                      <a:endParaRPr lang="en-GB" sz="1600" b="1"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Noto Sans" panose="020B0502040504020204" pitchFamily="34" charset="0"/>
                          <a:ea typeface="Noto Sans" panose="020B0502040504020204" pitchFamily="34" charset="0"/>
                          <a:cs typeface="Noto Sans" panose="020B0502040504020204" pitchFamily="34" charset="0"/>
                        </a:rPr>
                        <a:t>32%</a:t>
                      </a:r>
                    </a:p>
                    <a:p>
                      <a:pPr algn="ctr"/>
                      <a:endParaRPr lang="en-GB" sz="16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Noto Sans" panose="020B0502040504020204" pitchFamily="34" charset="0"/>
                          <a:ea typeface="Noto Sans" panose="020B0502040504020204" pitchFamily="34" charset="0"/>
                          <a:cs typeface="Noto Sans" panose="020B0502040504020204" pitchFamily="34" charset="0"/>
                        </a:rPr>
                        <a:t>27%</a:t>
                      </a:r>
                    </a:p>
                    <a:p>
                      <a:pPr algn="ctr"/>
                      <a:endParaRPr lang="en-GB" sz="16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Noto Sans" panose="020B0502040504020204" pitchFamily="34" charset="0"/>
                          <a:ea typeface="Noto Sans" panose="020B0502040504020204" pitchFamily="34" charset="0"/>
                          <a:cs typeface="Noto Sans" panose="020B0502040504020204" pitchFamily="34" charset="0"/>
                        </a:rPr>
                        <a:t>28%</a:t>
                      </a:r>
                    </a:p>
                    <a:p>
                      <a:pPr algn="ctr"/>
                      <a:endParaRPr lang="en-GB" sz="16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9412143"/>
                  </a:ext>
                </a:extLst>
              </a:tr>
            </a:tbl>
          </a:graphicData>
        </a:graphic>
      </p:graphicFrame>
      <p:pic>
        <p:nvPicPr>
          <p:cNvPr id="13" name="Picture 12" descr="Icon&#10;&#10;Description automatically generated">
            <a:extLst>
              <a:ext uri="{FF2B5EF4-FFF2-40B4-BE49-F238E27FC236}">
                <a16:creationId xmlns:a16="http://schemas.microsoft.com/office/drawing/2014/main" id="{C70257E3-A7CE-8BB6-54A1-107F629FD878}"/>
              </a:ext>
            </a:extLst>
          </p:cNvPr>
          <p:cNvPicPr>
            <a:picLocks noChangeAspect="1"/>
          </p:cNvPicPr>
          <p:nvPr/>
        </p:nvPicPr>
        <p:blipFill>
          <a:blip r:embed="rId4"/>
          <a:stretch>
            <a:fillRect/>
          </a:stretch>
        </p:blipFill>
        <p:spPr>
          <a:xfrm>
            <a:off x="3107733" y="1324644"/>
            <a:ext cx="645732" cy="573025"/>
          </a:xfrm>
          <a:prstGeom prst="rect">
            <a:avLst/>
          </a:prstGeom>
        </p:spPr>
      </p:pic>
      <p:pic>
        <p:nvPicPr>
          <p:cNvPr id="14" name="Picture 13" descr="Icon&#10;&#10;Description automatically generated">
            <a:extLst>
              <a:ext uri="{FF2B5EF4-FFF2-40B4-BE49-F238E27FC236}">
                <a16:creationId xmlns:a16="http://schemas.microsoft.com/office/drawing/2014/main" id="{8C015A37-7FE6-61C5-09B5-5517E3DBAC7A}"/>
              </a:ext>
            </a:extLst>
          </p:cNvPr>
          <p:cNvPicPr>
            <a:picLocks noChangeAspect="1"/>
          </p:cNvPicPr>
          <p:nvPr/>
        </p:nvPicPr>
        <p:blipFill>
          <a:blip r:embed="rId5"/>
          <a:stretch>
            <a:fillRect/>
          </a:stretch>
        </p:blipFill>
        <p:spPr>
          <a:xfrm>
            <a:off x="5390537" y="1324644"/>
            <a:ext cx="614982" cy="637033"/>
          </a:xfrm>
          <a:prstGeom prst="rect">
            <a:avLst/>
          </a:prstGeom>
        </p:spPr>
      </p:pic>
      <p:pic>
        <p:nvPicPr>
          <p:cNvPr id="15" name="Picture 14" descr="Icon&#10;&#10;Description automatically generated">
            <a:extLst>
              <a:ext uri="{FF2B5EF4-FFF2-40B4-BE49-F238E27FC236}">
                <a16:creationId xmlns:a16="http://schemas.microsoft.com/office/drawing/2014/main" id="{89491E8A-7AF9-A6AF-703F-3B68ABBCC668}"/>
              </a:ext>
            </a:extLst>
          </p:cNvPr>
          <p:cNvPicPr>
            <a:picLocks noChangeAspect="1"/>
          </p:cNvPicPr>
          <p:nvPr/>
        </p:nvPicPr>
        <p:blipFill>
          <a:blip r:embed="rId6"/>
          <a:stretch>
            <a:fillRect/>
          </a:stretch>
        </p:blipFill>
        <p:spPr>
          <a:xfrm>
            <a:off x="7485959" y="1324644"/>
            <a:ext cx="642657" cy="637033"/>
          </a:xfrm>
          <a:prstGeom prst="rect">
            <a:avLst/>
          </a:prstGeom>
        </p:spPr>
      </p:pic>
    </p:spTree>
    <p:extLst>
      <p:ext uri="{BB962C8B-B14F-4D97-AF65-F5344CB8AC3E}">
        <p14:creationId xmlns:p14="http://schemas.microsoft.com/office/powerpoint/2010/main" val="1019099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Hospital discharge</a:t>
            </a:r>
          </a:p>
          <a:p>
            <a:r>
              <a:rPr lang="en-GB" sz="2800" b="1" dirty="0">
                <a:solidFill>
                  <a:srgbClr val="3FBFFD"/>
                </a:solidFill>
                <a:latin typeface="Poppins"/>
                <a:cs typeface="Poppins"/>
              </a:rPr>
              <a:t>Key findings </a:t>
            </a:r>
            <a:endParaRPr lang="en-GB" sz="2800" dirty="0">
              <a:solidFill>
                <a:srgbClr val="3FBFFD"/>
              </a:solidFill>
              <a:latin typeface="Poppins" pitchFamily="2" charset="77"/>
              <a:cs typeface="Poppins" pitchFamily="2" charset="77"/>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pic>
        <p:nvPicPr>
          <p:cNvPr id="5" name="Picture 4">
            <a:extLst>
              <a:ext uri="{FF2B5EF4-FFF2-40B4-BE49-F238E27FC236}">
                <a16:creationId xmlns:a16="http://schemas.microsoft.com/office/drawing/2014/main" id="{150AB15E-DEEA-5565-3777-8C3044E4AB04}"/>
              </a:ext>
            </a:extLst>
          </p:cNvPr>
          <p:cNvPicPr>
            <a:picLocks noChangeAspect="1"/>
          </p:cNvPicPr>
          <p:nvPr/>
        </p:nvPicPr>
        <p:blipFill rotWithShape="1">
          <a:blip r:embed="rId4"/>
          <a:srcRect l="29214" t="37310" r="31348" b="22185"/>
          <a:stretch/>
        </p:blipFill>
        <p:spPr>
          <a:xfrm>
            <a:off x="1047350" y="1705616"/>
            <a:ext cx="7049300" cy="4072458"/>
          </a:xfrm>
          <a:prstGeom prst="rect">
            <a:avLst/>
          </a:prstGeom>
        </p:spPr>
      </p:pic>
    </p:spTree>
    <p:extLst>
      <p:ext uri="{BB962C8B-B14F-4D97-AF65-F5344CB8AC3E}">
        <p14:creationId xmlns:p14="http://schemas.microsoft.com/office/powerpoint/2010/main" val="191366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354217"/>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The Homeless Health Needs Audit (HHNA)</a:t>
            </a: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353962" y="2160766"/>
            <a:ext cx="7927009" cy="40626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latin typeface="Noto Sans" panose="020B0502040504020204" pitchFamily="34" charset="0"/>
                <a:ea typeface="Noto Sans" panose="020B0502040504020204" pitchFamily="34" charset="0"/>
                <a:cs typeface="Noto Sans" panose="020B0502040504020204" pitchFamily="34" charset="0"/>
              </a:rPr>
              <a:t>A survey and methodology used by local areas </a:t>
            </a:r>
            <a:r>
              <a:rPr lang="en-US" sz="1600" b="0" i="0" dirty="0">
                <a:effectLst/>
                <a:latin typeface="Noto Sans" panose="020B0502040504020204" pitchFamily="34" charset="0"/>
                <a:ea typeface="Noto Sans" panose="020B0502040504020204" pitchFamily="34" charset="0"/>
                <a:cs typeface="Noto Sans" panose="020B0502040504020204" pitchFamily="34" charset="0"/>
              </a:rPr>
              <a:t>to gather </a:t>
            </a:r>
            <a:r>
              <a:rPr lang="en-US" sz="1600" dirty="0">
                <a:latin typeface="Noto Sans" panose="020B0502040504020204" pitchFamily="34" charset="0"/>
                <a:ea typeface="Noto Sans" panose="020B0502040504020204" pitchFamily="34" charset="0"/>
                <a:cs typeface="Noto Sans" panose="020B0502040504020204" pitchFamily="34" charset="0"/>
              </a:rPr>
              <a:t>data about </a:t>
            </a:r>
            <a:r>
              <a:rPr lang="en-US" sz="1600" b="0" i="0" dirty="0">
                <a:effectLst/>
                <a:latin typeface="Noto Sans" panose="020B0502040504020204" pitchFamily="34" charset="0"/>
                <a:ea typeface="Noto Sans" panose="020B0502040504020204" pitchFamily="34" charset="0"/>
                <a:cs typeface="Noto Sans" panose="020B0502040504020204" pitchFamily="34" charset="0"/>
              </a:rPr>
              <a:t>the health inequalities faced by people experiencing homelessness in their area.</a:t>
            </a:r>
            <a:r>
              <a:rPr lang="en-GB" sz="1600" dirty="0">
                <a:latin typeface="Noto Sans" panose="020B0502040504020204" pitchFamily="34" charset="0"/>
                <a:ea typeface="Noto Sans" panose="020B0502040504020204" pitchFamily="34" charset="0"/>
                <a:cs typeface="Noto Sans" panose="020B0502040504020204" pitchFamily="34" charset="0"/>
              </a:rPr>
              <a:t> </a:t>
            </a:r>
          </a:p>
          <a:p>
            <a:pPr marL="285750" indent="-285750">
              <a:buFont typeface="Arial" panose="020B0604020202020204" pitchFamily="34" charset="0"/>
              <a:buChar char="•"/>
            </a:pPr>
            <a:endParaRPr lang="en-US" sz="1600" dirty="0">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US" sz="1600" dirty="0">
                <a:latin typeface="Noto Sans" panose="020B0502040504020204" pitchFamily="34" charset="0"/>
                <a:ea typeface="Noto Sans" panose="020B0502040504020204" pitchFamily="34" charset="0"/>
                <a:cs typeface="Noto Sans" panose="020B0502040504020204" pitchFamily="34" charset="0"/>
              </a:rPr>
              <a:t>Asks people currently experiencing homelessness about their health, access to healthcare services and their view of the healthcare they have received. </a:t>
            </a:r>
          </a:p>
          <a:p>
            <a:pPr marL="285750" indent="-285750">
              <a:buFont typeface="Arial" panose="020B0604020202020204" pitchFamily="34" charset="0"/>
              <a:buChar char="•"/>
            </a:pPr>
            <a:endParaRPr lang="en-US" sz="1600" dirty="0">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US" sz="1600" dirty="0">
                <a:latin typeface="Noto Sans" panose="020B0502040504020204" pitchFamily="34" charset="0"/>
                <a:ea typeface="Noto Sans" panose="020B0502040504020204" pitchFamily="34" charset="0"/>
                <a:cs typeface="Noto Sans" panose="020B0502040504020204" pitchFamily="34" charset="0"/>
              </a:rPr>
              <a:t>Survey is administered by local homelessness service providers, including day </a:t>
            </a:r>
            <a:r>
              <a:rPr lang="en-US" sz="1600" dirty="0" err="1">
                <a:latin typeface="Noto Sans" panose="020B0502040504020204" pitchFamily="34" charset="0"/>
                <a:ea typeface="Noto Sans" panose="020B0502040504020204" pitchFamily="34" charset="0"/>
                <a:cs typeface="Noto Sans" panose="020B0502040504020204" pitchFamily="34" charset="0"/>
              </a:rPr>
              <a:t>centres</a:t>
            </a:r>
            <a:r>
              <a:rPr lang="en-US" sz="1600" dirty="0">
                <a:latin typeface="Noto Sans" panose="020B0502040504020204" pitchFamily="34" charset="0"/>
                <a:ea typeface="Noto Sans" panose="020B0502040504020204" pitchFamily="34" charset="0"/>
                <a:cs typeface="Noto Sans" panose="020B0502040504020204" pitchFamily="34" charset="0"/>
              </a:rPr>
              <a:t>, supported accommodation providers, outreach teams. </a:t>
            </a:r>
            <a:endParaRPr lang="en-US" sz="1600" b="0" i="0" dirty="0">
              <a:effectLst/>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endParaRPr lang="en-GB" sz="1600" dirty="0">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US" sz="1600" b="0" i="0" dirty="0">
                <a:effectLst/>
                <a:latin typeface="Noto Sans" panose="020B0502040504020204" pitchFamily="34" charset="0"/>
                <a:ea typeface="Noto Sans" panose="020B0502040504020204" pitchFamily="34" charset="0"/>
                <a:cs typeface="Noto Sans" panose="020B0502040504020204" pitchFamily="34" charset="0"/>
              </a:rPr>
              <a:t>Locally it enables commissioning decisions to be driven by evidence of local need</a:t>
            </a:r>
          </a:p>
          <a:p>
            <a:pPr marL="285750" indent="-285750">
              <a:buFont typeface="Arial" panose="020B0604020202020204" pitchFamily="34" charset="0"/>
              <a:buChar char="•"/>
            </a:pPr>
            <a:endParaRPr lang="en-US" sz="1600" b="0" i="0" dirty="0">
              <a:effectLst/>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US" sz="1600" dirty="0">
                <a:latin typeface="Noto Sans" panose="020B0502040504020204" pitchFamily="34" charset="0"/>
                <a:ea typeface="Noto Sans" panose="020B0502040504020204" pitchFamily="34" charset="0"/>
                <a:cs typeface="Noto Sans" panose="020B0502040504020204" pitchFamily="34" charset="0"/>
              </a:rPr>
              <a:t>Nationally it provides the only dataset of its kind on the health of people experiencing homelessness</a:t>
            </a:r>
            <a:endParaRPr lang="en-US" sz="1600" b="0" i="0" dirty="0">
              <a:effectLst/>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endParaRPr lang="en-GB" sz="1600" dirty="0">
              <a:latin typeface="Noto Sans" panose="020B0502040504020204" pitchFamily="34" charset="0"/>
              <a:ea typeface="Noto Sans" panose="020B0502040504020204" pitchFamily="34" charset="0"/>
              <a:cs typeface="Noto Sans" panose="020B0502040504020204" pitchFamily="34" charset="0"/>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spTree>
    <p:extLst>
      <p:ext uri="{BB962C8B-B14F-4D97-AF65-F5344CB8AC3E}">
        <p14:creationId xmlns:p14="http://schemas.microsoft.com/office/powerpoint/2010/main" val="2357319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354217"/>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How do health and  homelessness interact?</a:t>
            </a: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353962" y="2160766"/>
            <a:ext cx="7813993" cy="357020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dirty="0">
                <a:latin typeface="Noto Sans"/>
                <a:ea typeface="Noto Sans"/>
                <a:cs typeface="Noto Sans"/>
              </a:rPr>
              <a:t>Slightly more people are diagnosed with a physical health problem after they experience homelessness. 56% of wave 3 respondents received a diagnosis after becoming homeless</a:t>
            </a:r>
          </a:p>
          <a:p>
            <a:pPr marL="285750" indent="-285750">
              <a:buFont typeface="Arial" panose="020B0604020202020204" pitchFamily="34" charset="0"/>
              <a:buChar char="•"/>
            </a:pPr>
            <a:endParaRPr lang="en-US" sz="1600" dirty="0">
              <a:latin typeface="Noto Sans"/>
              <a:ea typeface="Noto Sans"/>
              <a:cs typeface="Noto Sans"/>
            </a:endParaRPr>
          </a:p>
          <a:p>
            <a:pPr marL="285750" indent="-285750">
              <a:buFont typeface="Arial" panose="020B0604020202020204" pitchFamily="34" charset="0"/>
              <a:buChar char="•"/>
            </a:pPr>
            <a:r>
              <a:rPr lang="en-US" sz="1600" dirty="0">
                <a:latin typeface="Noto Sans"/>
                <a:ea typeface="Noto Sans"/>
                <a:cs typeface="Noto Sans"/>
              </a:rPr>
              <a:t>Of those reporting a mental health condition, 72%  reported that this condition predated their experience of homelessness.</a:t>
            </a:r>
          </a:p>
          <a:p>
            <a:pPr marL="285750" indent="-285750">
              <a:buFont typeface="Arial" panose="020B0604020202020204" pitchFamily="34" charset="0"/>
              <a:buChar char="•"/>
            </a:pPr>
            <a:endParaRPr lang="en-US" sz="1600" dirty="0">
              <a:latin typeface="Noto Sans"/>
              <a:ea typeface="Noto Sans"/>
              <a:cs typeface="Noto Sans"/>
            </a:endParaRPr>
          </a:p>
          <a:p>
            <a:pPr marL="285750" indent="-285750">
              <a:buFont typeface="Arial" panose="020B0604020202020204" pitchFamily="34" charset="0"/>
              <a:buChar char="•"/>
            </a:pPr>
            <a:r>
              <a:rPr lang="en-US" sz="1600" dirty="0">
                <a:latin typeface="Noto Sans"/>
                <a:ea typeface="Noto Sans"/>
                <a:cs typeface="Noto Sans"/>
              </a:rPr>
              <a:t>This suggests that mental ill health predates homelessness, and can then be further exacerbated by the experience of homelessness. </a:t>
            </a:r>
          </a:p>
          <a:p>
            <a:pPr marL="285750" indent="-285750">
              <a:buFont typeface="Arial" panose="020B0604020202020204" pitchFamily="34" charset="0"/>
              <a:buChar char="•"/>
            </a:pPr>
            <a:endParaRPr lang="en-US" sz="1600" dirty="0">
              <a:latin typeface="Noto Sans"/>
              <a:ea typeface="Noto Sans"/>
              <a:cs typeface="Noto Sans"/>
            </a:endParaRPr>
          </a:p>
          <a:p>
            <a:pPr marL="285750" indent="-285750">
              <a:buFont typeface="Arial" panose="020B0604020202020204" pitchFamily="34" charset="0"/>
              <a:buChar char="•"/>
            </a:pPr>
            <a:r>
              <a:rPr lang="en-US" sz="1600" dirty="0">
                <a:latin typeface="Noto Sans"/>
                <a:ea typeface="Noto Sans"/>
                <a:cs typeface="Noto Sans"/>
              </a:rPr>
              <a:t>By contrast, our data suggests that physical health is slightly more likely to be a result of homelessness</a:t>
            </a:r>
            <a:endParaRPr lang="en-GB" sz="1600" dirty="0">
              <a:latin typeface="Noto Sans"/>
              <a:ea typeface="Noto Sans"/>
              <a:cs typeface="Noto Sans"/>
            </a:endParaRPr>
          </a:p>
          <a:p>
            <a:endParaRPr lang="en-GB" sz="1600" dirty="0">
              <a:latin typeface="Noto Sans"/>
              <a:ea typeface="Noto Sans"/>
              <a:cs typeface="Noto Sans"/>
            </a:endParaRPr>
          </a:p>
          <a:p>
            <a:endParaRPr lang="en-US" dirty="0">
              <a:cs typeface="Calibri" panose="020F0502020204030204"/>
            </a:endParaRPr>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spTree>
    <p:extLst>
      <p:ext uri="{BB962C8B-B14F-4D97-AF65-F5344CB8AC3E}">
        <p14:creationId xmlns:p14="http://schemas.microsoft.com/office/powerpoint/2010/main" val="2019220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So what's the big picture?</a:t>
            </a:r>
          </a:p>
          <a:p>
            <a:endParaRPr lang="en-GB" sz="2800" dirty="0">
              <a:solidFill>
                <a:srgbClr val="3FBFFD"/>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353962" y="1462124"/>
            <a:ext cx="8029750"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latin typeface="Noto Sans"/>
                <a:ea typeface="Noto Sans"/>
                <a:cs typeface="Noto Sans"/>
              </a:rPr>
              <a:t>The health of people experiencing homelessness is worse across the board – but particularly mental health </a:t>
            </a:r>
          </a:p>
          <a:p>
            <a:pPr marL="285750" indent="-285750">
              <a:buFont typeface="Arial" panose="020B0604020202020204" pitchFamily="34" charset="0"/>
              <a:buChar char="•"/>
            </a:pPr>
            <a:endParaRPr lang="en-GB" sz="1600" dirty="0">
              <a:latin typeface="Noto Sans"/>
              <a:ea typeface="Noto Sans"/>
              <a:cs typeface="Noto Sans"/>
            </a:endParaRPr>
          </a:p>
          <a:p>
            <a:pPr marL="285750" indent="-285750">
              <a:buFont typeface="Arial" panose="020B0604020202020204" pitchFamily="34" charset="0"/>
              <a:buChar char="•"/>
            </a:pPr>
            <a:r>
              <a:rPr lang="en-US" sz="1600" dirty="0">
                <a:latin typeface="Noto Sans"/>
                <a:ea typeface="Noto Sans"/>
                <a:cs typeface="Noto Sans"/>
              </a:rPr>
              <a:t>There is a gap in every instance between the support that people feel that they need and the support that they are able to access. This is most stark for people with a mental health condition.</a:t>
            </a:r>
          </a:p>
          <a:p>
            <a:pPr marL="285750" indent="-285750">
              <a:buFont typeface="Arial" panose="020B0604020202020204" pitchFamily="34" charset="0"/>
              <a:buChar char="•"/>
            </a:pPr>
            <a:endParaRPr lang="en-US" sz="1600" dirty="0">
              <a:latin typeface="Noto Sans"/>
              <a:ea typeface="Noto Sans"/>
              <a:cs typeface="Noto Sans"/>
            </a:endParaRPr>
          </a:p>
          <a:p>
            <a:pPr marL="285750" indent="-285750">
              <a:buFont typeface="Arial" panose="020B0604020202020204" pitchFamily="34" charset="0"/>
              <a:buChar char="•"/>
            </a:pPr>
            <a:r>
              <a:rPr lang="en-US" sz="1600" dirty="0">
                <a:latin typeface="Noto Sans"/>
                <a:ea typeface="Noto Sans"/>
                <a:cs typeface="Noto Sans"/>
              </a:rPr>
              <a:t>GP registration is high, but people who experience homelessness are still higher users of emergency healthcare services</a:t>
            </a:r>
          </a:p>
          <a:p>
            <a:pPr marL="285750" indent="-285750">
              <a:buFont typeface="Arial" panose="020B0604020202020204" pitchFamily="34" charset="0"/>
              <a:buChar char="•"/>
            </a:pPr>
            <a:endParaRPr lang="en-US" sz="1600" dirty="0">
              <a:latin typeface="Noto Sans"/>
              <a:ea typeface="Noto Sans"/>
              <a:cs typeface="Noto Sans"/>
            </a:endParaRPr>
          </a:p>
          <a:p>
            <a:pPr marL="285750" indent="-285750">
              <a:buFont typeface="Arial" panose="020B0604020202020204" pitchFamily="34" charset="0"/>
              <a:buChar char="•"/>
            </a:pPr>
            <a:r>
              <a:rPr lang="en-US" sz="1600" dirty="0">
                <a:latin typeface="Noto Sans"/>
                <a:ea typeface="Noto Sans"/>
                <a:cs typeface="Noto Sans"/>
              </a:rPr>
              <a:t>Not getting the support that they need leads people to self-medicate – perpetuating a cycle of poor health and homelessness </a:t>
            </a:r>
          </a:p>
          <a:p>
            <a:pPr marL="285750" indent="-285750">
              <a:buFont typeface="Arial" panose="020B0604020202020204" pitchFamily="34" charset="0"/>
              <a:buChar char="•"/>
            </a:pPr>
            <a:endParaRPr lang="en-US" sz="1600" dirty="0">
              <a:latin typeface="Noto Sans"/>
              <a:ea typeface="Noto Sans"/>
              <a:cs typeface="Noto Sans"/>
            </a:endParaRPr>
          </a:p>
          <a:p>
            <a:pPr marL="285750" indent="-285750">
              <a:buFont typeface="Arial" panose="020B0604020202020204" pitchFamily="34" charset="0"/>
              <a:buChar char="•"/>
            </a:pPr>
            <a:r>
              <a:rPr lang="en-GB" sz="1600" dirty="0">
                <a:latin typeface="Noto Sans"/>
                <a:ea typeface="Noto Sans"/>
                <a:cs typeface="Noto Sans"/>
              </a:rPr>
              <a:t>Many people have health needs when they become homeless, especially around mental health. </a:t>
            </a:r>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spTree>
    <p:extLst>
      <p:ext uri="{BB962C8B-B14F-4D97-AF65-F5344CB8AC3E}">
        <p14:creationId xmlns:p14="http://schemas.microsoft.com/office/powerpoint/2010/main" val="3027468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584775"/>
          </a:xfrm>
          <a:prstGeom prst="rect">
            <a:avLst/>
          </a:prstGeom>
          <a:noFill/>
        </p:spPr>
        <p:txBody>
          <a:bodyPr wrap="square" rtlCol="0">
            <a:spAutoFit/>
          </a:bodyPr>
          <a:lstStyle/>
          <a:p>
            <a:r>
              <a:rPr lang="en-GB" sz="3200" b="1" dirty="0">
                <a:solidFill>
                  <a:srgbClr val="513BCA"/>
                </a:solidFill>
                <a:latin typeface="Poppins" pitchFamily="2" charset="77"/>
                <a:cs typeface="Poppins" pitchFamily="2" charset="77"/>
              </a:rPr>
              <a:t>What next? </a:t>
            </a:r>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3867596" y="2160766"/>
            <a:ext cx="4765431" cy="2092881"/>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Noto Sans"/>
                <a:ea typeface="Noto Sans"/>
                <a:cs typeface="Noto Sans"/>
              </a:rPr>
              <a:t>We need to do more to understand these barriers and unpick them. </a:t>
            </a:r>
          </a:p>
          <a:p>
            <a:endParaRPr lang="en-US" sz="1600" dirty="0">
              <a:latin typeface="Noto Sans"/>
              <a:ea typeface="Noto Sans"/>
              <a:cs typeface="Noto Sans"/>
            </a:endParaRPr>
          </a:p>
          <a:p>
            <a:pPr marL="285750" indent="-285750">
              <a:buFont typeface="Arial" panose="020B0604020202020204" pitchFamily="34" charset="0"/>
              <a:buChar char="•"/>
            </a:pPr>
            <a:r>
              <a:rPr lang="en-GB" sz="1600" dirty="0">
                <a:latin typeface="Noto Sans"/>
                <a:ea typeface="Noto Sans"/>
                <a:cs typeface="Noto Sans"/>
              </a:rPr>
              <a:t>Homelessness is a health issue. </a:t>
            </a:r>
          </a:p>
          <a:p>
            <a:endParaRPr lang="en-GB" sz="1600" dirty="0">
              <a:latin typeface="Noto Sans"/>
              <a:ea typeface="Noto Sans"/>
              <a:cs typeface="Noto Sans"/>
            </a:endParaRPr>
          </a:p>
          <a:p>
            <a:pPr marL="285750" indent="-285750">
              <a:buFont typeface="Arial" panose="020B0604020202020204" pitchFamily="34" charset="0"/>
              <a:buChar char="•"/>
            </a:pPr>
            <a:r>
              <a:rPr lang="en-GB" sz="1600" dirty="0">
                <a:latin typeface="Noto Sans"/>
                <a:ea typeface="Noto Sans"/>
                <a:cs typeface="Noto Sans"/>
              </a:rPr>
              <a:t>Better understand the issues in your area – do a HHNA.</a:t>
            </a:r>
          </a:p>
          <a:p>
            <a:endParaRPr lang="en-US" dirty="0"/>
          </a:p>
        </p:txBody>
      </p:sp>
      <p:pic>
        <p:nvPicPr>
          <p:cNvPr id="5" name="Picture 4">
            <a:extLst>
              <a:ext uri="{FF2B5EF4-FFF2-40B4-BE49-F238E27FC236}">
                <a16:creationId xmlns:a16="http://schemas.microsoft.com/office/drawing/2014/main" id="{C99B531C-1853-BA48-AD6A-4DCA39AAD823}"/>
              </a:ext>
            </a:extLst>
          </p:cNvPr>
          <p:cNvPicPr>
            <a:picLocks noChangeAspect="1"/>
          </p:cNvPicPr>
          <p:nvPr/>
        </p:nvPicPr>
        <p:blipFill>
          <a:blip r:embed="rId3"/>
          <a:stretch>
            <a:fillRect/>
          </a:stretch>
        </p:blipFill>
        <p:spPr>
          <a:xfrm>
            <a:off x="69669" y="1792768"/>
            <a:ext cx="4378036" cy="5506200"/>
          </a:xfrm>
          <a:prstGeom prst="rect">
            <a:avLst/>
          </a:prstGeom>
        </p:spPr>
      </p:pic>
      <p:pic>
        <p:nvPicPr>
          <p:cNvPr id="6" name="Picture 5">
            <a:extLst>
              <a:ext uri="{FF2B5EF4-FFF2-40B4-BE49-F238E27FC236}">
                <a16:creationId xmlns:a16="http://schemas.microsoft.com/office/drawing/2014/main" id="{F875E6F1-E3C2-6B45-A44A-4CAD47611ACD}"/>
              </a:ext>
            </a:extLst>
          </p:cNvPr>
          <p:cNvPicPr>
            <a:picLocks noChangeAspect="1"/>
          </p:cNvPicPr>
          <p:nvPr/>
        </p:nvPicPr>
        <p:blipFill>
          <a:blip r:embed="rId4"/>
          <a:stretch>
            <a:fillRect/>
          </a:stretch>
        </p:blipFill>
        <p:spPr>
          <a:xfrm>
            <a:off x="7093799" y="6248400"/>
            <a:ext cx="2024747" cy="720436"/>
          </a:xfrm>
          <a:prstGeom prst="rect">
            <a:avLst/>
          </a:prstGeom>
        </p:spPr>
      </p:pic>
    </p:spTree>
    <p:extLst>
      <p:ext uri="{BB962C8B-B14F-4D97-AF65-F5344CB8AC3E}">
        <p14:creationId xmlns:p14="http://schemas.microsoft.com/office/powerpoint/2010/main" val="151076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D1458E-E8B1-F14A-B82B-51011BE3CA24}"/>
              </a:ext>
            </a:extLst>
          </p:cNvPr>
          <p:cNvSpPr txBox="1"/>
          <p:nvPr/>
        </p:nvSpPr>
        <p:spPr>
          <a:xfrm>
            <a:off x="605343" y="5057507"/>
            <a:ext cx="6363928" cy="1631216"/>
          </a:xfrm>
          <a:prstGeom prst="rect">
            <a:avLst/>
          </a:prstGeom>
          <a:noFill/>
        </p:spPr>
        <p:txBody>
          <a:bodyPr wrap="square" rtlCol="0">
            <a:spAutoFit/>
          </a:bodyPr>
          <a:lstStyle/>
          <a:p>
            <a:pPr>
              <a:spcAft>
                <a:spcPts val="0"/>
              </a:spcAft>
            </a:pPr>
            <a:r>
              <a:rPr lang="en-GB" sz="2000" b="1" dirty="0">
                <a:solidFill>
                  <a:srgbClr val="513BCA"/>
                </a:solidFill>
                <a:effectLst/>
                <a:latin typeface="Poppins" pitchFamily="2" charset="77"/>
                <a:ea typeface="ＭＳ Ｐ明朝"/>
                <a:cs typeface="Poppins" pitchFamily="2" charset="77"/>
              </a:rPr>
              <a:t>What we do</a:t>
            </a:r>
          </a:p>
          <a:p>
            <a:pPr>
              <a:spcAft>
                <a:spcPts val="0"/>
              </a:spcAft>
            </a:pPr>
            <a:endParaRPr lang="en-GB" sz="1400" b="1" dirty="0">
              <a:solidFill>
                <a:srgbClr val="6E005A"/>
              </a:solidFill>
              <a:effectLst/>
              <a:latin typeface="Noto Sans" panose="020B0502040504020204" pitchFamily="34" charset="0"/>
              <a:ea typeface="Noto Sans" panose="020B0502040504020204" pitchFamily="34" charset="0"/>
              <a:cs typeface="Noto Sans" panose="020B0502040504020204" pitchFamily="34" charset="0"/>
            </a:endParaRPr>
          </a:p>
          <a:p>
            <a:r>
              <a:rPr lang="en-GB" sz="1200" dirty="0">
                <a:latin typeface="Noto Sans" panose="020B0502040504020204" pitchFamily="34" charset="0"/>
                <a:ea typeface="Noto Sans" panose="020B0502040504020204" pitchFamily="34" charset="0"/>
                <a:cs typeface="Noto Sans" panose="020B0502040504020204" pitchFamily="34" charset="0"/>
              </a:rPr>
              <a:t>Homeless Link is the national membership charity for frontline homelessness services. We work to improve services through research, guidance and learning, and campaign for policy change that will ensure everyone has a place to call home and the support they need to keep it.</a:t>
            </a:r>
          </a:p>
          <a:p>
            <a:endParaRPr lang="en-US" dirty="0"/>
          </a:p>
        </p:txBody>
      </p:sp>
      <p:sp>
        <p:nvSpPr>
          <p:cNvPr id="8" name="TextBox 7">
            <a:extLst>
              <a:ext uri="{FF2B5EF4-FFF2-40B4-BE49-F238E27FC236}">
                <a16:creationId xmlns:a16="http://schemas.microsoft.com/office/drawing/2014/main" id="{FCAF7EBC-D747-804E-9246-F5648EAAF961}"/>
              </a:ext>
            </a:extLst>
          </p:cNvPr>
          <p:cNvSpPr txBox="1"/>
          <p:nvPr/>
        </p:nvSpPr>
        <p:spPr>
          <a:xfrm>
            <a:off x="7080108" y="5587386"/>
            <a:ext cx="3642852" cy="954107"/>
          </a:xfrm>
          <a:prstGeom prst="rect">
            <a:avLst/>
          </a:prstGeom>
          <a:noFill/>
        </p:spPr>
        <p:txBody>
          <a:bodyPr wrap="square" rtlCol="0">
            <a:spAutoFit/>
          </a:bodyPr>
          <a:lstStyle/>
          <a:p>
            <a:r>
              <a:rPr lang="en-GB" sz="1400" b="1" dirty="0" err="1">
                <a:solidFill>
                  <a:srgbClr val="513BCA"/>
                </a:solidFill>
                <a:latin typeface="Poppins" pitchFamily="2" charset="77"/>
                <a:ea typeface="ＭＳ Ｐ明朝"/>
                <a:cs typeface="Poppins" pitchFamily="2" charset="77"/>
              </a:rPr>
              <a:t>homeless.org.uk</a:t>
            </a:r>
            <a:endParaRPr lang="en-GB" sz="1400" b="1" dirty="0">
              <a:solidFill>
                <a:srgbClr val="513BCA"/>
              </a:solidFill>
              <a:latin typeface="Poppins" pitchFamily="2" charset="77"/>
              <a:ea typeface="ＭＳ Ｐ明朝"/>
              <a:cs typeface="Poppins" pitchFamily="2" charset="77"/>
            </a:endParaRPr>
          </a:p>
          <a:p>
            <a:endParaRPr lang="en-GB" sz="1400" b="1" dirty="0">
              <a:solidFill>
                <a:srgbClr val="513BCA"/>
              </a:solidFill>
              <a:latin typeface="Poppins" pitchFamily="2" charset="77"/>
              <a:ea typeface="ＭＳ Ｐ明朝"/>
              <a:cs typeface="Poppins" pitchFamily="2" charset="77"/>
            </a:endParaRPr>
          </a:p>
          <a:p>
            <a:r>
              <a:rPr lang="en-GB" sz="1400" b="1" dirty="0">
                <a:solidFill>
                  <a:srgbClr val="513BCA"/>
                </a:solidFill>
                <a:latin typeface="Poppins" pitchFamily="2" charset="77"/>
                <a:ea typeface="ＭＳ Ｐ明朝"/>
                <a:cs typeface="Poppins" pitchFamily="2" charset="77"/>
              </a:rPr>
              <a:t>@</a:t>
            </a:r>
            <a:r>
              <a:rPr lang="en-GB" sz="1400" b="1" dirty="0" err="1">
                <a:solidFill>
                  <a:srgbClr val="513BCA"/>
                </a:solidFill>
                <a:latin typeface="Poppins" pitchFamily="2" charset="77"/>
                <a:ea typeface="ＭＳ Ｐ明朝"/>
                <a:cs typeface="Poppins" pitchFamily="2" charset="77"/>
              </a:rPr>
              <a:t>HomelessLink</a:t>
            </a:r>
            <a:endParaRPr lang="en-GB" sz="1400" b="1" dirty="0">
              <a:solidFill>
                <a:srgbClr val="513BCA"/>
              </a:solidFill>
              <a:latin typeface="Poppins" pitchFamily="2" charset="77"/>
              <a:ea typeface="ＭＳ Ｐ明朝"/>
              <a:cs typeface="Poppins" pitchFamily="2" charset="77"/>
            </a:endParaRPr>
          </a:p>
          <a:p>
            <a:endParaRPr lang="en-US" sz="1400" dirty="0">
              <a:solidFill>
                <a:srgbClr val="513BCA"/>
              </a:solidFill>
            </a:endParaRPr>
          </a:p>
        </p:txBody>
      </p:sp>
      <p:pic>
        <p:nvPicPr>
          <p:cNvPr id="5" name="Picture 4">
            <a:extLst>
              <a:ext uri="{FF2B5EF4-FFF2-40B4-BE49-F238E27FC236}">
                <a16:creationId xmlns:a16="http://schemas.microsoft.com/office/drawing/2014/main" id="{C1EDD32A-A5EE-E64A-99A8-28AEBAE6444A}"/>
              </a:ext>
            </a:extLst>
          </p:cNvPr>
          <p:cNvPicPr>
            <a:picLocks noChangeAspect="1"/>
          </p:cNvPicPr>
          <p:nvPr/>
        </p:nvPicPr>
        <p:blipFill>
          <a:blip r:embed="rId2"/>
          <a:stretch>
            <a:fillRect/>
          </a:stretch>
        </p:blipFill>
        <p:spPr>
          <a:xfrm>
            <a:off x="2452526" y="526472"/>
            <a:ext cx="4516745" cy="1607127"/>
          </a:xfrm>
          <a:prstGeom prst="rect">
            <a:avLst/>
          </a:prstGeom>
        </p:spPr>
      </p:pic>
      <p:sp>
        <p:nvSpPr>
          <p:cNvPr id="2" name="TextBox 1">
            <a:extLst>
              <a:ext uri="{FF2B5EF4-FFF2-40B4-BE49-F238E27FC236}">
                <a16:creationId xmlns:a16="http://schemas.microsoft.com/office/drawing/2014/main" id="{F063FFEE-F444-1E4A-B5B0-CB592C1E0A2A}"/>
              </a:ext>
            </a:extLst>
          </p:cNvPr>
          <p:cNvSpPr txBox="1"/>
          <p:nvPr/>
        </p:nvSpPr>
        <p:spPr>
          <a:xfrm>
            <a:off x="605343" y="2133599"/>
            <a:ext cx="8109166" cy="2800767"/>
          </a:xfrm>
          <a:prstGeom prst="rect">
            <a:avLst/>
          </a:prstGeom>
          <a:noFill/>
        </p:spPr>
        <p:txBody>
          <a:bodyPr wrap="square" rtlCol="0">
            <a:spAutoFit/>
          </a:bodyPr>
          <a:lstStyle/>
          <a:p>
            <a:r>
              <a:rPr lang="en-GB" sz="2000" b="1" dirty="0">
                <a:solidFill>
                  <a:srgbClr val="513BCA"/>
                </a:solidFill>
              </a:rPr>
              <a:t>Homeless Health Needs Audit</a:t>
            </a:r>
          </a:p>
          <a:p>
            <a:r>
              <a:rPr lang="en-GB" sz="1200" b="1" dirty="0"/>
              <a:t> </a:t>
            </a:r>
          </a:p>
          <a:p>
            <a:r>
              <a:rPr lang="en-GB" sz="1200" b="1" dirty="0"/>
              <a:t>For over a decade, organisations around the country have used the Homeless Health Needs Audit (HHNA) to help understand health inequalities faced by people experiencing homelessness in their area. </a:t>
            </a:r>
            <a:r>
              <a:rPr lang="en-GB" sz="1200" dirty="0"/>
              <a:t> </a:t>
            </a:r>
          </a:p>
          <a:p>
            <a:r>
              <a:rPr lang="en-GB" sz="1200" dirty="0"/>
              <a:t> </a:t>
            </a:r>
          </a:p>
          <a:p>
            <a:r>
              <a:rPr lang="en-GB" sz="1200" dirty="0"/>
              <a:t>The HHNA is a tool for gathering local data about the physical and mental health needs of people experiencing homelessness and how they access services.   </a:t>
            </a:r>
          </a:p>
          <a:p>
            <a:r>
              <a:rPr lang="en-GB" sz="1200" dirty="0"/>
              <a:t>The HHNA toolkit gives you a framework you can use to bring together the right local partners and members of your areas Integrated Care System to plan and carry out the audit. It also gives guidance on using the data you gather to reduce health inequalities by informing service improvements and commissioning.  </a:t>
            </a:r>
          </a:p>
          <a:p>
            <a:r>
              <a:rPr lang="en-GB" sz="1200" dirty="0"/>
              <a:t> </a:t>
            </a:r>
          </a:p>
          <a:p>
            <a:r>
              <a:rPr lang="en-GB" sz="1200" dirty="0"/>
              <a:t>The HHNA is a proven approach that provides you with valuable local insights into the health and wellbeing of people experiencing homelessness. </a:t>
            </a:r>
          </a:p>
          <a:p>
            <a:endParaRPr lang="en-US" sz="1200" dirty="0"/>
          </a:p>
        </p:txBody>
      </p:sp>
    </p:spTree>
    <p:extLst>
      <p:ext uri="{BB962C8B-B14F-4D97-AF65-F5344CB8AC3E}">
        <p14:creationId xmlns:p14="http://schemas.microsoft.com/office/powerpoint/2010/main" val="283817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Background</a:t>
            </a:r>
          </a:p>
          <a:p>
            <a:r>
              <a:rPr lang="en-GB" sz="2800" b="1" dirty="0">
                <a:solidFill>
                  <a:srgbClr val="3FBFFD"/>
                </a:solidFill>
                <a:latin typeface="Poppins"/>
                <a:cs typeface="Poppins"/>
              </a:rPr>
              <a:t>What the HHNA covers</a:t>
            </a:r>
            <a:endParaRPr lang="en-GB" sz="2800" dirty="0">
              <a:solidFill>
                <a:srgbClr val="3FBFFD"/>
              </a:solidFill>
              <a:latin typeface="Poppins" pitchFamily="2" charset="77"/>
              <a:cs typeface="Poppins" pitchFamily="2" charset="77"/>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sp>
        <p:nvSpPr>
          <p:cNvPr id="4" name="AutoShape 2">
            <a:extLst>
              <a:ext uri="{FF2B5EF4-FFF2-40B4-BE49-F238E27FC236}">
                <a16:creationId xmlns:a16="http://schemas.microsoft.com/office/drawing/2014/main" id="{013BCB3F-CBB9-1E27-9428-9812D305E3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a:extLst>
              <a:ext uri="{FF2B5EF4-FFF2-40B4-BE49-F238E27FC236}">
                <a16:creationId xmlns:a16="http://schemas.microsoft.com/office/drawing/2014/main" id="{A654DDE6-5955-CEFC-1177-99E1C73EA169}"/>
              </a:ext>
            </a:extLst>
          </p:cNvPr>
          <p:cNvSpPr>
            <a:spLocks noChangeAspect="1" noChangeArrowheads="1"/>
          </p:cNvSpPr>
          <p:nvPr/>
        </p:nvSpPr>
        <p:spPr bwMode="auto">
          <a:xfrm>
            <a:off x="1040353" y="1084332"/>
            <a:ext cx="2713112" cy="27131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4" name="Group 23">
            <a:extLst>
              <a:ext uri="{FF2B5EF4-FFF2-40B4-BE49-F238E27FC236}">
                <a16:creationId xmlns:a16="http://schemas.microsoft.com/office/drawing/2014/main" id="{FE99AC06-02D3-E94A-198A-AD1AA5ED5B03}"/>
              </a:ext>
            </a:extLst>
          </p:cNvPr>
          <p:cNvGrpSpPr/>
          <p:nvPr/>
        </p:nvGrpSpPr>
        <p:grpSpPr>
          <a:xfrm>
            <a:off x="1040353" y="1274564"/>
            <a:ext cx="5665972" cy="4308872"/>
            <a:chOff x="1441143" y="1643008"/>
            <a:chExt cx="5665972" cy="4308872"/>
          </a:xfrm>
        </p:grpSpPr>
        <p:sp>
          <p:nvSpPr>
            <p:cNvPr id="3" name="TextBox 2">
              <a:extLst>
                <a:ext uri="{FF2B5EF4-FFF2-40B4-BE49-F238E27FC236}">
                  <a16:creationId xmlns:a16="http://schemas.microsoft.com/office/drawing/2014/main" id="{874F06A6-B907-5647-ACCA-5EE8076ED3D9}"/>
                </a:ext>
              </a:extLst>
            </p:cNvPr>
            <p:cNvSpPr txBox="1"/>
            <p:nvPr/>
          </p:nvSpPr>
          <p:spPr>
            <a:xfrm>
              <a:off x="2341684" y="1643008"/>
              <a:ext cx="4765431" cy="4308872"/>
            </a:xfrm>
            <a:prstGeom prst="rect">
              <a:avLst/>
            </a:prstGeom>
            <a:noFill/>
          </p:spPr>
          <p:txBody>
            <a:bodyPr wrap="square" lIns="91440" tIns="45720" rIns="91440" bIns="45720" rtlCol="0" anchor="t">
              <a:spAutoFit/>
            </a:bodyPr>
            <a:lstStyle/>
            <a:p>
              <a:endParaRPr lang="en-GB" sz="1600" dirty="0">
                <a:latin typeface="Noto Sans"/>
                <a:ea typeface="Noto Sans"/>
                <a:cs typeface="Noto Sans"/>
              </a:endParaRPr>
            </a:p>
            <a:p>
              <a:endParaRPr lang="en-GB" sz="1600" dirty="0">
                <a:latin typeface="Noto Sans"/>
                <a:ea typeface="Noto Sans"/>
                <a:cs typeface="Noto Sans"/>
              </a:endParaRPr>
            </a:p>
            <a:p>
              <a:endParaRPr lang="en-GB" sz="1600" dirty="0">
                <a:latin typeface="Noto Sans"/>
                <a:ea typeface="Noto Sans"/>
                <a:cs typeface="Noto Sans"/>
              </a:endParaRPr>
            </a:p>
            <a:p>
              <a:r>
                <a:rPr lang="en-GB" sz="1600" dirty="0">
                  <a:latin typeface="Noto Sans"/>
                  <a:ea typeface="Noto Sans"/>
                  <a:cs typeface="Noto Sans"/>
                </a:rPr>
                <a:t>Physical health </a:t>
              </a:r>
            </a:p>
            <a:p>
              <a:endParaRPr lang="en-GB" sz="1600" dirty="0">
                <a:latin typeface="Noto Sans"/>
                <a:ea typeface="Noto Sans"/>
                <a:cs typeface="Noto Sans"/>
              </a:endParaRPr>
            </a:p>
            <a:p>
              <a:endParaRPr lang="en-GB" sz="1600" dirty="0">
                <a:latin typeface="Noto Sans"/>
                <a:ea typeface="Noto Sans"/>
                <a:cs typeface="Noto Sans"/>
              </a:endParaRPr>
            </a:p>
            <a:p>
              <a:r>
                <a:rPr lang="en-GB" sz="1600" dirty="0">
                  <a:latin typeface="Noto Sans"/>
                  <a:ea typeface="Noto Sans"/>
                  <a:cs typeface="Noto Sans"/>
                </a:rPr>
                <a:t>Mental health </a:t>
              </a:r>
            </a:p>
            <a:p>
              <a:endParaRPr lang="en-GB" sz="1600" dirty="0">
                <a:latin typeface="Noto Sans"/>
                <a:ea typeface="Noto Sans"/>
                <a:cs typeface="Noto Sans"/>
              </a:endParaRPr>
            </a:p>
            <a:p>
              <a:endParaRPr lang="en-GB" sz="1600" dirty="0">
                <a:latin typeface="Noto Sans"/>
                <a:ea typeface="Noto Sans"/>
                <a:cs typeface="Noto Sans"/>
              </a:endParaRPr>
            </a:p>
            <a:p>
              <a:r>
                <a:rPr lang="en-GB" sz="1600" dirty="0">
                  <a:latin typeface="Noto Sans"/>
                  <a:ea typeface="Noto Sans"/>
                  <a:cs typeface="Noto Sans"/>
                </a:rPr>
                <a:t>Substance use </a:t>
              </a:r>
            </a:p>
            <a:p>
              <a:endParaRPr lang="en-GB" sz="1600" dirty="0">
                <a:latin typeface="Noto Sans"/>
                <a:ea typeface="Noto Sans"/>
                <a:cs typeface="Noto Sans"/>
              </a:endParaRPr>
            </a:p>
            <a:p>
              <a:endParaRPr lang="en-GB" sz="1600" dirty="0">
                <a:latin typeface="Noto Sans"/>
                <a:ea typeface="Noto Sans"/>
                <a:cs typeface="Noto Sans"/>
              </a:endParaRPr>
            </a:p>
            <a:p>
              <a:r>
                <a:rPr lang="en-GB" sz="1600" dirty="0">
                  <a:latin typeface="Noto Sans"/>
                  <a:ea typeface="Noto Sans"/>
                  <a:cs typeface="Noto Sans"/>
                </a:rPr>
                <a:t>Access to services</a:t>
              </a:r>
            </a:p>
            <a:p>
              <a:endParaRPr lang="en-GB" sz="1600" dirty="0">
                <a:latin typeface="Noto Sans"/>
                <a:ea typeface="Noto Sans"/>
                <a:cs typeface="Noto Sans"/>
              </a:endParaRPr>
            </a:p>
            <a:p>
              <a:endParaRPr lang="en-GB" sz="1600" dirty="0">
                <a:latin typeface="Noto Sans"/>
                <a:ea typeface="Noto Sans"/>
                <a:cs typeface="Noto Sans"/>
              </a:endParaRPr>
            </a:p>
            <a:p>
              <a:r>
                <a:rPr lang="en-GB" sz="1600" dirty="0">
                  <a:latin typeface="Noto Sans"/>
                  <a:ea typeface="Noto Sans"/>
                  <a:cs typeface="Noto Sans"/>
                </a:rPr>
                <a:t>Wellbeing and preventative healthcare</a:t>
              </a:r>
              <a:endParaRPr lang="en-GB" sz="1600" dirty="0">
                <a:latin typeface="Noto Sans" panose="020B0502040504020204" pitchFamily="34" charset="0"/>
                <a:ea typeface="Noto Sans" panose="020B0502040504020204" pitchFamily="34" charset="0"/>
                <a:cs typeface="Noto Sans" panose="020B0502040504020204" pitchFamily="34" charset="0"/>
              </a:endParaRPr>
            </a:p>
            <a:p>
              <a:endParaRPr lang="en-US" dirty="0"/>
            </a:p>
          </p:txBody>
        </p:sp>
        <p:pic>
          <p:nvPicPr>
            <p:cNvPr id="15" name="Picture 14" descr="Icon&#10;&#10;Description automatically generated">
              <a:extLst>
                <a:ext uri="{FF2B5EF4-FFF2-40B4-BE49-F238E27FC236}">
                  <a16:creationId xmlns:a16="http://schemas.microsoft.com/office/drawing/2014/main" id="{9757FD88-08FE-8C5E-1A19-E592706322D7}"/>
                </a:ext>
              </a:extLst>
            </p:cNvPr>
            <p:cNvPicPr>
              <a:picLocks noChangeAspect="1"/>
            </p:cNvPicPr>
            <p:nvPr/>
          </p:nvPicPr>
          <p:blipFill>
            <a:blip r:embed="rId4"/>
            <a:stretch>
              <a:fillRect/>
            </a:stretch>
          </p:blipFill>
          <p:spPr>
            <a:xfrm>
              <a:off x="1441143" y="2948015"/>
              <a:ext cx="637033" cy="637033"/>
            </a:xfrm>
            <a:prstGeom prst="rect">
              <a:avLst/>
            </a:prstGeom>
          </p:spPr>
        </p:pic>
        <p:pic>
          <p:nvPicPr>
            <p:cNvPr id="17" name="Picture 16" descr="Icon&#10;&#10;Description automatically generated">
              <a:extLst>
                <a:ext uri="{FF2B5EF4-FFF2-40B4-BE49-F238E27FC236}">
                  <a16:creationId xmlns:a16="http://schemas.microsoft.com/office/drawing/2014/main" id="{657EF1B6-F6F5-69A4-FBA4-8FCA20D58EF6}"/>
                </a:ext>
              </a:extLst>
            </p:cNvPr>
            <p:cNvPicPr>
              <a:picLocks noChangeAspect="1"/>
            </p:cNvPicPr>
            <p:nvPr/>
          </p:nvPicPr>
          <p:blipFill>
            <a:blip r:embed="rId5"/>
            <a:stretch>
              <a:fillRect/>
            </a:stretch>
          </p:blipFill>
          <p:spPr>
            <a:xfrm>
              <a:off x="1441143" y="3659659"/>
              <a:ext cx="637033" cy="637033"/>
            </a:xfrm>
            <a:prstGeom prst="rect">
              <a:avLst/>
            </a:prstGeom>
          </p:spPr>
        </p:pic>
        <p:pic>
          <p:nvPicPr>
            <p:cNvPr id="19" name="Picture 18" descr="Icon&#10;&#10;Description automatically generated">
              <a:extLst>
                <a:ext uri="{FF2B5EF4-FFF2-40B4-BE49-F238E27FC236}">
                  <a16:creationId xmlns:a16="http://schemas.microsoft.com/office/drawing/2014/main" id="{390FBDE5-F499-8122-97BF-2C98BD35E236}"/>
                </a:ext>
              </a:extLst>
            </p:cNvPr>
            <p:cNvPicPr>
              <a:picLocks noChangeAspect="1"/>
            </p:cNvPicPr>
            <p:nvPr/>
          </p:nvPicPr>
          <p:blipFill>
            <a:blip r:embed="rId6"/>
            <a:stretch>
              <a:fillRect/>
            </a:stretch>
          </p:blipFill>
          <p:spPr>
            <a:xfrm>
              <a:off x="1441143" y="4396785"/>
              <a:ext cx="609601" cy="637033"/>
            </a:xfrm>
            <a:prstGeom prst="rect">
              <a:avLst/>
            </a:prstGeom>
          </p:spPr>
        </p:pic>
        <p:pic>
          <p:nvPicPr>
            <p:cNvPr id="21" name="Picture 20" descr="Icon&#10;&#10;Description automatically generated">
              <a:extLst>
                <a:ext uri="{FF2B5EF4-FFF2-40B4-BE49-F238E27FC236}">
                  <a16:creationId xmlns:a16="http://schemas.microsoft.com/office/drawing/2014/main" id="{3F9B97DB-35D9-3A9D-B168-8D1EA96F36C6}"/>
                </a:ext>
              </a:extLst>
            </p:cNvPr>
            <p:cNvPicPr>
              <a:picLocks noChangeAspect="1"/>
            </p:cNvPicPr>
            <p:nvPr/>
          </p:nvPicPr>
          <p:blipFill>
            <a:blip r:embed="rId7"/>
            <a:stretch>
              <a:fillRect/>
            </a:stretch>
          </p:blipFill>
          <p:spPr>
            <a:xfrm>
              <a:off x="1441143" y="5188083"/>
              <a:ext cx="640081" cy="637033"/>
            </a:xfrm>
            <a:prstGeom prst="rect">
              <a:avLst/>
            </a:prstGeom>
          </p:spPr>
        </p:pic>
        <p:pic>
          <p:nvPicPr>
            <p:cNvPr id="23" name="Picture 22" descr="Icon&#10;&#10;Description automatically generated">
              <a:extLst>
                <a:ext uri="{FF2B5EF4-FFF2-40B4-BE49-F238E27FC236}">
                  <a16:creationId xmlns:a16="http://schemas.microsoft.com/office/drawing/2014/main" id="{2140651E-9431-778D-F946-24C39A78515A}"/>
                </a:ext>
              </a:extLst>
            </p:cNvPr>
            <p:cNvPicPr>
              <a:picLocks noChangeAspect="1"/>
            </p:cNvPicPr>
            <p:nvPr/>
          </p:nvPicPr>
          <p:blipFill>
            <a:blip r:embed="rId8"/>
            <a:stretch>
              <a:fillRect/>
            </a:stretch>
          </p:blipFill>
          <p:spPr>
            <a:xfrm>
              <a:off x="1441143" y="2213682"/>
              <a:ext cx="637033" cy="640081"/>
            </a:xfrm>
            <a:prstGeom prst="rect">
              <a:avLst/>
            </a:prstGeom>
          </p:spPr>
        </p:pic>
      </p:grpSp>
    </p:spTree>
    <p:extLst>
      <p:ext uri="{BB962C8B-B14F-4D97-AF65-F5344CB8AC3E}">
        <p14:creationId xmlns:p14="http://schemas.microsoft.com/office/powerpoint/2010/main" val="167331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Background</a:t>
            </a:r>
          </a:p>
          <a:p>
            <a:r>
              <a:rPr lang="en-GB" sz="2800" b="1" dirty="0">
                <a:solidFill>
                  <a:srgbClr val="3FBFFD"/>
                </a:solidFill>
                <a:latin typeface="Poppins"/>
                <a:cs typeface="Poppins"/>
              </a:rPr>
              <a:t>Overview of respondents</a:t>
            </a:r>
            <a:endParaRPr lang="en-GB" sz="2800" dirty="0">
              <a:solidFill>
                <a:srgbClr val="3FBFFD"/>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1001235" y="2642083"/>
            <a:ext cx="1377730" cy="1569660"/>
          </a:xfrm>
          <a:prstGeom prst="rect">
            <a:avLst/>
          </a:prstGeom>
          <a:noFill/>
        </p:spPr>
        <p:txBody>
          <a:bodyPr wrap="square" lIns="91440" tIns="45720" rIns="91440" bIns="45720" rtlCol="0" anchor="t">
            <a:spAutoFit/>
          </a:bodyPr>
          <a:lstStyle/>
          <a:p>
            <a:pPr algn="ctr"/>
            <a:r>
              <a:rPr lang="en-GB" sz="1600" b="1" dirty="0">
                <a:latin typeface="Noto Sans"/>
                <a:ea typeface="Noto Sans"/>
                <a:cs typeface="Noto Sans"/>
              </a:rPr>
              <a:t>Age </a:t>
            </a:r>
          </a:p>
          <a:p>
            <a:r>
              <a:rPr lang="en-GB" sz="1600" dirty="0">
                <a:latin typeface="Noto Sans"/>
                <a:ea typeface="Noto Sans"/>
                <a:cs typeface="Noto Sans"/>
              </a:rPr>
              <a:t>14% - 18-24</a:t>
            </a:r>
          </a:p>
          <a:p>
            <a:r>
              <a:rPr lang="en-GB" sz="1600" dirty="0">
                <a:latin typeface="Noto Sans"/>
                <a:ea typeface="Noto Sans"/>
                <a:cs typeface="Noto Sans"/>
              </a:rPr>
              <a:t>69% - 25-54 </a:t>
            </a:r>
          </a:p>
          <a:p>
            <a:r>
              <a:rPr lang="en-GB" sz="1600" dirty="0">
                <a:latin typeface="Noto Sans"/>
                <a:ea typeface="Noto Sans"/>
                <a:cs typeface="Noto Sans"/>
              </a:rPr>
              <a:t>16% - 55-74</a:t>
            </a:r>
          </a:p>
          <a:p>
            <a:r>
              <a:rPr lang="en-GB" sz="1600" dirty="0">
                <a:latin typeface="Noto Sans"/>
                <a:ea typeface="Noto Sans"/>
                <a:cs typeface="Noto Sans"/>
              </a:rPr>
              <a:t>0% - 75+</a:t>
            </a:r>
          </a:p>
          <a:p>
            <a:endParaRPr lang="en-GB" sz="1600" dirty="0">
              <a:latin typeface="Noto Sans"/>
              <a:ea typeface="Noto Sans"/>
              <a:cs typeface="Noto Sans"/>
            </a:endParaRPr>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sp>
        <p:nvSpPr>
          <p:cNvPr id="4" name="TextBox 3">
            <a:extLst>
              <a:ext uri="{FF2B5EF4-FFF2-40B4-BE49-F238E27FC236}">
                <a16:creationId xmlns:a16="http://schemas.microsoft.com/office/drawing/2014/main" id="{BC329E07-425A-DB16-300E-B551B533B2D8}"/>
              </a:ext>
            </a:extLst>
          </p:cNvPr>
          <p:cNvSpPr txBox="1"/>
          <p:nvPr/>
        </p:nvSpPr>
        <p:spPr>
          <a:xfrm>
            <a:off x="2972938" y="2642083"/>
            <a:ext cx="1971704" cy="1323439"/>
          </a:xfrm>
          <a:prstGeom prst="rect">
            <a:avLst/>
          </a:prstGeom>
          <a:noFill/>
        </p:spPr>
        <p:txBody>
          <a:bodyPr wrap="square" rtlCol="0">
            <a:spAutoFit/>
          </a:bodyPr>
          <a:lstStyle/>
          <a:p>
            <a:pPr algn="ctr"/>
            <a:r>
              <a:rPr lang="en-GB" sz="1600" b="1" dirty="0">
                <a:latin typeface="Noto Sans"/>
                <a:ea typeface="Noto Sans"/>
                <a:cs typeface="Noto Sans"/>
              </a:rPr>
              <a:t>Gender</a:t>
            </a:r>
          </a:p>
          <a:p>
            <a:r>
              <a:rPr lang="en-GB" sz="1600" dirty="0">
                <a:latin typeface="Noto Sans"/>
                <a:ea typeface="Noto Sans"/>
                <a:cs typeface="Noto Sans"/>
              </a:rPr>
              <a:t>68% - Male </a:t>
            </a:r>
          </a:p>
          <a:p>
            <a:r>
              <a:rPr lang="en-GB" sz="1600" dirty="0">
                <a:latin typeface="Noto Sans"/>
                <a:ea typeface="Noto Sans"/>
                <a:cs typeface="Noto Sans"/>
              </a:rPr>
              <a:t>30% - Female</a:t>
            </a:r>
          </a:p>
          <a:p>
            <a:r>
              <a:rPr lang="en-GB" sz="1600" dirty="0">
                <a:latin typeface="Noto Sans"/>
                <a:ea typeface="Noto Sans"/>
                <a:cs typeface="Noto Sans"/>
              </a:rPr>
              <a:t>1% - Transgender</a:t>
            </a:r>
          </a:p>
          <a:p>
            <a:r>
              <a:rPr lang="en-GB" sz="1600" dirty="0">
                <a:latin typeface="Noto Sans"/>
                <a:ea typeface="Noto Sans"/>
                <a:cs typeface="Noto Sans"/>
              </a:rPr>
              <a:t>1% - Non-binary</a:t>
            </a:r>
          </a:p>
        </p:txBody>
      </p:sp>
      <p:sp>
        <p:nvSpPr>
          <p:cNvPr id="6" name="TextBox 5">
            <a:extLst>
              <a:ext uri="{FF2B5EF4-FFF2-40B4-BE49-F238E27FC236}">
                <a16:creationId xmlns:a16="http://schemas.microsoft.com/office/drawing/2014/main" id="{B9E2C75E-21E5-7710-06FA-EB4F9DDC5225}"/>
              </a:ext>
            </a:extLst>
          </p:cNvPr>
          <p:cNvSpPr txBox="1"/>
          <p:nvPr/>
        </p:nvSpPr>
        <p:spPr>
          <a:xfrm>
            <a:off x="5209842" y="2642083"/>
            <a:ext cx="2855371" cy="1846659"/>
          </a:xfrm>
          <a:prstGeom prst="rect">
            <a:avLst/>
          </a:prstGeom>
          <a:noFill/>
        </p:spPr>
        <p:txBody>
          <a:bodyPr wrap="square" rtlCol="0">
            <a:spAutoFit/>
          </a:bodyPr>
          <a:lstStyle/>
          <a:p>
            <a:pPr algn="ctr"/>
            <a:r>
              <a:rPr lang="en-GB" sz="1600" b="1" dirty="0">
                <a:latin typeface="Noto Sans"/>
                <a:ea typeface="Noto Sans"/>
                <a:cs typeface="Noto Sans"/>
              </a:rPr>
              <a:t>Immigration status</a:t>
            </a:r>
          </a:p>
          <a:p>
            <a:r>
              <a:rPr lang="en-GB" sz="1600" dirty="0">
                <a:latin typeface="Noto Sans"/>
                <a:ea typeface="Noto Sans"/>
                <a:cs typeface="Noto Sans"/>
              </a:rPr>
              <a:t>92% - UK Nationals</a:t>
            </a:r>
          </a:p>
          <a:p>
            <a:r>
              <a:rPr lang="en-GB" sz="1600" dirty="0">
                <a:latin typeface="Noto Sans"/>
                <a:ea typeface="Noto Sans"/>
                <a:cs typeface="Noto Sans"/>
              </a:rPr>
              <a:t>5% - EEA Nationals </a:t>
            </a:r>
          </a:p>
          <a:p>
            <a:r>
              <a:rPr lang="en-GB" sz="1600" dirty="0">
                <a:latin typeface="Noto Sans"/>
                <a:ea typeface="Noto Sans"/>
                <a:cs typeface="Noto Sans"/>
              </a:rPr>
              <a:t>2% - Permanent residence/         indefinite leave to remain  </a:t>
            </a:r>
          </a:p>
          <a:p>
            <a:r>
              <a:rPr lang="en-GB" sz="1600" dirty="0">
                <a:latin typeface="Noto Sans"/>
                <a:ea typeface="Noto Sans"/>
                <a:cs typeface="Noto Sans"/>
              </a:rPr>
              <a:t>1% - Other  </a:t>
            </a:r>
          </a:p>
          <a:p>
            <a:endParaRPr lang="en-GB" dirty="0"/>
          </a:p>
        </p:txBody>
      </p:sp>
    </p:spTree>
    <p:extLst>
      <p:ext uri="{BB962C8B-B14F-4D97-AF65-F5344CB8AC3E}">
        <p14:creationId xmlns:p14="http://schemas.microsoft.com/office/powerpoint/2010/main" val="104130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Background</a:t>
            </a:r>
          </a:p>
          <a:p>
            <a:r>
              <a:rPr lang="en-GB" sz="2800" b="1" dirty="0">
                <a:solidFill>
                  <a:srgbClr val="3FBFFD"/>
                </a:solidFill>
                <a:latin typeface="Poppins"/>
                <a:cs typeface="Poppins"/>
              </a:rPr>
              <a:t>Overview of respondents</a:t>
            </a:r>
            <a:endParaRPr lang="en-GB" sz="2800" dirty="0">
              <a:solidFill>
                <a:srgbClr val="3FBFFD"/>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573117" y="1869624"/>
            <a:ext cx="3180348" cy="1077218"/>
          </a:xfrm>
          <a:prstGeom prst="rect">
            <a:avLst/>
          </a:prstGeom>
          <a:noFill/>
        </p:spPr>
        <p:txBody>
          <a:bodyPr wrap="square" lIns="91440" tIns="45720" rIns="91440" bIns="45720" rtlCol="0" anchor="t">
            <a:spAutoFit/>
          </a:bodyPr>
          <a:lstStyle/>
          <a:p>
            <a:endParaRPr lang="en-GB" sz="1600" dirty="0">
              <a:latin typeface="Noto Sans"/>
              <a:ea typeface="Noto Sans"/>
              <a:cs typeface="Noto Sans"/>
            </a:endParaRPr>
          </a:p>
          <a:p>
            <a:endParaRPr lang="en-GB" sz="1600" dirty="0">
              <a:latin typeface="Noto Sans"/>
              <a:ea typeface="Noto Sans"/>
              <a:cs typeface="Noto Sans"/>
            </a:endParaRPr>
          </a:p>
          <a:p>
            <a:endParaRPr lang="en-GB" sz="1600" dirty="0">
              <a:latin typeface="Noto Sans"/>
              <a:ea typeface="Noto Sans"/>
              <a:cs typeface="Noto Sans"/>
            </a:endParaRPr>
          </a:p>
          <a:p>
            <a:endParaRPr lang="en-GB" sz="1600" dirty="0">
              <a:latin typeface="Noto Sans"/>
              <a:ea typeface="Noto Sans"/>
              <a:cs typeface="Noto Sans"/>
            </a:endParaRPr>
          </a:p>
        </p:txBody>
      </p:sp>
      <p:pic>
        <p:nvPicPr>
          <p:cNvPr id="8" name="Picture 7">
            <a:extLst>
              <a:ext uri="{FF2B5EF4-FFF2-40B4-BE49-F238E27FC236}">
                <a16:creationId xmlns:a16="http://schemas.microsoft.com/office/drawing/2014/main" id="{B0AFC2B9-6A9E-63CB-7A9F-B850E40CB159}"/>
              </a:ext>
            </a:extLst>
          </p:cNvPr>
          <p:cNvPicPr>
            <a:picLocks noChangeAspect="1"/>
          </p:cNvPicPr>
          <p:nvPr/>
        </p:nvPicPr>
        <p:blipFill rotWithShape="1">
          <a:blip r:embed="rId3"/>
          <a:srcRect l="29967" t="26609" r="37171" b="10618"/>
          <a:stretch/>
        </p:blipFill>
        <p:spPr>
          <a:xfrm>
            <a:off x="2099124" y="1438811"/>
            <a:ext cx="4945753" cy="5313988"/>
          </a:xfrm>
          <a:prstGeom prst="rect">
            <a:avLst/>
          </a:prstGeom>
        </p:spPr>
      </p:pic>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4"/>
          <a:stretch>
            <a:fillRect/>
          </a:stretch>
        </p:blipFill>
        <p:spPr>
          <a:xfrm>
            <a:off x="180381" y="6137564"/>
            <a:ext cx="2024747" cy="720436"/>
          </a:xfrm>
          <a:prstGeom prst="rect">
            <a:avLst/>
          </a:prstGeom>
        </p:spPr>
      </p:pic>
    </p:spTree>
    <p:extLst>
      <p:ext uri="{BB962C8B-B14F-4D97-AF65-F5344CB8AC3E}">
        <p14:creationId xmlns:p14="http://schemas.microsoft.com/office/powerpoint/2010/main" val="127072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Background</a:t>
            </a:r>
          </a:p>
          <a:p>
            <a:r>
              <a:rPr lang="en-GB" sz="2800" b="1" dirty="0">
                <a:solidFill>
                  <a:srgbClr val="3FBFFD"/>
                </a:solidFill>
                <a:latin typeface="Poppins"/>
                <a:cs typeface="Poppins"/>
              </a:rPr>
              <a:t>Overview of respondents</a:t>
            </a:r>
            <a:endParaRPr lang="en-GB" sz="2800" dirty="0">
              <a:solidFill>
                <a:srgbClr val="3FBFFD"/>
              </a:solidFill>
              <a:latin typeface="Poppins" pitchFamily="2" charset="77"/>
              <a:cs typeface="Poppins" pitchFamily="2" charset="77"/>
            </a:endParaRPr>
          </a:p>
          <a:p>
            <a:endParaRPr lang="en-US" dirty="0"/>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pic>
        <p:nvPicPr>
          <p:cNvPr id="14" name="Picture 13">
            <a:extLst>
              <a:ext uri="{FF2B5EF4-FFF2-40B4-BE49-F238E27FC236}">
                <a16:creationId xmlns:a16="http://schemas.microsoft.com/office/drawing/2014/main" id="{77877A26-2574-7115-6A7A-79F72DD0C5A7}"/>
              </a:ext>
            </a:extLst>
          </p:cNvPr>
          <p:cNvPicPr>
            <a:picLocks noChangeAspect="1"/>
          </p:cNvPicPr>
          <p:nvPr/>
        </p:nvPicPr>
        <p:blipFill rotWithShape="1">
          <a:blip r:embed="rId4"/>
          <a:srcRect l="21910" t="18689" r="21775" b="11598"/>
          <a:stretch/>
        </p:blipFill>
        <p:spPr>
          <a:xfrm>
            <a:off x="1326484" y="1617759"/>
            <a:ext cx="6491032" cy="4519805"/>
          </a:xfrm>
          <a:prstGeom prst="rect">
            <a:avLst/>
          </a:prstGeom>
        </p:spPr>
      </p:pic>
    </p:spTree>
    <p:extLst>
      <p:ext uri="{BB962C8B-B14F-4D97-AF65-F5344CB8AC3E}">
        <p14:creationId xmlns:p14="http://schemas.microsoft.com/office/powerpoint/2010/main" val="2067952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Background</a:t>
            </a:r>
          </a:p>
          <a:p>
            <a:r>
              <a:rPr lang="en-GB" sz="2800" b="1" dirty="0">
                <a:solidFill>
                  <a:srgbClr val="3FBFFD"/>
                </a:solidFill>
                <a:latin typeface="Poppins"/>
                <a:cs typeface="Poppins"/>
              </a:rPr>
              <a:t>Overview of respondents</a:t>
            </a:r>
            <a:endParaRPr lang="en-GB" sz="2800" dirty="0">
              <a:solidFill>
                <a:srgbClr val="3FBFFD"/>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6221586" y="1564971"/>
            <a:ext cx="2769382" cy="1569660"/>
          </a:xfrm>
          <a:prstGeom prst="rect">
            <a:avLst/>
          </a:prstGeom>
          <a:noFill/>
        </p:spPr>
        <p:txBody>
          <a:bodyPr wrap="square" lIns="91440" tIns="45720" rIns="91440" bIns="45720" rtlCol="0" anchor="t">
            <a:spAutoFit/>
          </a:bodyPr>
          <a:lstStyle/>
          <a:p>
            <a:endParaRPr lang="en-GB" sz="1600" dirty="0">
              <a:latin typeface="Noto Sans"/>
              <a:ea typeface="Noto Sans"/>
              <a:cs typeface="Noto Sans"/>
            </a:endParaRPr>
          </a:p>
          <a:p>
            <a:endParaRPr lang="en-GB" sz="1600" dirty="0">
              <a:latin typeface="Noto Sans"/>
              <a:ea typeface="Noto Sans"/>
              <a:cs typeface="Noto Sans"/>
            </a:endParaRPr>
          </a:p>
          <a:p>
            <a:endParaRPr lang="en-GB" sz="1600" dirty="0">
              <a:latin typeface="Noto Sans"/>
              <a:ea typeface="Noto Sans"/>
              <a:cs typeface="Noto Sans"/>
            </a:endParaRPr>
          </a:p>
          <a:p>
            <a:endParaRPr lang="en-GB" sz="1600" dirty="0">
              <a:latin typeface="Noto Sans"/>
              <a:ea typeface="Noto Sans"/>
              <a:cs typeface="Noto Sans"/>
            </a:endParaRPr>
          </a:p>
          <a:p>
            <a:endParaRPr lang="en-GB" sz="1600" dirty="0">
              <a:latin typeface="Noto Sans"/>
              <a:ea typeface="Noto Sans"/>
              <a:cs typeface="Noto Sans"/>
            </a:endParaRPr>
          </a:p>
          <a:p>
            <a:endParaRPr lang="en-GB" sz="1600" dirty="0">
              <a:latin typeface="Noto Sans"/>
              <a:ea typeface="Noto Sans"/>
              <a:cs typeface="Noto Sans"/>
            </a:endParaRPr>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pic>
        <p:nvPicPr>
          <p:cNvPr id="12" name="Picture 11">
            <a:extLst>
              <a:ext uri="{FF2B5EF4-FFF2-40B4-BE49-F238E27FC236}">
                <a16:creationId xmlns:a16="http://schemas.microsoft.com/office/drawing/2014/main" id="{8655D824-4AD9-9AE9-D276-1ACAACDD7855}"/>
              </a:ext>
            </a:extLst>
          </p:cNvPr>
          <p:cNvPicPr>
            <a:picLocks noChangeAspect="1"/>
          </p:cNvPicPr>
          <p:nvPr/>
        </p:nvPicPr>
        <p:blipFill rotWithShape="1">
          <a:blip r:embed="rId4"/>
          <a:srcRect l="32584" t="23883" r="34831" b="30974"/>
          <a:stretch/>
        </p:blipFill>
        <p:spPr>
          <a:xfrm>
            <a:off x="1565678" y="1451849"/>
            <a:ext cx="6012645" cy="4685715"/>
          </a:xfrm>
          <a:prstGeom prst="rect">
            <a:avLst/>
          </a:prstGeom>
        </p:spPr>
      </p:pic>
    </p:spTree>
    <p:extLst>
      <p:ext uri="{BB962C8B-B14F-4D97-AF65-F5344CB8AC3E}">
        <p14:creationId xmlns:p14="http://schemas.microsoft.com/office/powerpoint/2010/main" val="5588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AE85F-C4F6-5B4A-B5AD-5A6CA815CF62}"/>
              </a:ext>
            </a:extLst>
          </p:cNvPr>
          <p:cNvSpPr txBox="1"/>
          <p:nvPr/>
        </p:nvSpPr>
        <p:spPr>
          <a:xfrm>
            <a:off x="353962" y="412954"/>
            <a:ext cx="6799006" cy="1292662"/>
          </a:xfrm>
          <a:prstGeom prst="rect">
            <a:avLst/>
          </a:prstGeom>
          <a:noFill/>
        </p:spPr>
        <p:txBody>
          <a:bodyPr wrap="square" lIns="91440" tIns="45720" rIns="91440" bIns="45720" rtlCol="0" anchor="t">
            <a:spAutoFit/>
          </a:bodyPr>
          <a:lstStyle/>
          <a:p>
            <a:r>
              <a:rPr lang="en-GB" sz="3200" b="1" dirty="0">
                <a:solidFill>
                  <a:srgbClr val="513BCA"/>
                </a:solidFill>
                <a:latin typeface="Poppins"/>
                <a:cs typeface="Poppins"/>
              </a:rPr>
              <a:t>What we found</a:t>
            </a:r>
          </a:p>
          <a:p>
            <a:endParaRPr lang="en-GB" sz="2800" b="1" dirty="0">
              <a:solidFill>
                <a:srgbClr val="3FBFFD"/>
              </a:solidFill>
              <a:latin typeface="Poppins" pitchFamily="2" charset="77"/>
              <a:cs typeface="Poppins" pitchFamily="2" charset="77"/>
            </a:endParaRPr>
          </a:p>
          <a:p>
            <a:endParaRPr lang="en-US" dirty="0"/>
          </a:p>
        </p:txBody>
      </p:sp>
      <p:sp>
        <p:nvSpPr>
          <p:cNvPr id="3" name="TextBox 2">
            <a:extLst>
              <a:ext uri="{FF2B5EF4-FFF2-40B4-BE49-F238E27FC236}">
                <a16:creationId xmlns:a16="http://schemas.microsoft.com/office/drawing/2014/main" id="{874F06A6-B907-5647-ACCA-5EE8076ED3D9}"/>
              </a:ext>
            </a:extLst>
          </p:cNvPr>
          <p:cNvSpPr txBox="1"/>
          <p:nvPr/>
        </p:nvSpPr>
        <p:spPr>
          <a:xfrm>
            <a:off x="1665678" y="1059895"/>
            <a:ext cx="6799006" cy="5786199"/>
          </a:xfrm>
          <a:prstGeom prst="rect">
            <a:avLst/>
          </a:prstGeom>
          <a:noFill/>
        </p:spPr>
        <p:txBody>
          <a:bodyPr wrap="square" lIns="91440" tIns="45720" rIns="91440" bIns="45720" rtlCol="0" anchor="t">
            <a:spAutoFit/>
          </a:bodyPr>
          <a:lstStyle/>
          <a:p>
            <a:endParaRPr lang="en-GB" sz="1600" dirty="0">
              <a:latin typeface="Noto Sans"/>
              <a:ea typeface="Noto Sans"/>
              <a:cs typeface="Noto Sans"/>
            </a:endParaRPr>
          </a:p>
          <a:p>
            <a:endParaRPr lang="en-GB" sz="1600" dirty="0">
              <a:latin typeface="Noto Sans"/>
              <a:ea typeface="Noto Sans"/>
              <a:cs typeface="Noto Sans"/>
            </a:endParaRPr>
          </a:p>
          <a:p>
            <a:r>
              <a:rPr lang="en-GB" sz="1600" dirty="0">
                <a:latin typeface="Noto Sans"/>
                <a:ea typeface="Noto Sans"/>
                <a:cs typeface="Noto Sans"/>
              </a:rPr>
              <a:t>Physical health</a:t>
            </a:r>
          </a:p>
          <a:p>
            <a:endParaRPr lang="en-GB" sz="1600" dirty="0">
              <a:latin typeface="Noto Sans"/>
              <a:ea typeface="Noto Sans"/>
              <a:cs typeface="Noto Sans"/>
            </a:endParaRPr>
          </a:p>
          <a:p>
            <a:endParaRPr lang="en-GB" sz="1600" dirty="0">
              <a:latin typeface="Noto Sans"/>
              <a:ea typeface="Noto Sans"/>
              <a:cs typeface="Noto Sans"/>
            </a:endParaRPr>
          </a:p>
          <a:p>
            <a:r>
              <a:rPr lang="en-GB" sz="1600" dirty="0">
                <a:latin typeface="Noto Sans"/>
                <a:ea typeface="Noto Sans"/>
                <a:cs typeface="Noto Sans"/>
              </a:rPr>
              <a:t>Mental health </a:t>
            </a:r>
          </a:p>
          <a:p>
            <a:endParaRPr lang="en-GB" sz="1600" dirty="0">
              <a:latin typeface="Noto Sans"/>
              <a:ea typeface="Noto Sans"/>
              <a:cs typeface="Noto Sans"/>
            </a:endParaRPr>
          </a:p>
          <a:p>
            <a:endParaRPr lang="en-GB" sz="1600" dirty="0">
              <a:latin typeface="Noto Sans"/>
              <a:ea typeface="Noto Sans"/>
              <a:cs typeface="Noto Sans"/>
            </a:endParaRPr>
          </a:p>
          <a:p>
            <a:r>
              <a:rPr lang="en-GB" sz="1600" dirty="0">
                <a:latin typeface="Noto Sans"/>
                <a:ea typeface="Noto Sans"/>
                <a:cs typeface="Noto Sans"/>
              </a:rPr>
              <a:t>Substance use</a:t>
            </a:r>
          </a:p>
          <a:p>
            <a:endParaRPr lang="en-GB" sz="1600" dirty="0">
              <a:latin typeface="Noto Sans"/>
              <a:ea typeface="Noto Sans"/>
              <a:cs typeface="Noto Sans"/>
            </a:endParaRPr>
          </a:p>
          <a:p>
            <a:endParaRPr lang="en-GB" sz="1600" dirty="0">
              <a:latin typeface="Noto Sans"/>
              <a:ea typeface="Noto Sans"/>
              <a:cs typeface="Noto Sans"/>
            </a:endParaRPr>
          </a:p>
          <a:p>
            <a:r>
              <a:rPr lang="en-GB" sz="1600" dirty="0">
                <a:latin typeface="Noto Sans"/>
                <a:ea typeface="Noto Sans"/>
                <a:cs typeface="Noto Sans"/>
              </a:rPr>
              <a:t>Wellbeing and preventative healthcare</a:t>
            </a:r>
          </a:p>
          <a:p>
            <a:endParaRPr lang="en-GB" sz="1600" dirty="0">
              <a:latin typeface="Noto Sans"/>
              <a:ea typeface="Noto Sans"/>
              <a:cs typeface="Noto Sans"/>
            </a:endParaRPr>
          </a:p>
          <a:p>
            <a:endParaRPr lang="en-GB" sz="1600" dirty="0">
              <a:latin typeface="Noto Sans"/>
              <a:ea typeface="Noto Sans"/>
              <a:cs typeface="Noto Sans"/>
            </a:endParaRPr>
          </a:p>
          <a:p>
            <a:r>
              <a:rPr lang="en-GB" sz="1600" dirty="0">
                <a:latin typeface="Noto Sans"/>
                <a:ea typeface="Noto Sans"/>
                <a:cs typeface="Noto Sans"/>
              </a:rPr>
              <a:t>Access to primary healthcare</a:t>
            </a:r>
          </a:p>
          <a:p>
            <a:endParaRPr lang="en-GB" sz="1600" dirty="0">
              <a:latin typeface="Noto Sans"/>
              <a:ea typeface="Noto Sans"/>
              <a:cs typeface="Noto Sans"/>
            </a:endParaRPr>
          </a:p>
          <a:p>
            <a:endParaRPr lang="en-GB" sz="1600" dirty="0">
              <a:latin typeface="Noto Sans"/>
              <a:ea typeface="Noto Sans"/>
              <a:cs typeface="Noto Sans"/>
            </a:endParaRPr>
          </a:p>
          <a:p>
            <a:r>
              <a:rPr lang="en-GB" sz="1600" dirty="0">
                <a:latin typeface="Noto Sans"/>
                <a:ea typeface="Noto Sans"/>
                <a:cs typeface="Noto Sans"/>
              </a:rPr>
              <a:t>Access to acute healthcare</a:t>
            </a:r>
          </a:p>
          <a:p>
            <a:endParaRPr lang="en-GB" sz="1600" dirty="0">
              <a:latin typeface="Noto Sans"/>
              <a:ea typeface="Noto Sans"/>
              <a:cs typeface="Noto Sans"/>
            </a:endParaRPr>
          </a:p>
          <a:p>
            <a:endParaRPr lang="en-GB" sz="1600" dirty="0">
              <a:latin typeface="Noto Sans"/>
              <a:ea typeface="Noto Sans"/>
              <a:cs typeface="Noto Sans"/>
            </a:endParaRPr>
          </a:p>
          <a:p>
            <a:endParaRPr lang="en-GB" sz="1600" dirty="0">
              <a:latin typeface="Noto Sans"/>
              <a:ea typeface="Noto Sans"/>
              <a:cs typeface="Noto Sans"/>
            </a:endParaRPr>
          </a:p>
          <a:p>
            <a:endParaRPr lang="en-GB" sz="1600" dirty="0">
              <a:latin typeface="Noto Sans"/>
              <a:ea typeface="Noto Sans"/>
              <a:cs typeface="Noto Sans"/>
            </a:endParaRPr>
          </a:p>
          <a:p>
            <a:endParaRPr lang="en-US" dirty="0">
              <a:cs typeface="Calibri" panose="020F0502020204030204"/>
            </a:endParaRPr>
          </a:p>
        </p:txBody>
      </p:sp>
      <p:pic>
        <p:nvPicPr>
          <p:cNvPr id="7" name="Picture 6">
            <a:extLst>
              <a:ext uri="{FF2B5EF4-FFF2-40B4-BE49-F238E27FC236}">
                <a16:creationId xmlns:a16="http://schemas.microsoft.com/office/drawing/2014/main" id="{D0647ECA-E1B1-7D49-B5CB-91292C18721B}"/>
              </a:ext>
            </a:extLst>
          </p:cNvPr>
          <p:cNvPicPr>
            <a:picLocks noChangeAspect="1"/>
          </p:cNvPicPr>
          <p:nvPr/>
        </p:nvPicPr>
        <p:blipFill>
          <a:blip r:embed="rId3"/>
          <a:stretch>
            <a:fillRect/>
          </a:stretch>
        </p:blipFill>
        <p:spPr>
          <a:xfrm>
            <a:off x="180381" y="6137564"/>
            <a:ext cx="2024747" cy="720436"/>
          </a:xfrm>
          <a:prstGeom prst="rect">
            <a:avLst/>
          </a:prstGeom>
        </p:spPr>
      </p:pic>
      <p:pic>
        <p:nvPicPr>
          <p:cNvPr id="6" name="Picture 5" descr="Icon&#10;&#10;Description automatically generated">
            <a:extLst>
              <a:ext uri="{FF2B5EF4-FFF2-40B4-BE49-F238E27FC236}">
                <a16:creationId xmlns:a16="http://schemas.microsoft.com/office/drawing/2014/main" id="{09343A7F-EF4E-0F49-5CCA-B653F09E34D1}"/>
              </a:ext>
            </a:extLst>
          </p:cNvPr>
          <p:cNvPicPr>
            <a:picLocks noChangeAspect="1"/>
          </p:cNvPicPr>
          <p:nvPr/>
        </p:nvPicPr>
        <p:blipFill>
          <a:blip r:embed="rId4"/>
          <a:stretch>
            <a:fillRect/>
          </a:stretch>
        </p:blipFill>
        <p:spPr>
          <a:xfrm>
            <a:off x="898495" y="2912951"/>
            <a:ext cx="640081" cy="637033"/>
          </a:xfrm>
          <a:prstGeom prst="rect">
            <a:avLst/>
          </a:prstGeom>
        </p:spPr>
      </p:pic>
      <p:pic>
        <p:nvPicPr>
          <p:cNvPr id="11" name="Picture 10" descr="Icon&#10;&#10;Description automatically generated">
            <a:extLst>
              <a:ext uri="{FF2B5EF4-FFF2-40B4-BE49-F238E27FC236}">
                <a16:creationId xmlns:a16="http://schemas.microsoft.com/office/drawing/2014/main" id="{8118CDCB-6D22-1E84-1840-7E62ADD856DE}"/>
              </a:ext>
            </a:extLst>
          </p:cNvPr>
          <p:cNvPicPr>
            <a:picLocks noChangeAspect="1"/>
          </p:cNvPicPr>
          <p:nvPr/>
        </p:nvPicPr>
        <p:blipFill>
          <a:blip r:embed="rId5"/>
          <a:stretch>
            <a:fillRect/>
          </a:stretch>
        </p:blipFill>
        <p:spPr>
          <a:xfrm>
            <a:off x="898495" y="5101897"/>
            <a:ext cx="609601" cy="637033"/>
          </a:xfrm>
          <a:prstGeom prst="rect">
            <a:avLst/>
          </a:prstGeom>
        </p:spPr>
      </p:pic>
      <p:pic>
        <p:nvPicPr>
          <p:cNvPr id="15" name="Picture 14" descr="Icon&#10;&#10;Description automatically generated">
            <a:extLst>
              <a:ext uri="{FF2B5EF4-FFF2-40B4-BE49-F238E27FC236}">
                <a16:creationId xmlns:a16="http://schemas.microsoft.com/office/drawing/2014/main" id="{EC5BA571-BEE2-438A-D00E-08CDA84027C6}"/>
              </a:ext>
            </a:extLst>
          </p:cNvPr>
          <p:cNvPicPr>
            <a:picLocks noChangeAspect="1"/>
          </p:cNvPicPr>
          <p:nvPr/>
        </p:nvPicPr>
        <p:blipFill>
          <a:blip r:embed="rId6"/>
          <a:stretch>
            <a:fillRect/>
          </a:stretch>
        </p:blipFill>
        <p:spPr>
          <a:xfrm>
            <a:off x="898495" y="2183303"/>
            <a:ext cx="637033" cy="637033"/>
          </a:xfrm>
          <a:prstGeom prst="rect">
            <a:avLst/>
          </a:prstGeom>
        </p:spPr>
      </p:pic>
      <p:pic>
        <p:nvPicPr>
          <p:cNvPr id="19" name="Picture 18" descr="Icon&#10;&#10;Description automatically generated">
            <a:extLst>
              <a:ext uri="{FF2B5EF4-FFF2-40B4-BE49-F238E27FC236}">
                <a16:creationId xmlns:a16="http://schemas.microsoft.com/office/drawing/2014/main" id="{3F4B27BF-7E5A-6159-1F1D-B89F6810A537}"/>
              </a:ext>
            </a:extLst>
          </p:cNvPr>
          <p:cNvPicPr>
            <a:picLocks noChangeAspect="1"/>
          </p:cNvPicPr>
          <p:nvPr/>
        </p:nvPicPr>
        <p:blipFill>
          <a:blip r:embed="rId7"/>
          <a:stretch>
            <a:fillRect/>
          </a:stretch>
        </p:blipFill>
        <p:spPr>
          <a:xfrm>
            <a:off x="898495" y="1450607"/>
            <a:ext cx="637033" cy="640081"/>
          </a:xfrm>
          <a:prstGeom prst="rect">
            <a:avLst/>
          </a:prstGeom>
        </p:spPr>
      </p:pic>
      <p:pic>
        <p:nvPicPr>
          <p:cNvPr id="23" name="Picture 22" descr="Icon&#10;&#10;Description automatically generated">
            <a:extLst>
              <a:ext uri="{FF2B5EF4-FFF2-40B4-BE49-F238E27FC236}">
                <a16:creationId xmlns:a16="http://schemas.microsoft.com/office/drawing/2014/main" id="{E1E9E894-C4BC-E0A4-D718-BDFFAE3E33FB}"/>
              </a:ext>
            </a:extLst>
          </p:cNvPr>
          <p:cNvPicPr>
            <a:picLocks noChangeAspect="1"/>
          </p:cNvPicPr>
          <p:nvPr/>
        </p:nvPicPr>
        <p:blipFill>
          <a:blip r:embed="rId8"/>
          <a:stretch>
            <a:fillRect/>
          </a:stretch>
        </p:blipFill>
        <p:spPr>
          <a:xfrm>
            <a:off x="898495" y="3642599"/>
            <a:ext cx="637033" cy="637033"/>
          </a:xfrm>
          <a:prstGeom prst="rect">
            <a:avLst/>
          </a:prstGeom>
        </p:spPr>
      </p:pic>
      <p:pic>
        <p:nvPicPr>
          <p:cNvPr id="25" name="Picture 24" descr="Icon&#10;&#10;Description automatically generated">
            <a:extLst>
              <a:ext uri="{FF2B5EF4-FFF2-40B4-BE49-F238E27FC236}">
                <a16:creationId xmlns:a16="http://schemas.microsoft.com/office/drawing/2014/main" id="{526E1A21-F888-0DAA-BBD3-02427BAAAEF5}"/>
              </a:ext>
            </a:extLst>
          </p:cNvPr>
          <p:cNvPicPr>
            <a:picLocks noChangeAspect="1"/>
          </p:cNvPicPr>
          <p:nvPr/>
        </p:nvPicPr>
        <p:blipFill>
          <a:blip r:embed="rId9"/>
          <a:stretch>
            <a:fillRect/>
          </a:stretch>
        </p:blipFill>
        <p:spPr>
          <a:xfrm>
            <a:off x="898495" y="4372247"/>
            <a:ext cx="637033" cy="637033"/>
          </a:xfrm>
          <a:prstGeom prst="rect">
            <a:avLst/>
          </a:prstGeom>
        </p:spPr>
      </p:pic>
    </p:spTree>
    <p:extLst>
      <p:ext uri="{BB962C8B-B14F-4D97-AF65-F5344CB8AC3E}">
        <p14:creationId xmlns:p14="http://schemas.microsoft.com/office/powerpoint/2010/main" val="24954595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82d3dd1-2cea-42b0-962f-a63581f3c0c3" xsi:nil="true"/>
    <lcf76f155ced4ddcb4097134ff3c332f xmlns="8cda682d-dccc-44c1-8217-0f61e2234ef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06F55F6291E54FB1C67571DCF2C054" ma:contentTypeVersion="14" ma:contentTypeDescription="Create a new document." ma:contentTypeScope="" ma:versionID="2f6d0f955a4ae5541ef23059576c3b71">
  <xsd:schema xmlns:xsd="http://www.w3.org/2001/XMLSchema" xmlns:xs="http://www.w3.org/2001/XMLSchema" xmlns:p="http://schemas.microsoft.com/office/2006/metadata/properties" xmlns:ns2="8cda682d-dccc-44c1-8217-0f61e2234efc" xmlns:ns3="382d3dd1-2cea-42b0-962f-a63581f3c0c3" targetNamespace="http://schemas.microsoft.com/office/2006/metadata/properties" ma:root="true" ma:fieldsID="94e06513d88ceb1c72cb49d5f29bc971" ns2:_="" ns3:_="">
    <xsd:import namespace="8cda682d-dccc-44c1-8217-0f61e2234efc"/>
    <xsd:import namespace="382d3dd1-2cea-42b0-962f-a63581f3c0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da682d-dccc-44c1-8217-0f61e2234e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174eefb-ffb3-4728-840e-2af4fb2d1d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82d3dd1-2cea-42b0-962f-a63581f3c0c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ced73f8-d8cb-4307-8665-bad896cd1a7a}" ma:internalName="TaxCatchAll" ma:showField="CatchAllData" ma:web="382d3dd1-2cea-42b0-962f-a63581f3c0c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14698B-C93F-4D8B-89EE-4E74BEBB8ED9}">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8cda682d-dccc-44c1-8217-0f61e2234efc"/>
    <ds:schemaRef ds:uri="http://purl.org/dc/dcmitype/"/>
    <ds:schemaRef ds:uri="http://schemas.openxmlformats.org/package/2006/metadata/core-properties"/>
    <ds:schemaRef ds:uri="382d3dd1-2cea-42b0-962f-a63581f3c0c3"/>
    <ds:schemaRef ds:uri="http://www.w3.org/XML/1998/namespace"/>
  </ds:schemaRefs>
</ds:datastoreItem>
</file>

<file path=customXml/itemProps2.xml><?xml version="1.0" encoding="utf-8"?>
<ds:datastoreItem xmlns:ds="http://schemas.openxmlformats.org/officeDocument/2006/customXml" ds:itemID="{2A28FA42-0B1C-4EE8-A229-F291DEBE548C}">
  <ds:schemaRefs>
    <ds:schemaRef ds:uri="http://schemas.microsoft.com/sharepoint/v3/contenttype/forms"/>
  </ds:schemaRefs>
</ds:datastoreItem>
</file>

<file path=customXml/itemProps3.xml><?xml version="1.0" encoding="utf-8"?>
<ds:datastoreItem xmlns:ds="http://schemas.openxmlformats.org/officeDocument/2006/customXml" ds:itemID="{21201778-9AC3-4686-BE93-6A7A57468B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da682d-dccc-44c1-8217-0f61e2234efc"/>
    <ds:schemaRef ds:uri="382d3dd1-2cea-42b0-962f-a63581f3c0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7579</TotalTime>
  <Words>3975</Words>
  <Application>Microsoft Office PowerPoint</Application>
  <PresentationFormat>On-screen Show (4:3)</PresentationFormat>
  <Paragraphs>615</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Wellbeing and preventative healthcare preventative screening</vt:lpstr>
      <vt:lpstr>Wellbeing and preventative healthcare Smoking</vt:lpstr>
      <vt:lpstr>PowerPoint Presentation</vt:lpstr>
      <vt:lpstr>Wellbeing and preventative healthcare The upshot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Jonny Keyworth</dc:creator>
  <cp:lastModifiedBy>Debra Hertzberg</cp:lastModifiedBy>
  <cp:revision>109</cp:revision>
  <dcterms:created xsi:type="dcterms:W3CDTF">2022-01-24T09:49:49Z</dcterms:created>
  <dcterms:modified xsi:type="dcterms:W3CDTF">2022-11-03T13:53:31Z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0x010100F406F55F6291E54FB1C67571DCF2C054</vt:lpwstr>
  </property>
  <property fmtid="{D5CDD505-2E9C-101B-9397-08002B2CF9AE}" pid="3" name="MediaServiceImageTags">
    <vt:lpwstr/>
  </property>
</Properties>
</file>